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31"/>
  </p:notesMasterIdLst>
  <p:sldIdLst>
    <p:sldId id="259" r:id="rId2"/>
    <p:sldId id="260" r:id="rId3"/>
    <p:sldId id="294" r:id="rId4"/>
    <p:sldId id="379" r:id="rId5"/>
    <p:sldId id="327" r:id="rId6"/>
    <p:sldId id="377" r:id="rId7"/>
    <p:sldId id="295" r:id="rId8"/>
    <p:sldId id="293" r:id="rId9"/>
    <p:sldId id="262" r:id="rId10"/>
    <p:sldId id="266" r:id="rId11"/>
    <p:sldId id="296" r:id="rId12"/>
    <p:sldId id="267" r:id="rId13"/>
    <p:sldId id="310" r:id="rId14"/>
    <p:sldId id="309" r:id="rId15"/>
    <p:sldId id="308" r:id="rId16"/>
    <p:sldId id="363" r:id="rId17"/>
    <p:sldId id="364" r:id="rId18"/>
    <p:sldId id="365" r:id="rId19"/>
    <p:sldId id="368" r:id="rId20"/>
    <p:sldId id="291" r:id="rId21"/>
    <p:sldId id="380" r:id="rId22"/>
    <p:sldId id="289" r:id="rId23"/>
    <p:sldId id="304" r:id="rId24"/>
    <p:sldId id="376" r:id="rId25"/>
    <p:sldId id="298" r:id="rId26"/>
    <p:sldId id="378" r:id="rId27"/>
    <p:sldId id="340" r:id="rId28"/>
    <p:sldId id="341" r:id="rId29"/>
    <p:sldId id="381"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74" d="100"/>
          <a:sy n="74" d="100"/>
        </p:scale>
        <p:origin x="810"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4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C-03\Desktop\2014\Ires\planilha%20final%20revisada%20fevereiro.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Planilha_do_Microsoft_Excel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PC-03\Desktop\2014\Ires\planilha%20final%20revisada%20fevereiro.xls"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Planilha_do_Microsoft_Excel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PC-03\Desktop\2014\Ires\planilha%20final%20revisada%20fevereiro.xls"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Planilha_do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6050354816926E-2"/>
          <c:y val="0.11373240274890119"/>
          <c:w val="0.40170409254398753"/>
          <c:h val="0.49078237338708497"/>
        </c:manualLayout>
      </c:layout>
      <c:barChart>
        <c:barDir val="col"/>
        <c:grouping val="clustered"/>
        <c:varyColors val="0"/>
        <c:dLbls>
          <c:showLegendKey val="0"/>
          <c:showVal val="0"/>
          <c:showCatName val="0"/>
          <c:showSerName val="0"/>
          <c:showPercent val="0"/>
          <c:showBubbleSize val="0"/>
        </c:dLbls>
        <c:gapWidth val="150"/>
        <c:axId val="251729832"/>
        <c:axId val="251730616"/>
      </c:barChart>
      <c:catAx>
        <c:axId val="25172983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51730616"/>
        <c:crosses val="autoZero"/>
        <c:auto val="1"/>
        <c:lblAlgn val="ctr"/>
        <c:lblOffset val="100"/>
        <c:noMultiLvlLbl val="0"/>
      </c:catAx>
      <c:valAx>
        <c:axId val="251730616"/>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51729832"/>
        <c:crosses val="autoZero"/>
        <c:crossBetween val="between"/>
        <c:majorUnit val="0.2"/>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0147823503195"/>
          <c:y val="2.9804735946468229E-2"/>
          <c:w val="0.86019852176496803"/>
          <c:h val="0.87220047286417568"/>
        </c:manualLayout>
      </c:layout>
      <c:barChart>
        <c:barDir val="col"/>
        <c:grouping val="clustered"/>
        <c:varyColors val="0"/>
        <c:ser>
          <c:idx val="0"/>
          <c:order val="0"/>
          <c:tx>
            <c:strRef>
              <c:f>Indicadores!$C$4</c:f>
              <c:strCache>
                <c:ptCount val="1"/>
                <c:pt idx="0">
                  <c:v>Cobertura do programa de atenção à saúde do idoso na unidade de saúde</c:v>
                </c:pt>
              </c:strCache>
            </c:strRef>
          </c:tx>
          <c:spPr>
            <a:solidFill>
              <a:srgbClr val="DF8521"/>
            </a:solidFill>
            <a:ln w="25400">
              <a:noFill/>
            </a:ln>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Indicadores!$D$3:$G$3</c:f>
              <c:strCache>
                <c:ptCount val="4"/>
                <c:pt idx="0">
                  <c:v>Mês 1</c:v>
                </c:pt>
                <c:pt idx="1">
                  <c:v>Mês 2</c:v>
                </c:pt>
                <c:pt idx="2">
                  <c:v>Mês 3</c:v>
                </c:pt>
                <c:pt idx="3">
                  <c:v>Mês 4</c:v>
                </c:pt>
              </c:strCache>
            </c:strRef>
          </c:cat>
          <c:val>
            <c:numRef>
              <c:f>Indicadores!$D$4:$G$4</c:f>
              <c:numCache>
                <c:formatCode>0.0%</c:formatCode>
                <c:ptCount val="4"/>
                <c:pt idx="0">
                  <c:v>0.24249422632794457</c:v>
                </c:pt>
                <c:pt idx="1">
                  <c:v>0.52655889145496537</c:v>
                </c:pt>
                <c:pt idx="2">
                  <c:v>0.89376443418013862</c:v>
                </c:pt>
                <c:pt idx="3">
                  <c:v>0</c:v>
                </c:pt>
              </c:numCache>
            </c:numRef>
          </c:val>
        </c:ser>
        <c:dLbls>
          <c:showLegendKey val="0"/>
          <c:showVal val="0"/>
          <c:showCatName val="0"/>
          <c:showSerName val="0"/>
          <c:showPercent val="0"/>
          <c:showBubbleSize val="0"/>
        </c:dLbls>
        <c:gapWidth val="150"/>
        <c:axId val="251927224"/>
        <c:axId val="251928792"/>
      </c:barChart>
      <c:catAx>
        <c:axId val="25192722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51928792"/>
        <c:crosses val="autoZero"/>
        <c:auto val="1"/>
        <c:lblAlgn val="ctr"/>
        <c:lblOffset val="100"/>
        <c:noMultiLvlLbl val="0"/>
      </c:catAx>
      <c:valAx>
        <c:axId val="251928792"/>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51927224"/>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6050354816995E-2"/>
          <c:y val="0.11373240274890123"/>
          <c:w val="0.40170409254398753"/>
          <c:h val="0.49078237338708597"/>
        </c:manualLayout>
      </c:layout>
      <c:barChart>
        <c:barDir val="col"/>
        <c:grouping val="clustered"/>
        <c:varyColors val="0"/>
        <c:dLbls>
          <c:showLegendKey val="0"/>
          <c:showVal val="0"/>
          <c:showCatName val="0"/>
          <c:showSerName val="0"/>
          <c:showPercent val="0"/>
          <c:showBubbleSize val="0"/>
        </c:dLbls>
        <c:gapWidth val="150"/>
        <c:axId val="251926440"/>
        <c:axId val="251929968"/>
      </c:barChart>
      <c:catAx>
        <c:axId val="25192644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51929968"/>
        <c:crosses val="autoZero"/>
        <c:auto val="1"/>
        <c:lblAlgn val="ctr"/>
        <c:lblOffset val="100"/>
        <c:noMultiLvlLbl val="0"/>
      </c:catAx>
      <c:valAx>
        <c:axId val="251929968"/>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51926440"/>
        <c:crosses val="autoZero"/>
        <c:crossBetween val="between"/>
        <c:majorUnit val="0.2"/>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Indicadores!$C$24</c:f>
              <c:strCache>
                <c:ptCount val="1"/>
                <c:pt idx="0">
                  <c:v>Proporção de idosos com prescrição de medicamentos  da Farmácia Popular priorizada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Indicadores!$D$23:$G$23</c:f>
              <c:strCache>
                <c:ptCount val="4"/>
                <c:pt idx="0">
                  <c:v>Mês 1</c:v>
                </c:pt>
                <c:pt idx="1">
                  <c:v>Mês 2</c:v>
                </c:pt>
                <c:pt idx="2">
                  <c:v>Mês 3</c:v>
                </c:pt>
                <c:pt idx="3">
                  <c:v>Mês 4</c:v>
                </c:pt>
              </c:strCache>
            </c:strRef>
          </c:cat>
          <c:val>
            <c:numRef>
              <c:f>Indicadores!$D$24:$G$24</c:f>
              <c:numCache>
                <c:formatCode>0.0%</c:formatCode>
                <c:ptCount val="4"/>
                <c:pt idx="0">
                  <c:v>0.75238095238095237</c:v>
                </c:pt>
                <c:pt idx="1">
                  <c:v>0.83333333333333337</c:v>
                </c:pt>
                <c:pt idx="2">
                  <c:v>0.85012919896640826</c:v>
                </c:pt>
                <c:pt idx="3">
                  <c:v>0</c:v>
                </c:pt>
              </c:numCache>
            </c:numRef>
          </c:val>
        </c:ser>
        <c:dLbls>
          <c:showLegendKey val="0"/>
          <c:showVal val="0"/>
          <c:showCatName val="0"/>
          <c:showSerName val="0"/>
          <c:showPercent val="0"/>
          <c:showBubbleSize val="0"/>
        </c:dLbls>
        <c:gapWidth val="150"/>
        <c:axId val="251928400"/>
        <c:axId val="251927616"/>
      </c:barChart>
      <c:catAx>
        <c:axId val="25192840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51927616"/>
        <c:crosses val="autoZero"/>
        <c:auto val="1"/>
        <c:lblAlgn val="ctr"/>
        <c:lblOffset val="100"/>
        <c:noMultiLvlLbl val="0"/>
      </c:catAx>
      <c:valAx>
        <c:axId val="251927616"/>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51928400"/>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6050354817023E-2"/>
          <c:y val="0.11373240274890126"/>
          <c:w val="0.40170409254398753"/>
          <c:h val="0.49078237338708619"/>
        </c:manualLayout>
      </c:layout>
      <c:barChart>
        <c:barDir val="col"/>
        <c:grouping val="clustered"/>
        <c:varyColors val="0"/>
        <c:dLbls>
          <c:showLegendKey val="0"/>
          <c:showVal val="0"/>
          <c:showCatName val="0"/>
          <c:showSerName val="0"/>
          <c:showPercent val="0"/>
          <c:showBubbleSize val="0"/>
        </c:dLbls>
        <c:gapWidth val="150"/>
        <c:axId val="251926832"/>
        <c:axId val="253343552"/>
      </c:barChart>
      <c:catAx>
        <c:axId val="25192683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53343552"/>
        <c:crosses val="autoZero"/>
        <c:auto val="1"/>
        <c:lblAlgn val="ctr"/>
        <c:lblOffset val="100"/>
        <c:noMultiLvlLbl val="0"/>
      </c:catAx>
      <c:valAx>
        <c:axId val="253343552"/>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51926832"/>
        <c:crosses val="autoZero"/>
        <c:crossBetween val="between"/>
        <c:majorUnit val="0.2"/>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Indicadores!$C$29</c:f>
              <c:strCache>
                <c:ptCount val="1"/>
                <c:pt idx="0">
                  <c:v>Proporção de idosos acamados ou com problemas de locomoção cadastrados</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dLbls>
            <c:dLbl>
              <c:idx val="0"/>
              <c:layout>
                <c:manualLayout>
                  <c:x val="2.3834313704883393E-3"/>
                  <c:y val="-1.0582157538051393E-2"/>
                </c:manualLayout>
              </c:layout>
              <c:spPr>
                <a:noFill/>
                <a:ln>
                  <a:noFill/>
                </a:ln>
                <a:effectLst/>
              </c:spPr>
              <c:txPr>
                <a:bodyPr wrap="square" lIns="38100" tIns="19050" rIns="38100" bIns="19050" anchor="ctr">
                  <a:noAutofit/>
                </a:bodyPr>
                <a:lstStyle/>
                <a:p>
                  <a:pPr>
                    <a:defRPr/>
                  </a:pPr>
                  <a:endParaRPr lang="pt-BR"/>
                </a:p>
              </c:txPr>
              <c:showLegendKey val="0"/>
              <c:showVal val="1"/>
              <c:showCatName val="0"/>
              <c:showSerName val="0"/>
              <c:showPercent val="0"/>
              <c:showBubbleSize val="0"/>
              <c:extLst>
                <c:ext xmlns:c15="http://schemas.microsoft.com/office/drawing/2012/chart" uri="{CE6537A1-D6FC-4f65-9D91-7224C49458BB}">
                  <c15:layout>
                    <c:manualLayout>
                      <c:w val="5.3792571596148975E-2"/>
                      <c:h val="6.0688812354182865E-2"/>
                    </c:manualLayout>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Indicadores!$D$28:$G$28</c:f>
              <c:strCache>
                <c:ptCount val="4"/>
                <c:pt idx="0">
                  <c:v>Mês 1</c:v>
                </c:pt>
                <c:pt idx="1">
                  <c:v>Mês 2</c:v>
                </c:pt>
                <c:pt idx="2">
                  <c:v>Mês 3</c:v>
                </c:pt>
                <c:pt idx="3">
                  <c:v>Mês 4</c:v>
                </c:pt>
              </c:strCache>
            </c:strRef>
          </c:cat>
          <c:val>
            <c:numRef>
              <c:f>Indicadores!$D$29:$G$29</c:f>
              <c:numCache>
                <c:formatCode>0.0%</c:formatCode>
                <c:ptCount val="4"/>
                <c:pt idx="0">
                  <c:v>0.28947368421052633</c:v>
                </c:pt>
                <c:pt idx="1">
                  <c:v>0.81578947368421051</c:v>
                </c:pt>
                <c:pt idx="2">
                  <c:v>1</c:v>
                </c:pt>
                <c:pt idx="3">
                  <c:v>0</c:v>
                </c:pt>
              </c:numCache>
            </c:numRef>
          </c:val>
        </c:ser>
        <c:dLbls>
          <c:showLegendKey val="0"/>
          <c:showVal val="0"/>
          <c:showCatName val="0"/>
          <c:showSerName val="0"/>
          <c:showPercent val="0"/>
          <c:showBubbleSize val="0"/>
        </c:dLbls>
        <c:gapWidth val="150"/>
        <c:axId val="253344336"/>
        <c:axId val="253342376"/>
      </c:barChart>
      <c:catAx>
        <c:axId val="25334433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53342376"/>
        <c:crosses val="autoZero"/>
        <c:auto val="1"/>
        <c:lblAlgn val="ctr"/>
        <c:lblOffset val="100"/>
        <c:noMultiLvlLbl val="0"/>
      </c:catAx>
      <c:valAx>
        <c:axId val="253342376"/>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53344336"/>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0.01639</cdr:x>
      <cdr:y>0.77961</cdr:y>
    </cdr:from>
    <cdr:to>
      <cdr:x>0.51513</cdr:x>
      <cdr:y>1</cdr:y>
    </cdr:to>
    <cdr:sp macro="" textlink="">
      <cdr:nvSpPr>
        <cdr:cNvPr id="3" name="CaixaDeTexto 9"/>
        <cdr:cNvSpPr txBox="1"/>
      </cdr:nvSpPr>
      <cdr:spPr>
        <a:xfrm xmlns:a="http://schemas.openxmlformats.org/drawingml/2006/main">
          <a:off x="143986" y="3968666"/>
          <a:ext cx="4381419" cy="10772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just"/>
          <a:r>
            <a:rPr lang="pt-BR" sz="1600" b="1" dirty="0" smtClean="0"/>
            <a:t>Figura 1: Cobertura do programa de atenção à saúde do idoso na unidade de saúde UBS Maçambará-RS.</a:t>
          </a:r>
        </a:p>
        <a:p xmlns:a="http://schemas.openxmlformats.org/drawingml/2006/main">
          <a:pPr algn="just"/>
          <a:endParaRPr lang="pt-BR"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0.00145</cdr:x>
      <cdr:y>0.81064</cdr:y>
    </cdr:from>
    <cdr:to>
      <cdr:x>0.50019</cdr:x>
      <cdr:y>1</cdr:y>
    </cdr:to>
    <cdr:sp macro="" textlink="">
      <cdr:nvSpPr>
        <cdr:cNvPr id="3" name="CaixaDeTexto 9"/>
        <cdr:cNvSpPr txBox="1"/>
      </cdr:nvSpPr>
      <cdr:spPr>
        <a:xfrm xmlns:a="http://schemas.openxmlformats.org/drawingml/2006/main">
          <a:off x="12738" y="4857637"/>
          <a:ext cx="4381419" cy="10772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just"/>
          <a:r>
            <a:rPr lang="pt-BR" sz="1600" b="1" dirty="0" smtClean="0"/>
            <a:t>Figura 2: Proporção de idosos com prescrição de medicamentos da farmácia popular na UBS Maçambará-RS.</a:t>
          </a:r>
        </a:p>
        <a:p xmlns:a="http://schemas.openxmlformats.org/drawingml/2006/main">
          <a:pPr algn="just"/>
          <a:endParaRPr lang="pt-BR"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0.0082</cdr:x>
      <cdr:y>0.79112</cdr:y>
    </cdr:from>
    <cdr:to>
      <cdr:x>0.50694</cdr:x>
      <cdr:y>1</cdr:y>
    </cdr:to>
    <cdr:sp macro="" textlink="">
      <cdr:nvSpPr>
        <cdr:cNvPr id="3" name="CaixaDeTexto 9"/>
        <cdr:cNvSpPr txBox="1"/>
      </cdr:nvSpPr>
      <cdr:spPr>
        <a:xfrm xmlns:a="http://schemas.openxmlformats.org/drawingml/2006/main">
          <a:off x="72037" y="4326195"/>
          <a:ext cx="4381419" cy="10772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just"/>
          <a:r>
            <a:rPr lang="pt-BR" sz="1600" b="1" dirty="0" smtClean="0"/>
            <a:t>Figura 3: Proporção dos idosos acamados ou com problemas de locomoção cadastrados na UBS Maçambará-RS</a:t>
          </a:r>
        </a:p>
        <a:p xmlns:a="http://schemas.openxmlformats.org/drawingml/2006/main">
          <a:pPr algn="just"/>
          <a:endParaRPr lang="pt-BR"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1A70D-4AA4-442E-AE5C-68E0A5FE4897}" type="datetimeFigureOut">
              <a:rPr lang="pt-BR" smtClean="0"/>
              <a:pPr/>
              <a:t>15/09/2015</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CA1669-C527-4DF7-8D9F-533C0C8C3341}" type="slidenum">
              <a:rPr lang="pt-BR" smtClean="0"/>
              <a:pPr/>
              <a:t>‹nº›</a:t>
            </a:fld>
            <a:endParaRPr lang="pt-BR" dirty="0"/>
          </a:p>
        </p:txBody>
      </p:sp>
    </p:spTree>
    <p:extLst>
      <p:ext uri="{BB962C8B-B14F-4D97-AF65-F5344CB8AC3E}">
        <p14:creationId xmlns:p14="http://schemas.microsoft.com/office/powerpoint/2010/main" val="22184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3CA1669-C527-4DF7-8D9F-533C0C8C3341}" type="slidenum">
              <a:rPr lang="pt-BR" smtClean="0"/>
              <a:pPr/>
              <a:t>13</a:t>
            </a:fld>
            <a:endParaRPr lang="pt-BR" dirty="0"/>
          </a:p>
        </p:txBody>
      </p:sp>
    </p:spTree>
    <p:extLst>
      <p:ext uri="{BB962C8B-B14F-4D97-AF65-F5344CB8AC3E}">
        <p14:creationId xmlns:p14="http://schemas.microsoft.com/office/powerpoint/2010/main" val="280931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3CA1669-C527-4DF7-8D9F-533C0C8C3341}" type="slidenum">
              <a:rPr lang="pt-BR" smtClean="0"/>
              <a:pPr/>
              <a:t>14</a:t>
            </a:fld>
            <a:endParaRPr lang="pt-BR" dirty="0"/>
          </a:p>
        </p:txBody>
      </p:sp>
    </p:spTree>
    <p:extLst>
      <p:ext uri="{BB962C8B-B14F-4D97-AF65-F5344CB8AC3E}">
        <p14:creationId xmlns:p14="http://schemas.microsoft.com/office/powerpoint/2010/main" val="280931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3CA1669-C527-4DF7-8D9F-533C0C8C3341}" type="slidenum">
              <a:rPr lang="pt-BR" smtClean="0"/>
              <a:pPr/>
              <a:t>15</a:t>
            </a:fld>
            <a:endParaRPr lang="pt-BR" dirty="0"/>
          </a:p>
        </p:txBody>
      </p:sp>
    </p:spTree>
    <p:extLst>
      <p:ext uri="{BB962C8B-B14F-4D97-AF65-F5344CB8AC3E}">
        <p14:creationId xmlns:p14="http://schemas.microsoft.com/office/powerpoint/2010/main" val="280931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467C2CB-A407-4746-A6B4-F94BFC464B70}" type="datetimeFigureOut">
              <a:rPr lang="pt-BR" smtClean="0"/>
              <a:pPr/>
              <a:t>15/09/2015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3909810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467C2CB-A407-4746-A6B4-F94BFC464B70}" type="datetimeFigureOut">
              <a:rPr lang="pt-BR" smtClean="0"/>
              <a:pPr/>
              <a:t>15/09/2015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18880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467C2CB-A407-4746-A6B4-F94BFC464B70}" type="datetimeFigureOut">
              <a:rPr lang="pt-BR" smtClean="0"/>
              <a:pPr/>
              <a:t>15/09/2015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297624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467C2CB-A407-4746-A6B4-F94BFC464B70}" type="datetimeFigureOut">
              <a:rPr lang="pt-BR" smtClean="0"/>
              <a:pPr/>
              <a:t>15/09/2015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184006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467C2CB-A407-4746-A6B4-F94BFC464B70}" type="datetimeFigureOut">
              <a:rPr lang="pt-BR" smtClean="0"/>
              <a:pPr/>
              <a:t>15/09/2015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189336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467C2CB-A407-4746-A6B4-F94BFC464B70}" type="datetimeFigureOut">
              <a:rPr lang="pt-BR" smtClean="0"/>
              <a:pPr/>
              <a:t>15/09/2015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262386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467C2CB-A407-4746-A6B4-F94BFC464B70}" type="datetimeFigureOut">
              <a:rPr lang="pt-BR" smtClean="0"/>
              <a:pPr/>
              <a:t>15/09/2015</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263631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467C2CB-A407-4746-A6B4-F94BFC464B70}" type="datetimeFigureOut">
              <a:rPr lang="pt-BR" smtClean="0"/>
              <a:pPr/>
              <a:t>15/09/2015</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303636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467C2CB-A407-4746-A6B4-F94BFC464B70}" type="datetimeFigureOut">
              <a:rPr lang="pt-BR" smtClean="0"/>
              <a:pPr/>
              <a:t>15/09/2015</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20796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Conteú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467C2CB-A407-4746-A6B4-F94BFC464B70}" type="datetimeFigureOut">
              <a:rPr lang="pt-BR" smtClean="0"/>
              <a:pPr/>
              <a:t>15/09/2015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354408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467C2CB-A407-4746-A6B4-F94BFC464B70}" type="datetimeFigureOut">
              <a:rPr lang="pt-BR" smtClean="0"/>
              <a:pPr/>
              <a:t>15/09/2015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101442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67C2CB-A407-4746-A6B4-F94BFC464B70}" type="datetimeFigureOut">
              <a:rPr lang="pt-BR" smtClean="0"/>
              <a:pPr/>
              <a:t>15/09/2015</a:t>
            </a:fld>
            <a:endParaRPr lang="pt-BR" dirty="0"/>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176145327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548681"/>
            <a:ext cx="7772400" cy="1224135"/>
          </a:xfrm>
        </p:spPr>
        <p:txBody>
          <a:bodyPr>
            <a:normAutofit fontScale="90000"/>
          </a:bodyPr>
          <a:lstStyle/>
          <a:p>
            <a:r>
              <a:rPr lang="pt-BR" dirty="0" smtClean="0"/>
              <a:t/>
            </a:r>
            <a:br>
              <a:rPr lang="pt-BR" dirty="0" smtClean="0"/>
            </a:br>
            <a:r>
              <a:rPr lang="pt-BR" dirty="0"/>
              <a:t/>
            </a:r>
            <a:br>
              <a:rPr lang="pt-BR" dirty="0"/>
            </a:br>
            <a:r>
              <a:rPr lang="pt-BR" dirty="0"/>
              <a:t/>
            </a:r>
            <a:br>
              <a:rPr lang="pt-BR" dirty="0"/>
            </a:br>
            <a:endParaRPr lang="pt-BR" dirty="0"/>
          </a:p>
        </p:txBody>
      </p:sp>
      <p:sp>
        <p:nvSpPr>
          <p:cNvPr id="4" name="Subtítulo 3"/>
          <p:cNvSpPr>
            <a:spLocks noGrp="1"/>
          </p:cNvSpPr>
          <p:nvPr>
            <p:ph type="subTitle" idx="1"/>
          </p:nvPr>
        </p:nvSpPr>
        <p:spPr>
          <a:xfrm>
            <a:off x="408303" y="2654755"/>
            <a:ext cx="8388191" cy="2448272"/>
          </a:xfrm>
        </p:spPr>
        <p:txBody>
          <a:bodyPr>
            <a:normAutofit/>
          </a:bodyPr>
          <a:lstStyle/>
          <a:p>
            <a:pPr>
              <a:lnSpc>
                <a:spcPct val="170000"/>
              </a:lnSpc>
              <a:spcBef>
                <a:spcPts val="0"/>
              </a:spcBef>
            </a:pPr>
            <a:r>
              <a:rPr lang="pt-BR" sz="2400" b="1" dirty="0" smtClean="0">
                <a:solidFill>
                  <a:schemeClr val="tx1"/>
                </a:solidFill>
              </a:rPr>
              <a:t>MELHORIA DA ATENÇÃO </a:t>
            </a:r>
            <a:r>
              <a:rPr lang="pt-BR" sz="2400" b="1" dirty="0" smtClean="0"/>
              <a:t>À SAÚDE DOS IDOSOS NA UBS CENTRAL DE MAÇAMBARÁ-RS</a:t>
            </a:r>
            <a:endParaRPr lang="pt-BR" sz="2400" b="1" dirty="0" smtClean="0">
              <a:solidFill>
                <a:schemeClr val="tx1"/>
              </a:solidFill>
            </a:endParaRPr>
          </a:p>
          <a:p>
            <a:endParaRPr lang="pt-BR" sz="6000" b="1" dirty="0"/>
          </a:p>
          <a:p>
            <a:endParaRPr lang="pt-BR" dirty="0" smtClean="0"/>
          </a:p>
        </p:txBody>
      </p:sp>
      <p:sp>
        <p:nvSpPr>
          <p:cNvPr id="6" name="CaixaDeTexto 5"/>
          <p:cNvSpPr txBox="1"/>
          <p:nvPr/>
        </p:nvSpPr>
        <p:spPr>
          <a:xfrm>
            <a:off x="432281" y="5873790"/>
            <a:ext cx="7344816" cy="830997"/>
          </a:xfrm>
          <a:prstGeom prst="rect">
            <a:avLst/>
          </a:prstGeom>
          <a:noFill/>
        </p:spPr>
        <p:txBody>
          <a:bodyPr wrap="square" rtlCol="0">
            <a:spAutoFit/>
          </a:bodyPr>
          <a:lstStyle/>
          <a:p>
            <a:pPr algn="ctr"/>
            <a:r>
              <a:rPr lang="pt-BR" sz="2400" dirty="0" smtClean="0"/>
              <a:t>Pelotas - RS</a:t>
            </a:r>
          </a:p>
          <a:p>
            <a:pPr algn="ctr"/>
            <a:r>
              <a:rPr lang="pt-BR" sz="2400" dirty="0" smtClean="0"/>
              <a:t>2015</a:t>
            </a:r>
            <a:endParaRPr lang="pt-BR" sz="2400" dirty="0"/>
          </a:p>
        </p:txBody>
      </p:sp>
      <p:sp>
        <p:nvSpPr>
          <p:cNvPr id="3" name="CaixaDeTexto 2"/>
          <p:cNvSpPr txBox="1"/>
          <p:nvPr/>
        </p:nvSpPr>
        <p:spPr>
          <a:xfrm>
            <a:off x="3059832" y="4581128"/>
            <a:ext cx="5544616" cy="1354217"/>
          </a:xfrm>
          <a:prstGeom prst="rect">
            <a:avLst/>
          </a:prstGeom>
          <a:noFill/>
        </p:spPr>
        <p:txBody>
          <a:bodyPr wrap="square" rtlCol="0">
            <a:spAutoFit/>
          </a:bodyPr>
          <a:lstStyle/>
          <a:p>
            <a:pPr algn="r"/>
            <a:r>
              <a:rPr lang="pt-BR" sz="2400" b="1" dirty="0" smtClean="0"/>
              <a:t>Odalys de La Luz Tablada Tablada</a:t>
            </a:r>
          </a:p>
          <a:p>
            <a:pPr algn="r"/>
            <a:r>
              <a:rPr lang="pt-BR" sz="2000" dirty="0" smtClean="0"/>
              <a:t>Orientadora: Luíla Bittencourt Marques</a:t>
            </a:r>
          </a:p>
          <a:p>
            <a:pPr algn="r"/>
            <a:r>
              <a:rPr lang="pt-BR" sz="2000" dirty="0" smtClean="0"/>
              <a:t>                            </a:t>
            </a:r>
            <a:endParaRPr lang="pt-BR" sz="2000" dirty="0"/>
          </a:p>
          <a:p>
            <a:endParaRPr lang="pt-BR" dirty="0"/>
          </a:p>
        </p:txBody>
      </p:sp>
      <p:pic>
        <p:nvPicPr>
          <p:cNvPr id="7" name="Imagem 6" descr="http://unasus.ufpel.edu.br/site/wp-content/uploads/2013/10/ESF-Ufpel-011.png"/>
          <p:cNvPicPr/>
          <p:nvPr/>
        </p:nvPicPr>
        <p:blipFill>
          <a:blip r:embed="rId2" cstate="print"/>
          <a:srcRect/>
          <a:stretch>
            <a:fillRect/>
          </a:stretch>
        </p:blipFill>
        <p:spPr bwMode="auto">
          <a:xfrm>
            <a:off x="1403648" y="332656"/>
            <a:ext cx="6192688" cy="1512168"/>
          </a:xfrm>
          <a:prstGeom prst="rect">
            <a:avLst/>
          </a:prstGeom>
          <a:noFill/>
          <a:ln w="9525">
            <a:noFill/>
            <a:miter lim="800000"/>
            <a:headEnd/>
            <a:tailEnd/>
          </a:ln>
        </p:spPr>
      </p:pic>
    </p:spTree>
    <p:extLst>
      <p:ext uri="{BB962C8B-B14F-4D97-AF65-F5344CB8AC3E}">
        <p14:creationId xmlns:p14="http://schemas.microsoft.com/office/powerpoint/2010/main" val="75737588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7848872" cy="922114"/>
          </a:xfrm>
        </p:spPr>
        <p:txBody>
          <a:bodyPr>
            <a:normAutofit fontScale="90000"/>
          </a:bodyPr>
          <a:lstStyle/>
          <a:p>
            <a:r>
              <a:rPr lang="pt-BR" b="1" dirty="0" smtClean="0"/>
              <a:t/>
            </a:r>
            <a:br>
              <a:rPr lang="pt-BR" b="1" dirty="0" smtClean="0"/>
            </a:br>
            <a:r>
              <a:rPr lang="pt-BR" sz="4000" b="1" dirty="0" smtClean="0"/>
              <a:t>Objetivos </a:t>
            </a:r>
            <a:r>
              <a:rPr lang="pt-BR" sz="4000" b="1" dirty="0"/>
              <a:t>Específicos, </a:t>
            </a:r>
            <a:r>
              <a:rPr lang="pt-BR" sz="4000" b="1" dirty="0" smtClean="0"/>
              <a:t>Metas </a:t>
            </a:r>
            <a:r>
              <a:rPr lang="pt-BR" sz="4000" b="1" dirty="0"/>
              <a:t>e </a:t>
            </a:r>
            <a:r>
              <a:rPr lang="pt-BR" sz="4000" b="1" dirty="0" smtClean="0"/>
              <a:t>Resultados</a:t>
            </a:r>
            <a:r>
              <a:rPr lang="pt-BR" sz="4000" b="1" dirty="0"/>
              <a:t/>
            </a:r>
            <a:br>
              <a:rPr lang="pt-BR" sz="4000" b="1" dirty="0"/>
            </a:br>
            <a:endParaRPr lang="pt-BR" sz="4000" b="1" dirty="0"/>
          </a:p>
        </p:txBody>
      </p:sp>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l="8867" t="24682" r="15265"/>
          <a:stretch/>
        </p:blipFill>
        <p:spPr>
          <a:xfrm>
            <a:off x="899592" y="1772816"/>
            <a:ext cx="6840760" cy="4104456"/>
          </a:xfrm>
          <a:prstGeom prst="rect">
            <a:avLst/>
          </a:prstGeom>
          <a:ln>
            <a:noFill/>
          </a:ln>
          <a:effectLst>
            <a:softEdge rad="112500"/>
          </a:effectLst>
        </p:spPr>
      </p:pic>
    </p:spTree>
    <p:extLst>
      <p:ext uri="{BB962C8B-B14F-4D97-AF65-F5344CB8AC3E}">
        <p14:creationId xmlns:p14="http://schemas.microsoft.com/office/powerpoint/2010/main" val="233019685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ço Reservado para Conteúdo 5"/>
          <p:cNvGraphicFramePr>
            <a:graphicFrameLocks noGrp="1"/>
          </p:cNvGraphicFramePr>
          <p:nvPr>
            <p:ph idx="1"/>
            <p:extLst>
              <p:ext uri="{D42A27DB-BD31-4B8C-83A1-F6EECF244321}">
                <p14:modId xmlns:p14="http://schemas.microsoft.com/office/powerpoint/2010/main" val="2399201696"/>
              </p:ext>
            </p:extLst>
          </p:nvPr>
        </p:nvGraphicFramePr>
        <p:xfrm>
          <a:off x="179512" y="1565454"/>
          <a:ext cx="8784976" cy="4887881"/>
        </p:xfrm>
        <a:graphic>
          <a:graphicData uri="http://schemas.openxmlformats.org/drawingml/2006/chart">
            <c:chart xmlns:c="http://schemas.openxmlformats.org/drawingml/2006/chart" xmlns:r="http://schemas.openxmlformats.org/officeDocument/2006/relationships" r:id="rId2"/>
          </a:graphicData>
        </a:graphic>
      </p:graphicFrame>
      <p:sp>
        <p:nvSpPr>
          <p:cNvPr id="3" name="Retângulo 2"/>
          <p:cNvSpPr/>
          <p:nvPr/>
        </p:nvSpPr>
        <p:spPr>
          <a:xfrm>
            <a:off x="85800" y="150744"/>
            <a:ext cx="8878688" cy="1200329"/>
          </a:xfrm>
          <a:prstGeom prst="rect">
            <a:avLst/>
          </a:prstGeom>
        </p:spPr>
        <p:txBody>
          <a:bodyPr wrap="square">
            <a:spAutoFit/>
          </a:bodyPr>
          <a:lstStyle/>
          <a:p>
            <a:pPr algn="just">
              <a:buNone/>
            </a:pPr>
            <a:r>
              <a:rPr lang="pt-BR" sz="2400" dirty="0" smtClean="0"/>
              <a:t>Objetivo 1: </a:t>
            </a:r>
            <a:r>
              <a:rPr lang="pt-BR" sz="2400" dirty="0"/>
              <a:t>Ampliar a cobertura de atenção à saúde do Idoso.</a:t>
            </a:r>
          </a:p>
          <a:p>
            <a:pPr algn="just">
              <a:buNone/>
            </a:pPr>
            <a:r>
              <a:rPr lang="pt-BR" sz="2400" dirty="0" smtClean="0"/>
              <a:t>Meta 1.1: </a:t>
            </a:r>
            <a:r>
              <a:rPr lang="pt-BR" sz="2400" dirty="0"/>
              <a:t>Cadastrar  </a:t>
            </a:r>
            <a:r>
              <a:rPr lang="pt-BR" sz="2400" dirty="0" smtClean="0"/>
              <a:t>80</a:t>
            </a:r>
            <a:r>
              <a:rPr lang="pt-BR" sz="2400" dirty="0"/>
              <a:t>% dos </a:t>
            </a:r>
            <a:r>
              <a:rPr lang="pt-BR" sz="2400" dirty="0" smtClean="0"/>
              <a:t>Idosos   </a:t>
            </a:r>
            <a:r>
              <a:rPr lang="pt-BR" sz="2400" dirty="0"/>
              <a:t>da área de abrangência no Programa de Atenção à saúde da pessoa idosa na unidade de saúde.</a:t>
            </a:r>
          </a:p>
        </p:txBody>
      </p:sp>
      <p:graphicFrame>
        <p:nvGraphicFramePr>
          <p:cNvPr id="6" name="Gráfico 5"/>
          <p:cNvGraphicFramePr/>
          <p:nvPr>
            <p:extLst>
              <p:ext uri="{D42A27DB-BD31-4B8C-83A1-F6EECF244321}">
                <p14:modId xmlns:p14="http://schemas.microsoft.com/office/powerpoint/2010/main" val="2328554748"/>
              </p:ext>
            </p:extLst>
          </p:nvPr>
        </p:nvGraphicFramePr>
        <p:xfrm>
          <a:off x="611560" y="2129472"/>
          <a:ext cx="7992888" cy="31717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99392"/>
            <a:ext cx="7886700" cy="1325563"/>
          </a:xfrm>
        </p:spPr>
        <p:txBody>
          <a:bodyPr>
            <a:normAutofit/>
          </a:bodyPr>
          <a:lstStyle/>
          <a:p>
            <a:r>
              <a:rPr lang="pt-BR" sz="4200" b="1" dirty="0" smtClean="0"/>
              <a:t>Objetivos – Metas - Resultados</a:t>
            </a:r>
            <a:endParaRPr lang="pt-BR" sz="4200" dirty="0"/>
          </a:p>
        </p:txBody>
      </p:sp>
      <p:sp>
        <p:nvSpPr>
          <p:cNvPr id="3" name="Espaço Reservado para Conteúdo 2"/>
          <p:cNvSpPr>
            <a:spLocks noGrp="1"/>
          </p:cNvSpPr>
          <p:nvPr>
            <p:ph sz="half" idx="1"/>
          </p:nvPr>
        </p:nvSpPr>
        <p:spPr>
          <a:xfrm>
            <a:off x="467544" y="1124744"/>
            <a:ext cx="8219256" cy="5285184"/>
          </a:xfrm>
        </p:spPr>
        <p:txBody>
          <a:bodyPr>
            <a:normAutofit/>
          </a:bodyPr>
          <a:lstStyle/>
          <a:p>
            <a:pPr algn="just">
              <a:buNone/>
            </a:pPr>
            <a:r>
              <a:rPr lang="pt-BR" sz="2800" b="1" dirty="0"/>
              <a:t>Objetivo 2: Melhorar a qualidade da atenção à saúde dos </a:t>
            </a:r>
            <a:r>
              <a:rPr lang="pt-BR" sz="2800" b="1" dirty="0" smtClean="0"/>
              <a:t>idosos</a:t>
            </a:r>
          </a:p>
          <a:p>
            <a:pPr algn="just">
              <a:buFont typeface="Wingdings" panose="05000000000000000000" pitchFamily="2" charset="2"/>
              <a:buChar char="ü"/>
            </a:pPr>
            <a:r>
              <a:rPr lang="pt-BR" sz="2400" dirty="0"/>
              <a:t>Meta: 2.1 Realizar Avaliação Multidimensional Rápida de 100% dos idosos incluídos no projeto. </a:t>
            </a:r>
            <a:endParaRPr lang="pt-BR" sz="2400" dirty="0" smtClean="0"/>
          </a:p>
          <a:p>
            <a:pPr algn="just">
              <a:buFont typeface="Wingdings" panose="05000000000000000000" pitchFamily="2" charset="2"/>
              <a:buChar char="ü"/>
            </a:pPr>
            <a:r>
              <a:rPr lang="pt-BR" sz="2400" dirty="0"/>
              <a:t>Meta 2.2 Realizar em 100% o exame clínico apropriado em a primeira consulta, incluindo exames físicos dos pés, com palpação dos pulsos de tibial posterior e pedioso e medida de sensibilidade para todos os diabéticos</a:t>
            </a:r>
            <a:r>
              <a:rPr lang="pt-BR" sz="2400" dirty="0" smtClean="0"/>
              <a:t>.</a:t>
            </a:r>
          </a:p>
          <a:p>
            <a:pPr algn="just">
              <a:buFont typeface="Wingdings" panose="05000000000000000000" pitchFamily="2" charset="2"/>
              <a:buChar char="ü"/>
            </a:pPr>
            <a:r>
              <a:rPr lang="pt-BR" sz="2400" dirty="0"/>
              <a:t>Meta 2.3 Realizar exames complementares periódicos em 100% dos idosos hipertensos e/ou diabéticos.</a:t>
            </a:r>
          </a:p>
        </p:txBody>
      </p:sp>
    </p:spTree>
    <p:extLst>
      <p:ext uri="{BB962C8B-B14F-4D97-AF65-F5344CB8AC3E}">
        <p14:creationId xmlns:p14="http://schemas.microsoft.com/office/powerpoint/2010/main" val="281292895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ço Reservado para Conteúdo 5"/>
          <p:cNvGraphicFramePr>
            <a:graphicFrameLocks noGrp="1"/>
          </p:cNvGraphicFramePr>
          <p:nvPr>
            <p:ph sz="half" idx="1"/>
            <p:extLst>
              <p:ext uri="{D42A27DB-BD31-4B8C-83A1-F6EECF244321}">
                <p14:modId xmlns:p14="http://schemas.microsoft.com/office/powerpoint/2010/main" val="636714893"/>
              </p:ext>
            </p:extLst>
          </p:nvPr>
        </p:nvGraphicFramePr>
        <p:xfrm>
          <a:off x="179512" y="1052736"/>
          <a:ext cx="8784976"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6" name="Espaço Reservado para Conteúdo 2"/>
          <p:cNvSpPr>
            <a:spLocks noGrp="1"/>
          </p:cNvSpPr>
          <p:nvPr>
            <p:ph sz="half" idx="1"/>
          </p:nvPr>
        </p:nvSpPr>
        <p:spPr>
          <a:xfrm>
            <a:off x="179512" y="251484"/>
            <a:ext cx="8568952" cy="1584176"/>
          </a:xfrm>
        </p:spPr>
        <p:txBody>
          <a:bodyPr>
            <a:noAutofit/>
          </a:bodyPr>
          <a:lstStyle/>
          <a:p>
            <a:pPr algn="just">
              <a:buNone/>
            </a:pPr>
            <a:r>
              <a:rPr lang="pt-BR" sz="2400" dirty="0"/>
              <a:t>Objetivo2: Melhorar a qualidade da atenção à saúde dos Idosos na unidade de saúde .</a:t>
            </a:r>
          </a:p>
          <a:p>
            <a:pPr algn="just">
              <a:buNone/>
            </a:pPr>
            <a:r>
              <a:rPr lang="pt-BR" sz="2400" dirty="0" smtClean="0"/>
              <a:t>Meta </a:t>
            </a:r>
            <a:r>
              <a:rPr lang="pt-BR" sz="2400" dirty="0"/>
              <a:t>2.4 Priorizar a prescrição de medicamentos da farmácia popular a 100% dos idosos</a:t>
            </a:r>
          </a:p>
        </p:txBody>
      </p:sp>
      <p:graphicFrame>
        <p:nvGraphicFramePr>
          <p:cNvPr id="8" name="Gráfico 7"/>
          <p:cNvGraphicFramePr/>
          <p:nvPr>
            <p:extLst>
              <p:ext uri="{D42A27DB-BD31-4B8C-83A1-F6EECF244321}">
                <p14:modId xmlns:p14="http://schemas.microsoft.com/office/powerpoint/2010/main" val="939544386"/>
              </p:ext>
            </p:extLst>
          </p:nvPr>
        </p:nvGraphicFramePr>
        <p:xfrm>
          <a:off x="611560" y="1835660"/>
          <a:ext cx="7992888" cy="34655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388997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5"/>
          <p:cNvGraphicFramePr>
            <a:graphicFrameLocks noGrp="1"/>
          </p:cNvGraphicFramePr>
          <p:nvPr>
            <p:ph sz="half" idx="1"/>
            <p:extLst>
              <p:ext uri="{D42A27DB-BD31-4B8C-83A1-F6EECF244321}">
                <p14:modId xmlns:p14="http://schemas.microsoft.com/office/powerpoint/2010/main" val="2689679470"/>
              </p:ext>
            </p:extLst>
          </p:nvPr>
        </p:nvGraphicFramePr>
        <p:xfrm>
          <a:off x="179511" y="1700808"/>
          <a:ext cx="8784976" cy="5157192"/>
        </p:xfrm>
        <a:graphic>
          <a:graphicData uri="http://schemas.openxmlformats.org/drawingml/2006/chart">
            <c:chart xmlns:c="http://schemas.openxmlformats.org/drawingml/2006/chart" xmlns:r="http://schemas.openxmlformats.org/officeDocument/2006/relationships" r:id="rId3"/>
          </a:graphicData>
        </a:graphic>
      </p:graphicFrame>
      <p:sp>
        <p:nvSpPr>
          <p:cNvPr id="7" name="Espaço Reservado para Conteúdo 2"/>
          <p:cNvSpPr>
            <a:spLocks noGrp="1"/>
          </p:cNvSpPr>
          <p:nvPr>
            <p:ph sz="half" idx="1"/>
          </p:nvPr>
        </p:nvSpPr>
        <p:spPr>
          <a:xfrm>
            <a:off x="175802" y="116632"/>
            <a:ext cx="8788685" cy="4320480"/>
          </a:xfrm>
        </p:spPr>
        <p:txBody>
          <a:bodyPr>
            <a:noAutofit/>
          </a:bodyPr>
          <a:lstStyle/>
          <a:p>
            <a:pPr algn="just">
              <a:buNone/>
            </a:pPr>
            <a:r>
              <a:rPr lang="pt-BR" sz="2400" dirty="0"/>
              <a:t>Objetivo: Melhorar a qualidade da atenção à saúde dos Idosos.</a:t>
            </a:r>
          </a:p>
          <a:p>
            <a:pPr algn="just">
              <a:buNone/>
            </a:pPr>
            <a:r>
              <a:rPr lang="pt-BR" sz="2400" dirty="0" smtClean="0"/>
              <a:t>Meta </a:t>
            </a:r>
            <a:r>
              <a:rPr lang="pt-BR" sz="2400" dirty="0"/>
              <a:t>2.5 Cadastrar 100% dos idosos acamados ou com problemas de locomoção </a:t>
            </a:r>
          </a:p>
          <a:p>
            <a:pPr algn="just">
              <a:buNone/>
            </a:pPr>
            <a:endParaRPr lang="pt-BR" sz="4000" dirty="0"/>
          </a:p>
        </p:txBody>
      </p:sp>
      <p:graphicFrame>
        <p:nvGraphicFramePr>
          <p:cNvPr id="8" name="Gráfico 7"/>
          <p:cNvGraphicFramePr/>
          <p:nvPr>
            <p:extLst>
              <p:ext uri="{D42A27DB-BD31-4B8C-83A1-F6EECF244321}">
                <p14:modId xmlns:p14="http://schemas.microsoft.com/office/powerpoint/2010/main" val="1037507794"/>
              </p:ext>
            </p:extLst>
          </p:nvPr>
        </p:nvGraphicFramePr>
        <p:xfrm>
          <a:off x="539552" y="1988840"/>
          <a:ext cx="7992888"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388997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395536" y="476672"/>
            <a:ext cx="8219256" cy="5688632"/>
          </a:xfrm>
        </p:spPr>
        <p:txBody>
          <a:bodyPr>
            <a:normAutofit fontScale="92500" lnSpcReduction="20000"/>
          </a:bodyPr>
          <a:lstStyle/>
          <a:p>
            <a:pPr algn="just">
              <a:buNone/>
            </a:pPr>
            <a:r>
              <a:rPr lang="pt-BR" sz="3000" b="1" dirty="0" smtClean="0"/>
              <a:t>Objetivo 2: Melhorar </a:t>
            </a:r>
            <a:r>
              <a:rPr lang="pt-BR" sz="3000" b="1" dirty="0"/>
              <a:t>a qualidade da atenção à saúde dos Idosos </a:t>
            </a:r>
            <a:r>
              <a:rPr lang="pt-BR" sz="3000" b="1" dirty="0" smtClean="0"/>
              <a:t>.</a:t>
            </a:r>
          </a:p>
          <a:p>
            <a:pPr algn="just">
              <a:buNone/>
            </a:pPr>
            <a:endParaRPr lang="pt-BR" sz="4000" dirty="0" smtClean="0"/>
          </a:p>
          <a:p>
            <a:pPr algn="just">
              <a:lnSpc>
                <a:spcPct val="110000"/>
              </a:lnSpc>
              <a:buFont typeface="Wingdings" panose="05000000000000000000" pitchFamily="2" charset="2"/>
              <a:buChar char="ü"/>
            </a:pPr>
            <a:r>
              <a:rPr lang="pt-BR" sz="2600" dirty="0"/>
              <a:t>Meta 2.6 Realizar visitas domiciliar a 100% dos idosos acamados ou com problemas de locomoção. </a:t>
            </a:r>
          </a:p>
          <a:p>
            <a:pPr algn="just">
              <a:lnSpc>
                <a:spcPct val="110000"/>
              </a:lnSpc>
              <a:buFont typeface="Wingdings" panose="05000000000000000000" pitchFamily="2" charset="2"/>
              <a:buChar char="ü"/>
            </a:pPr>
            <a:r>
              <a:rPr lang="pt-BR" sz="2600" dirty="0"/>
              <a:t>Meta 2.7 Rastrear 100% dos idosos para Hipertensão Arterial Sistêmica (HAS) </a:t>
            </a:r>
          </a:p>
          <a:p>
            <a:pPr algn="just">
              <a:lnSpc>
                <a:spcPct val="110000"/>
              </a:lnSpc>
              <a:buFont typeface="Wingdings" panose="05000000000000000000" pitchFamily="2" charset="2"/>
              <a:buChar char="ü"/>
            </a:pPr>
            <a:r>
              <a:rPr lang="pt-BR" sz="2600" dirty="0"/>
              <a:t>Meta 2.8 Rastrear 100% dos idosos com pressão arterial sustentada maior que 135/80 mmHg , para Diabetes Mellitus (DM) </a:t>
            </a:r>
          </a:p>
          <a:p>
            <a:pPr algn="just">
              <a:lnSpc>
                <a:spcPct val="110000"/>
              </a:lnSpc>
              <a:buFont typeface="Wingdings" panose="05000000000000000000" pitchFamily="2" charset="2"/>
              <a:buChar char="ü"/>
            </a:pPr>
            <a:r>
              <a:rPr lang="pt-BR" sz="2600" dirty="0"/>
              <a:t>Meta 2.9 Realizar avaliação da necessidade de atendimento odontológico em 100% dos idosos.</a:t>
            </a:r>
          </a:p>
          <a:p>
            <a:pPr algn="just">
              <a:lnSpc>
                <a:spcPct val="110000"/>
              </a:lnSpc>
              <a:buFont typeface="Wingdings" panose="05000000000000000000" pitchFamily="2" charset="2"/>
              <a:buChar char="ü"/>
            </a:pPr>
            <a:r>
              <a:rPr lang="pt-BR" sz="2600" dirty="0"/>
              <a:t>Meta 2.10 Realizar a primeira consulta odontológica para 100% dos idosos.</a:t>
            </a:r>
          </a:p>
        </p:txBody>
      </p:sp>
    </p:spTree>
    <p:extLst>
      <p:ext uri="{BB962C8B-B14F-4D97-AF65-F5344CB8AC3E}">
        <p14:creationId xmlns:p14="http://schemas.microsoft.com/office/powerpoint/2010/main" val="186388997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200" b="1" dirty="0" smtClean="0"/>
              <a:t>Objetivos – Metas - Resultados</a:t>
            </a:r>
            <a:endParaRPr lang="pt-BR" sz="4200" dirty="0"/>
          </a:p>
        </p:txBody>
      </p:sp>
      <p:sp>
        <p:nvSpPr>
          <p:cNvPr id="3" name="Espaço Reservado para Conteúdo 2"/>
          <p:cNvSpPr>
            <a:spLocks noGrp="1"/>
          </p:cNvSpPr>
          <p:nvPr>
            <p:ph sz="half" idx="1"/>
          </p:nvPr>
        </p:nvSpPr>
        <p:spPr>
          <a:xfrm>
            <a:off x="467544" y="1628800"/>
            <a:ext cx="8219256" cy="3168352"/>
          </a:xfrm>
        </p:spPr>
        <p:txBody>
          <a:bodyPr>
            <a:noAutofit/>
          </a:bodyPr>
          <a:lstStyle/>
          <a:p>
            <a:pPr algn="just">
              <a:buNone/>
            </a:pPr>
            <a:r>
              <a:rPr lang="pt-BR" sz="2800" b="1" dirty="0"/>
              <a:t>Objetivo 3: Melhorar a adesão dos idosos ao programa de saúde do idoso. </a:t>
            </a:r>
            <a:endParaRPr lang="pt-BR" sz="2800" b="1" dirty="0" smtClean="0"/>
          </a:p>
          <a:p>
            <a:pPr algn="just">
              <a:buFont typeface="Wingdings" panose="05000000000000000000" pitchFamily="2" charset="2"/>
              <a:buChar char="ü"/>
            </a:pPr>
            <a:r>
              <a:rPr lang="pt-BR" sz="2400" dirty="0"/>
              <a:t>Meta: 3.1 Realizar busca ativa a 100% dos idosos faltosos as consultas programadas . </a:t>
            </a:r>
          </a:p>
          <a:p>
            <a:pPr>
              <a:buNone/>
            </a:pPr>
            <a:endParaRPr lang="pt-BR" sz="4000" dirty="0"/>
          </a:p>
        </p:txBody>
      </p:sp>
    </p:spTree>
    <p:extLst>
      <p:ext uri="{BB962C8B-B14F-4D97-AF65-F5344CB8AC3E}">
        <p14:creationId xmlns:p14="http://schemas.microsoft.com/office/powerpoint/2010/main" val="128361758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200" b="1" dirty="0" smtClean="0"/>
              <a:t>Objetivos – Metas - Resultados</a:t>
            </a:r>
            <a:endParaRPr lang="pt-BR" sz="4200" dirty="0"/>
          </a:p>
        </p:txBody>
      </p:sp>
      <p:sp>
        <p:nvSpPr>
          <p:cNvPr id="3" name="Espaço Reservado para Conteúdo 2"/>
          <p:cNvSpPr>
            <a:spLocks noGrp="1"/>
          </p:cNvSpPr>
          <p:nvPr>
            <p:ph sz="half" idx="1"/>
          </p:nvPr>
        </p:nvSpPr>
        <p:spPr>
          <a:xfrm>
            <a:off x="467544" y="1628800"/>
            <a:ext cx="8219256" cy="3168352"/>
          </a:xfrm>
        </p:spPr>
        <p:txBody>
          <a:bodyPr>
            <a:noAutofit/>
          </a:bodyPr>
          <a:lstStyle/>
          <a:p>
            <a:pPr algn="just">
              <a:buNone/>
            </a:pPr>
            <a:r>
              <a:rPr lang="pt-BR" sz="2800" b="1" dirty="0"/>
              <a:t>Objetivo 4: Melhorar o registro das informações </a:t>
            </a:r>
          </a:p>
          <a:p>
            <a:pPr algn="just">
              <a:buFont typeface="Wingdings" panose="05000000000000000000" pitchFamily="2" charset="2"/>
              <a:buChar char="ü"/>
            </a:pPr>
            <a:r>
              <a:rPr lang="pt-BR" sz="2800" dirty="0"/>
              <a:t>Meta 4.1 Manter registro específico de 100% das pessoas idosa. </a:t>
            </a:r>
          </a:p>
          <a:p>
            <a:pPr algn="just">
              <a:buFont typeface="Wingdings" panose="05000000000000000000" pitchFamily="2" charset="2"/>
              <a:buChar char="ü"/>
            </a:pPr>
            <a:r>
              <a:rPr lang="pt-BR" sz="2800" dirty="0"/>
              <a:t>Meta 4.2 Distribuir a Caderneta de Saúde da Pessoa Idosa a 100% dos idosos cadastrados</a:t>
            </a:r>
          </a:p>
        </p:txBody>
      </p:sp>
    </p:spTree>
    <p:extLst>
      <p:ext uri="{BB962C8B-B14F-4D97-AF65-F5344CB8AC3E}">
        <p14:creationId xmlns:p14="http://schemas.microsoft.com/office/powerpoint/2010/main" val="413621449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200" b="1" dirty="0" smtClean="0"/>
              <a:t>Objetivos – Metas - Resultados</a:t>
            </a:r>
            <a:endParaRPr lang="pt-BR" sz="4200" dirty="0"/>
          </a:p>
        </p:txBody>
      </p:sp>
      <p:sp>
        <p:nvSpPr>
          <p:cNvPr id="3" name="Espaço Reservado para Conteúdo 2"/>
          <p:cNvSpPr>
            <a:spLocks noGrp="1"/>
          </p:cNvSpPr>
          <p:nvPr>
            <p:ph sz="half" idx="1"/>
          </p:nvPr>
        </p:nvSpPr>
        <p:spPr>
          <a:xfrm>
            <a:off x="467544" y="1628800"/>
            <a:ext cx="8219256" cy="3168352"/>
          </a:xfrm>
        </p:spPr>
        <p:txBody>
          <a:bodyPr>
            <a:noAutofit/>
          </a:bodyPr>
          <a:lstStyle/>
          <a:p>
            <a:pPr algn="just">
              <a:buNone/>
            </a:pPr>
            <a:r>
              <a:rPr lang="pt-BR" sz="2800" b="1" dirty="0"/>
              <a:t>Objetivo 5: Mapear os idosos de risco da área de abrangência </a:t>
            </a:r>
            <a:endParaRPr lang="pt-BR" sz="2800" b="1" dirty="0" smtClean="0"/>
          </a:p>
          <a:p>
            <a:pPr algn="just">
              <a:buFont typeface="Wingdings" panose="05000000000000000000" pitchFamily="2" charset="2"/>
              <a:buChar char="ü"/>
            </a:pPr>
            <a:r>
              <a:rPr lang="pt-BR" sz="2600" dirty="0" smtClean="0"/>
              <a:t>Meta </a:t>
            </a:r>
            <a:r>
              <a:rPr lang="pt-BR" sz="2600" dirty="0"/>
              <a:t>5.1 Rastrear 100% das pessoas idosas para risco de morbimortalidade </a:t>
            </a:r>
            <a:endParaRPr lang="pt-BR" sz="2600" dirty="0" smtClean="0"/>
          </a:p>
          <a:p>
            <a:pPr algn="just">
              <a:buFont typeface="Wingdings" panose="05000000000000000000" pitchFamily="2" charset="2"/>
              <a:buChar char="ü"/>
            </a:pPr>
            <a:r>
              <a:rPr lang="pt-BR" sz="2600" dirty="0" smtClean="0"/>
              <a:t>Meta </a:t>
            </a:r>
            <a:r>
              <a:rPr lang="pt-BR" sz="2600" dirty="0"/>
              <a:t>5.2 Investigar a presença de indicadores de fragilização na velhice e, 100% das pessoas idosas. </a:t>
            </a:r>
            <a:endParaRPr lang="pt-BR" sz="2600" dirty="0" smtClean="0"/>
          </a:p>
          <a:p>
            <a:pPr algn="just">
              <a:buFont typeface="Wingdings" panose="05000000000000000000" pitchFamily="2" charset="2"/>
              <a:buChar char="ü"/>
            </a:pPr>
            <a:r>
              <a:rPr lang="pt-BR" sz="2600" dirty="0" smtClean="0"/>
              <a:t>Meta </a:t>
            </a:r>
            <a:r>
              <a:rPr lang="pt-BR" sz="2600" dirty="0"/>
              <a:t>5.3 Avaliar a rede social de 100% dos idosos. </a:t>
            </a:r>
          </a:p>
        </p:txBody>
      </p:sp>
    </p:spTree>
    <p:extLst>
      <p:ext uri="{BB962C8B-B14F-4D97-AF65-F5344CB8AC3E}">
        <p14:creationId xmlns:p14="http://schemas.microsoft.com/office/powerpoint/2010/main" val="311209318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200" b="1" dirty="0" smtClean="0"/>
              <a:t>Objetivos – Metas - Resultados</a:t>
            </a:r>
            <a:endParaRPr lang="pt-BR" sz="4200" dirty="0"/>
          </a:p>
        </p:txBody>
      </p:sp>
      <p:sp>
        <p:nvSpPr>
          <p:cNvPr id="3" name="Espaço Reservado para Conteúdo 2"/>
          <p:cNvSpPr>
            <a:spLocks noGrp="1"/>
          </p:cNvSpPr>
          <p:nvPr>
            <p:ph sz="half" idx="1"/>
          </p:nvPr>
        </p:nvSpPr>
        <p:spPr>
          <a:xfrm>
            <a:off x="467544" y="1628800"/>
            <a:ext cx="8219256" cy="3168352"/>
          </a:xfrm>
        </p:spPr>
        <p:txBody>
          <a:bodyPr>
            <a:noAutofit/>
          </a:bodyPr>
          <a:lstStyle/>
          <a:p>
            <a:pPr algn="just">
              <a:buNone/>
            </a:pPr>
            <a:r>
              <a:rPr lang="pt-BR" sz="2800" b="1" dirty="0"/>
              <a:t>Objetivo 6: Promover a saúde dos idosos </a:t>
            </a:r>
            <a:endParaRPr lang="pt-BR" sz="2800" b="1" dirty="0" smtClean="0"/>
          </a:p>
          <a:p>
            <a:pPr algn="just">
              <a:buFont typeface="Wingdings" panose="05000000000000000000" pitchFamily="2" charset="2"/>
              <a:buChar char="ü"/>
            </a:pPr>
            <a:r>
              <a:rPr lang="pt-BR" sz="2600" dirty="0" smtClean="0"/>
              <a:t>Meta </a:t>
            </a:r>
            <a:r>
              <a:rPr lang="pt-BR" sz="2600" dirty="0"/>
              <a:t>6.1 Garantir orientação nutricional para hábitos alimentares saudáveis a 100% das pessoas idosas. </a:t>
            </a:r>
            <a:r>
              <a:rPr lang="pt-BR" sz="2600" dirty="0" smtClean="0"/>
              <a:t> </a:t>
            </a:r>
          </a:p>
          <a:p>
            <a:pPr algn="just">
              <a:buFont typeface="Wingdings" panose="05000000000000000000" pitchFamily="2" charset="2"/>
              <a:buChar char="ü"/>
            </a:pPr>
            <a:r>
              <a:rPr lang="pt-BR" sz="2600" dirty="0" smtClean="0"/>
              <a:t>Meta </a:t>
            </a:r>
            <a:r>
              <a:rPr lang="pt-BR" sz="2600" dirty="0"/>
              <a:t>6.2 Garantir orientação para a prática regular de atividades físicas a 100% do idosos. </a:t>
            </a:r>
            <a:endParaRPr lang="pt-BR" sz="2600" dirty="0" smtClean="0"/>
          </a:p>
          <a:p>
            <a:pPr algn="just">
              <a:buFont typeface="Wingdings" panose="05000000000000000000" pitchFamily="2" charset="2"/>
              <a:buChar char="ü"/>
            </a:pPr>
            <a:r>
              <a:rPr lang="pt-BR" sz="2600" dirty="0" smtClean="0"/>
              <a:t>Meta </a:t>
            </a:r>
            <a:r>
              <a:rPr lang="pt-BR" sz="2600" dirty="0"/>
              <a:t>6.3 Garantir orientações sobre higiene bucal (incluindo higiene de prótese dentária) para 100% dos idosos cadastrados.</a:t>
            </a:r>
          </a:p>
        </p:txBody>
      </p:sp>
    </p:spTree>
    <p:extLst>
      <p:ext uri="{BB962C8B-B14F-4D97-AF65-F5344CB8AC3E}">
        <p14:creationId xmlns:p14="http://schemas.microsoft.com/office/powerpoint/2010/main" val="51725014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INTRODUÇÃO</a:t>
            </a:r>
            <a:endParaRPr lang="pt-BR" sz="4000" b="1" dirty="0"/>
          </a:p>
        </p:txBody>
      </p:sp>
      <p:sp>
        <p:nvSpPr>
          <p:cNvPr id="3" name="Espaço Reservado para Conteúdo 2"/>
          <p:cNvSpPr>
            <a:spLocks noGrp="1"/>
          </p:cNvSpPr>
          <p:nvPr>
            <p:ph idx="1"/>
          </p:nvPr>
        </p:nvSpPr>
        <p:spPr>
          <a:xfrm>
            <a:off x="683568" y="1412776"/>
            <a:ext cx="7776864" cy="4176464"/>
          </a:xfrm>
        </p:spPr>
        <p:txBody>
          <a:bodyPr>
            <a:noAutofit/>
          </a:bodyPr>
          <a:lstStyle/>
          <a:p>
            <a:pPr algn="just">
              <a:spcBef>
                <a:spcPts val="0"/>
              </a:spcBef>
            </a:pPr>
            <a:r>
              <a:rPr lang="pt-BR" sz="2800" dirty="0" smtClean="0"/>
              <a:t>O processo de envelhecimento caracteriza-se por diminuição da reserva funcional que, somada aos anos de exposição a inúmeros fatores de risco, torna os idosos mais vulneráveis às doenças.</a:t>
            </a:r>
          </a:p>
          <a:p>
            <a:pPr algn="just">
              <a:spcBef>
                <a:spcPts val="0"/>
              </a:spcBef>
            </a:pPr>
            <a:endParaRPr lang="pt-BR" sz="2800" dirty="0" smtClean="0"/>
          </a:p>
          <a:p>
            <a:pPr algn="just">
              <a:spcBef>
                <a:spcPts val="0"/>
              </a:spcBef>
            </a:pPr>
            <a:r>
              <a:rPr lang="pt-BR" sz="2800" dirty="0" smtClean="0"/>
              <a:t>O Ministério da Saúde apresenta os eixos de atenção à saúde para orientar os profissionais da Estratégia Saúde da Família e para que desta forma estabeleçam o cuidado a grupos prioritários que necessitam de atenção para reduzir as complicações e morbimortalidade .</a:t>
            </a:r>
            <a:endParaRPr lang="pt-BR" sz="2800" dirty="0">
              <a:solidFill>
                <a:srgbClr val="FF0000"/>
              </a:solidFill>
            </a:endParaRPr>
          </a:p>
          <a:p>
            <a:pPr marL="0" indent="450000" algn="just">
              <a:spcBef>
                <a:spcPts val="0"/>
              </a:spcBef>
              <a:buNone/>
            </a:pPr>
            <a:endParaRPr lang="pt-BR" sz="3900" dirty="0"/>
          </a:p>
        </p:txBody>
      </p:sp>
    </p:spTree>
    <p:extLst>
      <p:ext uri="{BB962C8B-B14F-4D97-AF65-F5344CB8AC3E}">
        <p14:creationId xmlns:p14="http://schemas.microsoft.com/office/powerpoint/2010/main" val="297407688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85798"/>
            <a:ext cx="8229600" cy="1210146"/>
          </a:xfrm>
        </p:spPr>
        <p:txBody>
          <a:bodyPr>
            <a:noAutofit/>
          </a:bodyPr>
          <a:lstStyle/>
          <a:p>
            <a:r>
              <a:rPr lang="pt-BR" sz="4200" dirty="0"/>
              <a:t> </a:t>
            </a:r>
            <a:br>
              <a:rPr lang="pt-BR" sz="4200" dirty="0"/>
            </a:br>
            <a:r>
              <a:rPr lang="pt-BR" sz="4000" b="1" dirty="0" smtClean="0">
                <a:latin typeface="+mn-lt"/>
              </a:rPr>
              <a:t>DISCUSSÃO</a:t>
            </a:r>
            <a:r>
              <a:rPr lang="pt-BR" sz="4200" dirty="0"/>
              <a:t/>
            </a:r>
            <a:br>
              <a:rPr lang="pt-BR" sz="4200" dirty="0"/>
            </a:br>
            <a:endParaRPr lang="pt-BR" sz="4200" dirty="0"/>
          </a:p>
        </p:txBody>
      </p:sp>
      <p:sp>
        <p:nvSpPr>
          <p:cNvPr id="6" name="CaixaDeTexto 5"/>
          <p:cNvSpPr txBox="1"/>
          <p:nvPr/>
        </p:nvSpPr>
        <p:spPr>
          <a:xfrm>
            <a:off x="457200" y="1052736"/>
            <a:ext cx="7715200" cy="6678751"/>
          </a:xfrm>
          <a:prstGeom prst="rect">
            <a:avLst/>
          </a:prstGeom>
          <a:noFill/>
        </p:spPr>
        <p:txBody>
          <a:bodyPr wrap="square" rtlCol="0">
            <a:spAutoFit/>
          </a:bodyPr>
          <a:lstStyle/>
          <a:p>
            <a:pPr marL="571500" indent="-571500" algn="just">
              <a:buFont typeface="Arial" panose="020B0604020202020204" pitchFamily="34" charset="0"/>
              <a:buChar char="•"/>
            </a:pPr>
            <a:r>
              <a:rPr lang="pt-BR" sz="2800" dirty="0" smtClean="0"/>
              <a:t>A intervenção desenvolvida trouxe benefícios para nosso serviço, com o novo modelo de atendimentos viabilizou a atenção à um maior número de pessoas e houve melhoria nos registros.</a:t>
            </a:r>
          </a:p>
          <a:p>
            <a:pPr marL="571500" indent="-571500" algn="just">
              <a:buFont typeface="Arial" panose="020B0604020202020204" pitchFamily="34" charset="0"/>
              <a:buChar char="•"/>
            </a:pPr>
            <a:r>
              <a:rPr lang="pt-BR" sz="2800" dirty="0"/>
              <a:t>Para a equipe </a:t>
            </a:r>
            <a:r>
              <a:rPr lang="pt-BR" sz="2800" dirty="0" smtClean="0"/>
              <a:t>de Saúde exigiu e demonstrou que cada membro de capacitasse, sendo necessário o trabalho em conjunto e que cada um tivesse uma participação fundamental buscando a integralidade e melhoramento na qualidade dos atendimentos e as  avaliações dos indicadores assistenciais e clínicos.</a:t>
            </a:r>
            <a:endParaRPr lang="pt-BR" sz="2800" dirty="0"/>
          </a:p>
          <a:p>
            <a:pPr marL="571500" indent="-571500" algn="just">
              <a:buFont typeface="Arial" panose="020B0604020202020204" pitchFamily="34" charset="0"/>
              <a:buChar char="•"/>
            </a:pPr>
            <a:endParaRPr lang="pt-BR" sz="2800" dirty="0"/>
          </a:p>
          <a:p>
            <a:pPr marL="571500" indent="-571500" algn="just">
              <a:buFont typeface="Arial" panose="020B0604020202020204" pitchFamily="34" charset="0"/>
              <a:buChar char="•"/>
            </a:pPr>
            <a:endParaRPr lang="pt-BR" sz="2800" dirty="0" smtClean="0"/>
          </a:p>
          <a:p>
            <a:pPr algn="just"/>
            <a:endParaRPr lang="pt-BR" sz="3600" dirty="0">
              <a:solidFill>
                <a:srgbClr val="FF0000"/>
              </a:solidFill>
            </a:endParaRPr>
          </a:p>
        </p:txBody>
      </p:sp>
    </p:spTree>
    <p:extLst>
      <p:ext uri="{BB962C8B-B14F-4D97-AF65-F5344CB8AC3E}">
        <p14:creationId xmlns:p14="http://schemas.microsoft.com/office/powerpoint/2010/main" val="120091380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886700" cy="1325563"/>
          </a:xfrm>
        </p:spPr>
        <p:txBody>
          <a:bodyPr>
            <a:normAutofit/>
          </a:bodyPr>
          <a:lstStyle/>
          <a:p>
            <a:r>
              <a:rPr lang="pt-BR" sz="4200" b="1" dirty="0" smtClean="0">
                <a:latin typeface="+mn-lt"/>
              </a:rPr>
              <a:t>DISCUSSÃO</a:t>
            </a:r>
            <a:endParaRPr lang="pt-BR" sz="4200" b="1" dirty="0">
              <a:latin typeface="+mn-lt"/>
            </a:endParaRPr>
          </a:p>
        </p:txBody>
      </p:sp>
      <p:sp>
        <p:nvSpPr>
          <p:cNvPr id="3" name="Espaço Reservado para Conteúdo 2"/>
          <p:cNvSpPr>
            <a:spLocks noGrp="1"/>
          </p:cNvSpPr>
          <p:nvPr>
            <p:ph idx="1"/>
          </p:nvPr>
        </p:nvSpPr>
        <p:spPr>
          <a:xfrm>
            <a:off x="467544" y="1690671"/>
            <a:ext cx="7886700" cy="4351338"/>
          </a:xfrm>
        </p:spPr>
        <p:txBody>
          <a:bodyPr/>
          <a:lstStyle/>
          <a:p>
            <a:pPr algn="just"/>
            <a:r>
              <a:rPr lang="pt-BR" sz="2800" dirty="0"/>
              <a:t>Para a comunidade a intervenção teve crucial e maior importância</a:t>
            </a:r>
            <a:r>
              <a:rPr lang="pt-BR" sz="2800" dirty="0" smtClean="0"/>
              <a:t>, pois  sentem-se  </a:t>
            </a:r>
            <a:r>
              <a:rPr lang="pt-BR" sz="2800" dirty="0"/>
              <a:t>beneficiados com a priorização do atendimento, principalmente aos de maior risco, com a comodidade no agendamento das </a:t>
            </a:r>
            <a:r>
              <a:rPr lang="pt-BR" sz="2800" dirty="0" smtClean="0"/>
              <a:t>consultas. Acompanhamento regular de alta qualidade, onde ofereceu </a:t>
            </a:r>
            <a:r>
              <a:rPr lang="pt-BR" sz="2800" dirty="0"/>
              <a:t>uma </a:t>
            </a:r>
            <a:r>
              <a:rPr lang="pt-BR" sz="2800" dirty="0" smtClean="0"/>
              <a:t>melhoria da atenção aos Idosos e houve maior engajamento público.</a:t>
            </a:r>
            <a:r>
              <a:rPr lang="pt-BR" sz="2800" dirty="0"/>
              <a:t> </a:t>
            </a:r>
          </a:p>
          <a:p>
            <a:pPr marL="0" indent="0">
              <a:buNone/>
            </a:pPr>
            <a:endParaRPr lang="pt-BR" dirty="0"/>
          </a:p>
        </p:txBody>
      </p:sp>
    </p:spTree>
    <p:extLst>
      <p:ext uri="{BB962C8B-B14F-4D97-AF65-F5344CB8AC3E}">
        <p14:creationId xmlns:p14="http://schemas.microsoft.com/office/powerpoint/2010/main" val="2056053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274638"/>
            <a:ext cx="8229600" cy="1066130"/>
          </a:xfrm>
        </p:spPr>
        <p:txBody>
          <a:bodyPr>
            <a:normAutofit fontScale="90000"/>
          </a:bodyPr>
          <a:lstStyle/>
          <a:p>
            <a:r>
              <a:rPr lang="pt-BR" sz="3100" b="1" dirty="0" smtClean="0"/>
              <a:t/>
            </a:r>
            <a:br>
              <a:rPr lang="pt-BR" sz="3100" b="1" dirty="0" smtClean="0"/>
            </a:br>
            <a:r>
              <a:rPr lang="pt-BR" sz="4700" b="1" dirty="0"/>
              <a:t>Reflexão Crítica sobre seu processo pessoal de aprendizagem</a:t>
            </a:r>
            <a:r>
              <a:rPr lang="pt-BR" dirty="0"/>
              <a:t/>
            </a:r>
            <a:br>
              <a:rPr lang="pt-BR" dirty="0"/>
            </a:br>
            <a:endParaRPr lang="pt-BR" dirty="0"/>
          </a:p>
        </p:txBody>
      </p:sp>
      <p:sp>
        <p:nvSpPr>
          <p:cNvPr id="6" name="CaixaDeTexto 5"/>
          <p:cNvSpPr txBox="1"/>
          <p:nvPr/>
        </p:nvSpPr>
        <p:spPr>
          <a:xfrm>
            <a:off x="467544" y="1844824"/>
            <a:ext cx="8208912" cy="2677656"/>
          </a:xfrm>
          <a:prstGeom prst="rect">
            <a:avLst/>
          </a:prstGeom>
          <a:noFill/>
        </p:spPr>
        <p:txBody>
          <a:bodyPr wrap="square" rtlCol="0">
            <a:spAutoFit/>
          </a:bodyPr>
          <a:lstStyle/>
          <a:p>
            <a:pPr algn="just"/>
            <a:r>
              <a:rPr lang="pt-BR" sz="2800" dirty="0"/>
              <a:t>O curso de especialização em saúde da família teve um significado especial para minha prática profissional, pelos vários aprendizados que tive e que poderei aplicar em qualquer lugar por onde passar enquanto profissional da </a:t>
            </a:r>
            <a:r>
              <a:rPr lang="pt-BR" sz="2800" dirty="0" smtClean="0"/>
              <a:t>saúde, e principalmente com a terceira idade.</a:t>
            </a:r>
            <a:endParaRPr lang="pt-BR" sz="2800" dirty="0"/>
          </a:p>
        </p:txBody>
      </p:sp>
    </p:spTree>
    <p:extLst>
      <p:ext uri="{BB962C8B-B14F-4D97-AF65-F5344CB8AC3E}">
        <p14:creationId xmlns:p14="http://schemas.microsoft.com/office/powerpoint/2010/main" val="239387023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274638"/>
            <a:ext cx="8229600" cy="1066130"/>
          </a:xfrm>
        </p:spPr>
        <p:txBody>
          <a:bodyPr>
            <a:normAutofit fontScale="90000"/>
          </a:bodyPr>
          <a:lstStyle/>
          <a:p>
            <a:r>
              <a:rPr lang="pt-BR" sz="3100" b="1" dirty="0" smtClean="0"/>
              <a:t/>
            </a:r>
            <a:br>
              <a:rPr lang="pt-BR" sz="3100" b="1" dirty="0" smtClean="0"/>
            </a:br>
            <a:r>
              <a:rPr lang="pt-BR" sz="4700" b="1" dirty="0"/>
              <a:t>Reflexão Crítica sobre seu processo pessoal de aprendizagem</a:t>
            </a:r>
            <a:r>
              <a:rPr lang="pt-BR" dirty="0"/>
              <a:t/>
            </a:r>
            <a:br>
              <a:rPr lang="pt-BR" dirty="0"/>
            </a:br>
            <a:endParaRPr lang="pt-BR" dirty="0"/>
          </a:p>
        </p:txBody>
      </p:sp>
      <p:sp>
        <p:nvSpPr>
          <p:cNvPr id="6" name="CaixaDeTexto 5"/>
          <p:cNvSpPr txBox="1"/>
          <p:nvPr/>
        </p:nvSpPr>
        <p:spPr>
          <a:xfrm>
            <a:off x="467544" y="1556792"/>
            <a:ext cx="8208912" cy="3108543"/>
          </a:xfrm>
          <a:prstGeom prst="rect">
            <a:avLst/>
          </a:prstGeom>
          <a:noFill/>
        </p:spPr>
        <p:txBody>
          <a:bodyPr wrap="square" rtlCol="0">
            <a:spAutoFit/>
          </a:bodyPr>
          <a:lstStyle/>
          <a:p>
            <a:pPr algn="just"/>
            <a:r>
              <a:rPr lang="pt-BR" sz="2800" dirty="0"/>
              <a:t>Em termos pessoais, foi uma experiência muito enriquecedora, por ter contribuído para expandir meus conhecimentos em diversas áreas em consequência das diferentes pesquisas realizadas, para desenvolver rotineiramente as atividades planejadas no Projeto para uma melhora na qualidade de vida das pessoas idosas.</a:t>
            </a:r>
          </a:p>
        </p:txBody>
      </p:sp>
    </p:spTree>
    <p:extLst>
      <p:ext uri="{BB962C8B-B14F-4D97-AF65-F5344CB8AC3E}">
        <p14:creationId xmlns:p14="http://schemas.microsoft.com/office/powerpoint/2010/main" val="239387023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97360" y="2090713"/>
            <a:ext cx="7376864" cy="3548087"/>
          </a:xfrm>
        </p:spPr>
        <p:txBody>
          <a:bodyPr>
            <a:normAutofit/>
          </a:bodyPr>
          <a:lstStyle/>
          <a:p>
            <a:r>
              <a:rPr lang="pt-BR" sz="3600" dirty="0" smtClean="0">
                <a:solidFill>
                  <a:schemeClr val="tx1"/>
                </a:solidFill>
                <a:latin typeface="Monotype Corsiva" panose="03010101010201010101" pitchFamily="66" charset="0"/>
              </a:rPr>
              <a:t>“O </a:t>
            </a:r>
            <a:r>
              <a:rPr lang="pt-BR" sz="3600" dirty="0" smtClean="0">
                <a:latin typeface="Monotype Corsiva" panose="03010101010201010101" pitchFamily="66" charset="0"/>
              </a:rPr>
              <a:t>segredo da felicidade no trabalho reside em uma palavra Excelência faz bem aquele que gosta do que faz</a:t>
            </a:r>
            <a:r>
              <a:rPr lang="pt-BR" sz="3600" dirty="0" smtClean="0">
                <a:solidFill>
                  <a:schemeClr val="tx1"/>
                </a:solidFill>
                <a:latin typeface="Monotype Corsiva" panose="03010101010201010101" pitchFamily="66" charset="0"/>
              </a:rPr>
              <a:t>”.</a:t>
            </a:r>
            <a:endParaRPr lang="pt-BR" sz="2800" dirty="0" smtClean="0">
              <a:solidFill>
                <a:schemeClr val="tx1"/>
              </a:solidFill>
            </a:endParaRPr>
          </a:p>
          <a:p>
            <a:pPr algn="r"/>
            <a:r>
              <a:rPr lang="pt-BR" sz="2800" dirty="0" smtClean="0"/>
              <a:t>Fabricio Santana</a:t>
            </a:r>
            <a:endParaRPr lang="pt-BR" sz="2800" dirty="0">
              <a:solidFill>
                <a:schemeClr val="tx1"/>
              </a:solidFill>
            </a:endParaRPr>
          </a:p>
        </p:txBody>
      </p:sp>
    </p:spTree>
    <p:extLst>
      <p:ext uri="{BB962C8B-B14F-4D97-AF65-F5344CB8AC3E}">
        <p14:creationId xmlns:p14="http://schemas.microsoft.com/office/powerpoint/2010/main" val="140181818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200" b="1" dirty="0"/>
              <a:t>A</a:t>
            </a:r>
            <a:r>
              <a:rPr lang="pt-BR" sz="4200" b="1" dirty="0" smtClean="0"/>
              <a:t>gradecimento</a:t>
            </a:r>
            <a:endParaRPr lang="pt-BR" sz="4200" b="1" dirty="0"/>
          </a:p>
        </p:txBody>
      </p:sp>
      <p:sp>
        <p:nvSpPr>
          <p:cNvPr id="3" name="Espaço Reservado para Conteúdo 2"/>
          <p:cNvSpPr>
            <a:spLocks noGrp="1"/>
          </p:cNvSpPr>
          <p:nvPr>
            <p:ph idx="1"/>
          </p:nvPr>
        </p:nvSpPr>
        <p:spPr/>
        <p:txBody>
          <a:bodyPr>
            <a:normAutofit/>
          </a:bodyPr>
          <a:lstStyle/>
          <a:p>
            <a:pPr algn="just"/>
            <a:r>
              <a:rPr lang="pt-BR" sz="2800" dirty="0"/>
              <a:t> </a:t>
            </a:r>
            <a:r>
              <a:rPr lang="pt-BR" sz="2800" dirty="0" smtClean="0"/>
              <a:t>        </a:t>
            </a:r>
            <a:r>
              <a:rPr lang="pt-BR" sz="2800" dirty="0"/>
              <a:t>Agradeço a Deus por estar junto a mim, por iluminar minha mente, e por colocar em meu caminho todas aquelas pessoas que tem sido minha companhia e que me ajudaram diante o tempo de estudos. A minha orientadora da UFPEL que ofertou todo seu empenho e seu apoio incondicional, dando-me a oportunidade do meu crescimento profissional</a:t>
            </a:r>
            <a:r>
              <a:rPr lang="pt-BR" sz="2800" b="1" dirty="0"/>
              <a:t>.</a:t>
            </a:r>
            <a:endParaRPr lang="pt-BR" sz="2800" dirty="0"/>
          </a:p>
          <a:p>
            <a:pPr marL="0" indent="0" algn="just">
              <a:buNone/>
            </a:pPr>
            <a:r>
              <a:rPr lang="pt-BR" sz="2800" b="1" dirty="0"/>
              <a:t> </a:t>
            </a:r>
            <a:endParaRPr lang="pt-BR" sz="2800" dirty="0"/>
          </a:p>
          <a:p>
            <a:pPr algn="r">
              <a:buNone/>
            </a:pPr>
            <a:endParaRPr lang="pt-BR" sz="2800" dirty="0"/>
          </a:p>
          <a:p>
            <a:pPr>
              <a:buNone/>
            </a:pPr>
            <a:endParaRPr lang="pt-BR" sz="4000" dirty="0"/>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92696"/>
            <a:ext cx="7992888" cy="5263480"/>
          </a:xfrm>
          <a:prstGeom prst="rect">
            <a:avLst/>
          </a:prstGeom>
          <a:ln>
            <a:noFill/>
          </a:ln>
          <a:effectLst>
            <a:softEdge rad="112500"/>
          </a:effectLst>
        </p:spPr>
      </p:pic>
    </p:spTree>
    <p:extLst>
      <p:ext uri="{BB962C8B-B14F-4D97-AF65-F5344CB8AC3E}">
        <p14:creationId xmlns:p14="http://schemas.microsoft.com/office/powerpoint/2010/main" val="346802421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8740" y="0"/>
            <a:ext cx="7998060" cy="1417638"/>
          </a:xfrm>
        </p:spPr>
        <p:txBody>
          <a:bodyPr/>
          <a:lstStyle/>
          <a:p>
            <a:r>
              <a:rPr lang="pt-BR" b="1" dirty="0" smtClean="0"/>
              <a:t>BIBLIOGRAFIA</a:t>
            </a:r>
            <a:endParaRPr lang="pt-BR" b="1" dirty="0"/>
          </a:p>
        </p:txBody>
      </p:sp>
      <p:sp>
        <p:nvSpPr>
          <p:cNvPr id="3" name="Espaço Reservado para Conteúdo 2"/>
          <p:cNvSpPr>
            <a:spLocks noGrp="1"/>
          </p:cNvSpPr>
          <p:nvPr>
            <p:ph idx="1"/>
          </p:nvPr>
        </p:nvSpPr>
        <p:spPr>
          <a:xfrm>
            <a:off x="0" y="1124744"/>
            <a:ext cx="8229600" cy="4929411"/>
          </a:xfrm>
        </p:spPr>
        <p:txBody>
          <a:bodyPr>
            <a:noAutofit/>
          </a:bodyPr>
          <a:lstStyle/>
          <a:p>
            <a:pPr>
              <a:buNone/>
            </a:pPr>
            <a:r>
              <a:rPr lang="pt-BR" sz="1400" b="1" cap="all" dirty="0" smtClean="0"/>
              <a:t> </a:t>
            </a:r>
          </a:p>
          <a:p>
            <a:pPr>
              <a:buNone/>
            </a:pPr>
            <a:endParaRPr lang="pt-BR" sz="2400" dirty="0"/>
          </a:p>
        </p:txBody>
      </p:sp>
      <p:sp>
        <p:nvSpPr>
          <p:cNvPr id="2" name="Retângulo 1"/>
          <p:cNvSpPr/>
          <p:nvPr/>
        </p:nvSpPr>
        <p:spPr>
          <a:xfrm>
            <a:off x="688740" y="1556792"/>
            <a:ext cx="7776864" cy="3226524"/>
          </a:xfrm>
          <a:prstGeom prst="rect">
            <a:avLst/>
          </a:prstGeom>
        </p:spPr>
        <p:txBody>
          <a:bodyPr wrap="square">
            <a:spAutoFit/>
          </a:bodyPr>
          <a:lstStyle/>
          <a:p>
            <a:r>
              <a:rPr lang="pt-BR" dirty="0" smtClean="0"/>
              <a:t>BRASIL</a:t>
            </a:r>
            <a:r>
              <a:rPr lang="pt-BR" dirty="0"/>
              <a:t>. Ministério da Saúde. Secretaria de Atenção à Saúde. Departamento de Atenção Básica. Caderno de Atenção Básica Envelhecimento e Saúde Da Pessoa Idosa - n.º 19 Brasília – DF 2006</a:t>
            </a:r>
          </a:p>
          <a:p>
            <a:r>
              <a:rPr lang="pt-BR" dirty="0"/>
              <a:t> </a:t>
            </a:r>
          </a:p>
          <a:p>
            <a:r>
              <a:rPr lang="pt-BR" dirty="0"/>
              <a:t>IBGE. Censo Demográfico 2010. Disponível em: http://www.censo2010.ibge.gov.br&gt;	</a:t>
            </a:r>
          </a:p>
          <a:p>
            <a:endParaRPr lang="pt-BR" dirty="0" smtClean="0"/>
          </a:p>
          <a:p>
            <a:r>
              <a:rPr lang="pt-BR" dirty="0" smtClean="0"/>
              <a:t>BRASIL</a:t>
            </a:r>
            <a:r>
              <a:rPr lang="pt-BR" dirty="0"/>
              <a:t>. Ministério da Saúde. Secretaria de Atenção à Saúde. Departamento de Atenção Básica. Caderno de Atenção Básica Estratégias Para o Cuidado Da Pessoa Com Doença Crônica Hipertensão Arterial Sistêmica 37 Brasília: DF, 2013.</a:t>
            </a:r>
          </a:p>
          <a:p>
            <a:pPr indent="540385" algn="just">
              <a:lnSpc>
                <a:spcPct val="150000"/>
              </a:lnSpc>
              <a:spcAft>
                <a:spcPts val="0"/>
              </a:spcAft>
            </a:pPr>
            <a:endParaRPr lang="pt-BR"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b="1" dirty="0" smtClean="0"/>
              <a:t>BIBLIOGRAFIA</a:t>
            </a:r>
            <a:endParaRPr lang="pt-BR" b="1" dirty="0"/>
          </a:p>
        </p:txBody>
      </p:sp>
      <p:sp>
        <p:nvSpPr>
          <p:cNvPr id="2" name="Retângulo 1"/>
          <p:cNvSpPr/>
          <p:nvPr/>
        </p:nvSpPr>
        <p:spPr>
          <a:xfrm>
            <a:off x="600159" y="1556792"/>
            <a:ext cx="8128992" cy="3416320"/>
          </a:xfrm>
          <a:prstGeom prst="rect">
            <a:avLst/>
          </a:prstGeom>
        </p:spPr>
        <p:txBody>
          <a:bodyPr wrap="square">
            <a:spAutoFit/>
          </a:bodyPr>
          <a:lstStyle/>
          <a:p>
            <a:r>
              <a:rPr lang="pt-BR" dirty="0"/>
              <a:t>BRASIL. Ministério da Saúde. Secretaria de Atenção à Saúde. Departamento de Atenção Básica. Caderno de Atenção Básica Estratégias Para o Cuidado Da Pessoa Com Doença Crônica  Diabetes Mellitus DF Brasília: DF, 2013. </a:t>
            </a:r>
          </a:p>
          <a:p>
            <a:r>
              <a:rPr lang="pt-BR" dirty="0"/>
              <a:t> </a:t>
            </a:r>
          </a:p>
          <a:p>
            <a:r>
              <a:rPr lang="pt-BR" dirty="0"/>
              <a:t>Brasil Política Nacional de Saúde da Pessoa Idosa Instituída pela Portaria GM/MS no 2.528, de 19 de Outubro de 2006.</a:t>
            </a:r>
          </a:p>
          <a:p>
            <a:r>
              <a:rPr lang="pt-BR" dirty="0"/>
              <a:t> </a:t>
            </a:r>
          </a:p>
          <a:p>
            <a:r>
              <a:rPr lang="pt-BR" dirty="0"/>
              <a:t>BRASIL. Ministério da Saúde. Secretaria de Atenção à Saúde. Departamento de Atenção Básica. Atenção à Saúde da Pessoa Idosa e Envelhecimento Série Pactos pela Saúde 2006, v. 12 Brasília – DF 2010</a:t>
            </a:r>
          </a:p>
          <a:p>
            <a:r>
              <a:rPr lang="pt-BR" dirty="0"/>
              <a:t/>
            </a:r>
            <a:br>
              <a:rPr lang="pt-BR" dirty="0"/>
            </a:br>
            <a:endParaRPr lang="pt-BR" dirty="0"/>
          </a:p>
        </p:txBody>
      </p:sp>
    </p:spTree>
    <p:extLst>
      <p:ext uri="{BB962C8B-B14F-4D97-AF65-F5344CB8AC3E}">
        <p14:creationId xmlns:p14="http://schemas.microsoft.com/office/powerpoint/2010/main" val="347536675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548681"/>
            <a:ext cx="7772400" cy="1224135"/>
          </a:xfrm>
        </p:spPr>
        <p:txBody>
          <a:bodyPr>
            <a:normAutofit fontScale="90000"/>
          </a:bodyPr>
          <a:lstStyle/>
          <a:p>
            <a:r>
              <a:rPr lang="pt-BR" dirty="0" smtClean="0"/>
              <a:t/>
            </a:r>
            <a:br>
              <a:rPr lang="pt-BR" dirty="0" smtClean="0"/>
            </a:br>
            <a:r>
              <a:rPr lang="pt-BR" dirty="0"/>
              <a:t/>
            </a:r>
            <a:br>
              <a:rPr lang="pt-BR" dirty="0"/>
            </a:br>
            <a:r>
              <a:rPr lang="pt-BR" dirty="0"/>
              <a:t/>
            </a:r>
            <a:br>
              <a:rPr lang="pt-BR" dirty="0"/>
            </a:br>
            <a:endParaRPr lang="pt-BR" dirty="0"/>
          </a:p>
        </p:txBody>
      </p:sp>
      <p:sp>
        <p:nvSpPr>
          <p:cNvPr id="4" name="Subtítulo 3"/>
          <p:cNvSpPr>
            <a:spLocks noGrp="1"/>
          </p:cNvSpPr>
          <p:nvPr>
            <p:ph type="subTitle" idx="1"/>
          </p:nvPr>
        </p:nvSpPr>
        <p:spPr>
          <a:xfrm>
            <a:off x="408303" y="2654755"/>
            <a:ext cx="8388191" cy="2448272"/>
          </a:xfrm>
        </p:spPr>
        <p:txBody>
          <a:bodyPr>
            <a:normAutofit/>
          </a:bodyPr>
          <a:lstStyle/>
          <a:p>
            <a:pPr>
              <a:lnSpc>
                <a:spcPct val="170000"/>
              </a:lnSpc>
              <a:spcBef>
                <a:spcPts val="0"/>
              </a:spcBef>
            </a:pPr>
            <a:r>
              <a:rPr lang="pt-BR" sz="2400" b="1" dirty="0" smtClean="0">
                <a:solidFill>
                  <a:schemeClr val="tx1"/>
                </a:solidFill>
              </a:rPr>
              <a:t>MELHORIA DA ATENÇÃO </a:t>
            </a:r>
            <a:r>
              <a:rPr lang="pt-BR" sz="2400" b="1" dirty="0" smtClean="0"/>
              <a:t>À SAÚDE DOS IDOSOS NA UBS CENTRAL DE MAÇAMBARÁ-RS</a:t>
            </a:r>
            <a:endParaRPr lang="pt-BR" sz="2400" b="1" dirty="0" smtClean="0">
              <a:solidFill>
                <a:schemeClr val="tx1"/>
              </a:solidFill>
            </a:endParaRPr>
          </a:p>
          <a:p>
            <a:endParaRPr lang="pt-BR" sz="6000" b="1" dirty="0"/>
          </a:p>
          <a:p>
            <a:endParaRPr lang="pt-BR" dirty="0" smtClean="0"/>
          </a:p>
        </p:txBody>
      </p:sp>
      <p:sp>
        <p:nvSpPr>
          <p:cNvPr id="6" name="CaixaDeTexto 5"/>
          <p:cNvSpPr txBox="1"/>
          <p:nvPr/>
        </p:nvSpPr>
        <p:spPr>
          <a:xfrm>
            <a:off x="432281" y="5873790"/>
            <a:ext cx="7344816" cy="830997"/>
          </a:xfrm>
          <a:prstGeom prst="rect">
            <a:avLst/>
          </a:prstGeom>
          <a:noFill/>
        </p:spPr>
        <p:txBody>
          <a:bodyPr wrap="square" rtlCol="0">
            <a:spAutoFit/>
          </a:bodyPr>
          <a:lstStyle/>
          <a:p>
            <a:pPr algn="ctr"/>
            <a:r>
              <a:rPr lang="pt-BR" sz="2400" dirty="0" smtClean="0"/>
              <a:t>Pelotas - RS</a:t>
            </a:r>
          </a:p>
          <a:p>
            <a:pPr algn="ctr"/>
            <a:r>
              <a:rPr lang="pt-BR" sz="2400" dirty="0" smtClean="0"/>
              <a:t>2015</a:t>
            </a:r>
            <a:endParaRPr lang="pt-BR" sz="2400" dirty="0"/>
          </a:p>
        </p:txBody>
      </p:sp>
      <p:sp>
        <p:nvSpPr>
          <p:cNvPr id="3" name="CaixaDeTexto 2"/>
          <p:cNvSpPr txBox="1"/>
          <p:nvPr/>
        </p:nvSpPr>
        <p:spPr>
          <a:xfrm>
            <a:off x="3059832" y="4581128"/>
            <a:ext cx="5544616" cy="1354217"/>
          </a:xfrm>
          <a:prstGeom prst="rect">
            <a:avLst/>
          </a:prstGeom>
          <a:noFill/>
        </p:spPr>
        <p:txBody>
          <a:bodyPr wrap="square" rtlCol="0">
            <a:spAutoFit/>
          </a:bodyPr>
          <a:lstStyle/>
          <a:p>
            <a:pPr algn="r"/>
            <a:r>
              <a:rPr lang="pt-BR" sz="2400" b="1" dirty="0" smtClean="0"/>
              <a:t>Odalys de La Luz Tablada Tablada</a:t>
            </a:r>
          </a:p>
          <a:p>
            <a:pPr algn="r"/>
            <a:r>
              <a:rPr lang="pt-BR" sz="2000" dirty="0" smtClean="0"/>
              <a:t>Orientadora: Luíla Bittencourt Marques</a:t>
            </a:r>
          </a:p>
          <a:p>
            <a:pPr algn="r"/>
            <a:r>
              <a:rPr lang="pt-BR" sz="2000" dirty="0" smtClean="0"/>
              <a:t>                            </a:t>
            </a:r>
            <a:endParaRPr lang="pt-BR" sz="2000" dirty="0"/>
          </a:p>
          <a:p>
            <a:endParaRPr lang="pt-BR" dirty="0"/>
          </a:p>
        </p:txBody>
      </p:sp>
      <p:pic>
        <p:nvPicPr>
          <p:cNvPr id="7" name="Imagem 6" descr="http://unasus.ufpel.edu.br/site/wp-content/uploads/2013/10/ESF-Ufpel-011.png"/>
          <p:cNvPicPr/>
          <p:nvPr/>
        </p:nvPicPr>
        <p:blipFill>
          <a:blip r:embed="rId2" cstate="print"/>
          <a:srcRect/>
          <a:stretch>
            <a:fillRect/>
          </a:stretch>
        </p:blipFill>
        <p:spPr bwMode="auto">
          <a:xfrm>
            <a:off x="1403648" y="332656"/>
            <a:ext cx="6192688" cy="1512168"/>
          </a:xfrm>
          <a:prstGeom prst="rect">
            <a:avLst/>
          </a:prstGeom>
          <a:noFill/>
          <a:ln w="9525">
            <a:noFill/>
            <a:miter lim="800000"/>
            <a:headEnd/>
            <a:tailEnd/>
          </a:ln>
        </p:spPr>
      </p:pic>
    </p:spTree>
    <p:extLst>
      <p:ext uri="{BB962C8B-B14F-4D97-AF65-F5344CB8AC3E}">
        <p14:creationId xmlns:p14="http://schemas.microsoft.com/office/powerpoint/2010/main" val="64077590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INTRODUÇÃO</a:t>
            </a:r>
            <a:endParaRPr lang="pt-BR" sz="4000" b="1" dirty="0"/>
          </a:p>
        </p:txBody>
      </p:sp>
      <p:sp>
        <p:nvSpPr>
          <p:cNvPr id="3" name="Espaço Reservado para Conteúdo 2"/>
          <p:cNvSpPr>
            <a:spLocks noGrp="1"/>
          </p:cNvSpPr>
          <p:nvPr>
            <p:ph idx="1"/>
          </p:nvPr>
        </p:nvSpPr>
        <p:spPr>
          <a:xfrm>
            <a:off x="539552" y="1628800"/>
            <a:ext cx="8229600" cy="4032448"/>
          </a:xfrm>
        </p:spPr>
        <p:txBody>
          <a:bodyPr>
            <a:noAutofit/>
          </a:bodyPr>
          <a:lstStyle/>
          <a:p>
            <a:pPr marL="0" indent="450000" algn="just">
              <a:spcBef>
                <a:spcPts val="0"/>
              </a:spcBef>
              <a:buNone/>
            </a:pPr>
            <a:r>
              <a:rPr lang="pt-BR" sz="2800" dirty="0" smtClean="0"/>
              <a:t>Maçambará-RS possui uma população de aproximadamente 4.738 habitantes. Sendo destes habitantes 2.320 do sexo masculino, 2.418 do sexo feminino. Total de idosos 647 representando 14% da população</a:t>
            </a:r>
            <a:r>
              <a:rPr lang="pt-BR" sz="3900" dirty="0" smtClean="0"/>
              <a:t>. </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INTRODUÇÃO</a:t>
            </a:r>
            <a:br>
              <a:rPr lang="pt-BR" b="1" dirty="0" smtClean="0"/>
            </a:br>
            <a:endParaRPr lang="pt-BR" b="1" dirty="0"/>
          </a:p>
        </p:txBody>
      </p:sp>
      <p:sp>
        <p:nvSpPr>
          <p:cNvPr id="3" name="Espaço Reservado para Conteúdo 2"/>
          <p:cNvSpPr>
            <a:spLocks noGrp="1"/>
          </p:cNvSpPr>
          <p:nvPr>
            <p:ph idx="1"/>
          </p:nvPr>
        </p:nvSpPr>
        <p:spPr>
          <a:xfrm>
            <a:off x="628650" y="1018042"/>
            <a:ext cx="7886700" cy="5124227"/>
          </a:xfrm>
        </p:spPr>
        <p:txBody>
          <a:bodyPr/>
          <a:lstStyle/>
          <a:p>
            <a:pPr marL="0" lvl="0" indent="450000" algn="just">
              <a:spcBef>
                <a:spcPts val="0"/>
              </a:spcBef>
              <a:buNone/>
            </a:pPr>
            <a:r>
              <a:rPr lang="pt-BR" sz="2800" dirty="0">
                <a:solidFill>
                  <a:prstClr val="black"/>
                </a:solidFill>
              </a:rPr>
              <a:t>O sistema de saúde municipal atualmente está dividido em uma UBS central e na área rural cinco Postos de </a:t>
            </a:r>
            <a:r>
              <a:rPr lang="pt-BR" sz="2800" dirty="0" smtClean="0">
                <a:solidFill>
                  <a:prstClr val="black"/>
                </a:solidFill>
              </a:rPr>
              <a:t>Saúde com uma estrutura física completa com as condições necessárias para oferecer atendimentos, e nove  </a:t>
            </a:r>
            <a:r>
              <a:rPr lang="pt-BR" sz="2800" dirty="0">
                <a:solidFill>
                  <a:prstClr val="black"/>
                </a:solidFill>
              </a:rPr>
              <a:t>micro áreas para acompanhamento de ACS sendo </a:t>
            </a:r>
            <a:r>
              <a:rPr lang="pt-BR" sz="2800" dirty="0" smtClean="0">
                <a:solidFill>
                  <a:prstClr val="black"/>
                </a:solidFill>
              </a:rPr>
              <a:t>três  </a:t>
            </a:r>
            <a:r>
              <a:rPr lang="pt-BR" sz="2800" dirty="0">
                <a:solidFill>
                  <a:prstClr val="black"/>
                </a:solidFill>
              </a:rPr>
              <a:t>no centro e </a:t>
            </a:r>
            <a:r>
              <a:rPr lang="pt-BR" sz="2800" dirty="0" smtClean="0">
                <a:solidFill>
                  <a:prstClr val="black"/>
                </a:solidFill>
              </a:rPr>
              <a:t>seis </a:t>
            </a:r>
            <a:r>
              <a:rPr lang="pt-BR" sz="2800" dirty="0">
                <a:solidFill>
                  <a:prstClr val="black"/>
                </a:solidFill>
              </a:rPr>
              <a:t>no interior .</a:t>
            </a:r>
          </a:p>
          <a:p>
            <a:pPr marL="0" indent="0" algn="just">
              <a:buNone/>
            </a:pPr>
            <a:endParaRPr lang="pt-BR" dirty="0"/>
          </a:p>
        </p:txBody>
      </p:sp>
    </p:spTree>
    <p:extLst>
      <p:ext uri="{BB962C8B-B14F-4D97-AF65-F5344CB8AC3E}">
        <p14:creationId xmlns:p14="http://schemas.microsoft.com/office/powerpoint/2010/main" val="3253682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INTRODUÇÃO</a:t>
            </a:r>
            <a:endParaRPr lang="pt-BR" sz="4000" b="1" dirty="0"/>
          </a:p>
        </p:txBody>
      </p:sp>
      <p:sp>
        <p:nvSpPr>
          <p:cNvPr id="3" name="Espaço Reservado para Conteúdo 2"/>
          <p:cNvSpPr>
            <a:spLocks noGrp="1"/>
          </p:cNvSpPr>
          <p:nvPr>
            <p:ph idx="1"/>
          </p:nvPr>
        </p:nvSpPr>
        <p:spPr>
          <a:xfrm>
            <a:off x="457200" y="1484784"/>
            <a:ext cx="8229600" cy="1872208"/>
          </a:xfrm>
        </p:spPr>
        <p:txBody>
          <a:bodyPr>
            <a:noAutofit/>
          </a:bodyPr>
          <a:lstStyle/>
          <a:p>
            <a:pPr marL="0" indent="450000" algn="just">
              <a:spcBef>
                <a:spcPts val="0"/>
              </a:spcBef>
              <a:buNone/>
            </a:pPr>
            <a:r>
              <a:rPr lang="pt-BR" sz="2800" dirty="0" smtClean="0"/>
              <a:t>A UBS Maçambará situa-se na área urbana da cidade, e é do tipo ESF (Estratégia da Saúde da Família) da Prefeitura Municipal, funciona em 02 turnos de segunda a sexta. Possui área de abrangência definida com 4.738 pessoas.</a:t>
            </a:r>
            <a:endParaRPr lang="pt-BR" sz="28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3573016"/>
            <a:ext cx="6336704" cy="2815208"/>
          </a:xfrm>
          <a:prstGeom prst="rect">
            <a:avLst/>
          </a:prstGeom>
          <a:ln>
            <a:noFill/>
          </a:ln>
          <a:effectLst>
            <a:softEdge rad="112500"/>
          </a:effectLst>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908719"/>
            <a:ext cx="7903790" cy="4950079"/>
          </a:xfrm>
          <a:prstGeom prst="rect">
            <a:avLst/>
          </a:prstGeom>
          <a:ln>
            <a:noFill/>
          </a:ln>
          <a:effectLst>
            <a:softEdge rad="112500"/>
          </a:effectLst>
        </p:spPr>
      </p:pic>
    </p:spTree>
    <p:extLst>
      <p:ext uri="{BB962C8B-B14F-4D97-AF65-F5344CB8AC3E}">
        <p14:creationId xmlns:p14="http://schemas.microsoft.com/office/powerpoint/2010/main" val="392820696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INTRODUÇÃO</a:t>
            </a:r>
            <a:endParaRPr lang="pt-BR" sz="4000" b="1" dirty="0"/>
          </a:p>
        </p:txBody>
      </p:sp>
      <p:sp>
        <p:nvSpPr>
          <p:cNvPr id="3" name="Espaço Reservado para Conteúdo 2"/>
          <p:cNvSpPr>
            <a:spLocks noGrp="1"/>
          </p:cNvSpPr>
          <p:nvPr>
            <p:ph idx="1"/>
          </p:nvPr>
        </p:nvSpPr>
        <p:spPr>
          <a:xfrm>
            <a:off x="457200" y="1600200"/>
            <a:ext cx="8170238" cy="5257800"/>
          </a:xfrm>
        </p:spPr>
        <p:txBody>
          <a:bodyPr>
            <a:normAutofit/>
          </a:bodyPr>
          <a:lstStyle/>
          <a:p>
            <a:pPr marL="0" indent="0" algn="just">
              <a:spcBef>
                <a:spcPts val="0"/>
              </a:spcBef>
              <a:buNone/>
            </a:pPr>
            <a:r>
              <a:rPr lang="pt-BR" sz="2800" dirty="0">
                <a:solidFill>
                  <a:srgbClr val="FF0000"/>
                </a:solidFill>
              </a:rPr>
              <a:t> </a:t>
            </a:r>
            <a:r>
              <a:rPr lang="pt-BR" sz="2800" dirty="0" smtClean="0">
                <a:solidFill>
                  <a:srgbClr val="FF0000"/>
                </a:solidFill>
              </a:rPr>
              <a:t>   </a:t>
            </a:r>
            <a:r>
              <a:rPr lang="pt-BR" sz="2800" dirty="0" smtClean="0"/>
              <a:t>Antes da intervenção a ação programática com o grupo de idosos, era agendamento e retirada de fichas  aferição de pressão arterial, glicoteste, e eventualmente algumas palestras educativas</a:t>
            </a:r>
            <a:r>
              <a:rPr lang="pt-BR" sz="2800" dirty="0"/>
              <a:t>. e acolhimento responsabilizado pela recepcionista e técnica de enfermagem sem classificação </a:t>
            </a:r>
            <a:r>
              <a:rPr lang="pt-BR" sz="2800" dirty="0" smtClean="0"/>
              <a:t>de risco.</a:t>
            </a:r>
            <a:endParaRPr lang="pt-BR" sz="28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313" y="3933056"/>
            <a:ext cx="4429125" cy="2703537"/>
          </a:xfrm>
          <a:prstGeom prst="rect">
            <a:avLst/>
          </a:prstGeom>
          <a:ln>
            <a:noFill/>
          </a:ln>
          <a:effectLst>
            <a:softEdge rad="112500"/>
          </a:effectLst>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2406"/>
            <a:ext cx="7886700" cy="1325563"/>
          </a:xfrm>
        </p:spPr>
        <p:txBody>
          <a:bodyPr>
            <a:normAutofit/>
          </a:bodyPr>
          <a:lstStyle/>
          <a:p>
            <a:r>
              <a:rPr lang="pt-BR" sz="4000" b="1" dirty="0" smtClean="0"/>
              <a:t>OBJETIVO</a:t>
            </a:r>
            <a:endParaRPr lang="pt-BR" sz="4000" b="1" dirty="0"/>
          </a:p>
        </p:txBody>
      </p:sp>
      <p:sp>
        <p:nvSpPr>
          <p:cNvPr id="3" name="Espaço Reservado para Conteúdo 2"/>
          <p:cNvSpPr>
            <a:spLocks noGrp="1"/>
          </p:cNvSpPr>
          <p:nvPr>
            <p:ph idx="1"/>
          </p:nvPr>
        </p:nvSpPr>
        <p:spPr>
          <a:xfrm>
            <a:off x="395536" y="1556792"/>
            <a:ext cx="8229600" cy="4525963"/>
          </a:xfrm>
        </p:spPr>
        <p:txBody>
          <a:bodyPr>
            <a:normAutofit/>
          </a:bodyPr>
          <a:lstStyle/>
          <a:p>
            <a:pPr marL="0" indent="0" algn="just">
              <a:spcBef>
                <a:spcPts val="0"/>
              </a:spcBef>
              <a:buNone/>
            </a:pPr>
            <a:r>
              <a:rPr lang="pt-BR" sz="3900" b="1" dirty="0" smtClean="0"/>
              <a:t>Objetivo Geral</a:t>
            </a:r>
            <a:r>
              <a:rPr lang="pt-BR" sz="3900" dirty="0" smtClean="0"/>
              <a:t>: </a:t>
            </a:r>
          </a:p>
          <a:p>
            <a:pPr marL="0" indent="0" algn="just">
              <a:spcBef>
                <a:spcPts val="0"/>
              </a:spcBef>
              <a:buNone/>
            </a:pPr>
            <a:endParaRPr lang="pt-BR" sz="3900" dirty="0" smtClean="0"/>
          </a:p>
          <a:p>
            <a:pPr marL="0" indent="0" algn="just">
              <a:spcBef>
                <a:spcPts val="0"/>
              </a:spcBef>
              <a:buNone/>
            </a:pPr>
            <a:r>
              <a:rPr lang="pt-BR" sz="2800" dirty="0" smtClean="0"/>
              <a:t>Melhorar a qualidade da atenção à saúde dos Idosos com 60 anos ou mais na UBS Maçambará-RS.</a:t>
            </a:r>
          </a:p>
          <a:p>
            <a:pPr>
              <a:buNone/>
            </a:pPr>
            <a:endParaRPr lang="pt-BR" sz="3900" dirty="0" smtClean="0"/>
          </a:p>
          <a:p>
            <a:pPr marL="0" indent="0">
              <a:buNone/>
            </a:pPr>
            <a:endParaRPr lang="pt-BR" sz="3900"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
            </a:r>
            <a:br>
              <a:rPr lang="pt-BR" b="1" dirty="0" smtClean="0"/>
            </a:br>
            <a:r>
              <a:rPr lang="pt-BR" sz="4400" b="1" dirty="0"/>
              <a:t>Metodologia:</a:t>
            </a:r>
            <a:br>
              <a:rPr lang="pt-BR" sz="4400" b="1" dirty="0"/>
            </a:br>
            <a:endParaRPr lang="pt-BR" sz="4400" b="1" dirty="0"/>
          </a:p>
        </p:txBody>
      </p:sp>
      <p:sp>
        <p:nvSpPr>
          <p:cNvPr id="3" name="Espaço Reservado para Conteúdo 2"/>
          <p:cNvSpPr>
            <a:spLocks noGrp="1"/>
          </p:cNvSpPr>
          <p:nvPr>
            <p:ph idx="1"/>
          </p:nvPr>
        </p:nvSpPr>
        <p:spPr>
          <a:xfrm>
            <a:off x="628650" y="1027907"/>
            <a:ext cx="8085584" cy="3701007"/>
          </a:xfrm>
        </p:spPr>
        <p:txBody>
          <a:bodyPr>
            <a:noAutofit/>
          </a:bodyPr>
          <a:lstStyle/>
          <a:p>
            <a:pPr marL="0" indent="0" algn="just">
              <a:buNone/>
            </a:pPr>
            <a:r>
              <a:rPr lang="pt-BR" sz="2800" dirty="0" smtClean="0"/>
              <a:t> </a:t>
            </a:r>
          </a:p>
          <a:p>
            <a:pPr algn="just"/>
            <a:r>
              <a:rPr lang="pt-BR" sz="2800" dirty="0" smtClean="0"/>
              <a:t>Período </a:t>
            </a:r>
            <a:r>
              <a:rPr lang="pt-BR" sz="2800" dirty="0"/>
              <a:t>de </a:t>
            </a:r>
            <a:r>
              <a:rPr lang="pt-BR" sz="2800" dirty="0" smtClean="0"/>
              <a:t>3 meses = 12 semanas.</a:t>
            </a:r>
          </a:p>
          <a:p>
            <a:pPr algn="just"/>
            <a:r>
              <a:rPr lang="pt-BR" sz="2800" dirty="0"/>
              <a:t>Embasamento teórico -  </a:t>
            </a:r>
            <a:r>
              <a:rPr lang="pt-BR" sz="2800" dirty="0" smtClean="0"/>
              <a:t>Caderno de atenção Básica nº 19: Envelhecimento e Saúde da pessoa Idosa e o Protocolo de Atenção à Saúde Idoso do Município.</a:t>
            </a:r>
          </a:p>
          <a:p>
            <a:pPr algn="just"/>
            <a:r>
              <a:rPr lang="pt-BR" sz="2800" dirty="0" smtClean="0"/>
              <a:t>Prontuários </a:t>
            </a:r>
            <a:r>
              <a:rPr lang="pt-BR" sz="2800" dirty="0"/>
              <a:t>da unidade,  fichas-espelho e </a:t>
            </a:r>
            <a:r>
              <a:rPr lang="pt-BR" sz="2800" dirty="0" smtClean="0"/>
              <a:t>planilha coleta de dados.</a:t>
            </a:r>
          </a:p>
          <a:p>
            <a:pPr algn="just"/>
            <a:r>
              <a:rPr lang="pt-BR" sz="2800" dirty="0" smtClean="0"/>
              <a:t>Ações nos quatro eixos pedagógicos- Organização e gestão do serviço, monitoramento e avaliação, engajamento público e qualificação da prática clínica.</a:t>
            </a:r>
            <a:endParaRPr lang="pt-BR" sz="2800" dirty="0"/>
          </a:p>
          <a:p>
            <a:pPr algn="just"/>
            <a:endParaRPr lang="pt-BR" sz="3900" dirty="0"/>
          </a:p>
        </p:txBody>
      </p:sp>
    </p:spTree>
    <p:extLst>
      <p:ext uri="{BB962C8B-B14F-4D97-AF65-F5344CB8AC3E}">
        <p14:creationId xmlns:p14="http://schemas.microsoft.com/office/powerpoint/2010/main" val="138619672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2011</TotalTime>
  <Words>1319</Words>
  <Application>Microsoft Office PowerPoint</Application>
  <PresentationFormat>Apresentação na tela (4:3)</PresentationFormat>
  <Paragraphs>111</Paragraphs>
  <Slides>29</Slides>
  <Notes>3</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29</vt:i4>
      </vt:variant>
    </vt:vector>
  </HeadingPairs>
  <TitlesOfParts>
    <vt:vector size="36" baseType="lpstr">
      <vt:lpstr>Arial</vt:lpstr>
      <vt:lpstr>Calibri</vt:lpstr>
      <vt:lpstr>Calibri Light</vt:lpstr>
      <vt:lpstr>Monotype Corsiva</vt:lpstr>
      <vt:lpstr>Times New Roman</vt:lpstr>
      <vt:lpstr>Wingdings</vt:lpstr>
      <vt:lpstr>Tema do Office</vt:lpstr>
      <vt:lpstr>   </vt:lpstr>
      <vt:lpstr>INTRODUÇÃO</vt:lpstr>
      <vt:lpstr>INTRODUÇÃO</vt:lpstr>
      <vt:lpstr>INTRODUÇÃO </vt:lpstr>
      <vt:lpstr>INTRODUÇÃO</vt:lpstr>
      <vt:lpstr>Apresentação do PowerPoint</vt:lpstr>
      <vt:lpstr>INTRODUÇÃO</vt:lpstr>
      <vt:lpstr>OBJETIVO</vt:lpstr>
      <vt:lpstr> Metodologia: </vt:lpstr>
      <vt:lpstr> Objetivos Específicos, Metas e Resultados </vt:lpstr>
      <vt:lpstr>Apresentação do PowerPoint</vt:lpstr>
      <vt:lpstr>Objetivos – Metas - Resultados</vt:lpstr>
      <vt:lpstr>Apresentação do PowerPoint</vt:lpstr>
      <vt:lpstr>Apresentação do PowerPoint</vt:lpstr>
      <vt:lpstr>Apresentação do PowerPoint</vt:lpstr>
      <vt:lpstr>Objetivos – Metas - Resultados</vt:lpstr>
      <vt:lpstr>Objetivos – Metas - Resultados</vt:lpstr>
      <vt:lpstr>Objetivos – Metas - Resultados</vt:lpstr>
      <vt:lpstr>Objetivos – Metas - Resultados</vt:lpstr>
      <vt:lpstr>  DISCUSSÃO </vt:lpstr>
      <vt:lpstr>DISCUSSÃO</vt:lpstr>
      <vt:lpstr> Reflexão Crítica sobre seu processo pessoal de aprendizagem </vt:lpstr>
      <vt:lpstr> Reflexão Crítica sobre seu processo pessoal de aprendizagem </vt:lpstr>
      <vt:lpstr>Apresentação do PowerPoint</vt:lpstr>
      <vt:lpstr>Agradecimento</vt:lpstr>
      <vt:lpstr>Apresentação do PowerPoint</vt:lpstr>
      <vt:lpstr>BIBLIOGRAFIA</vt:lpstr>
      <vt:lpstr>BIBLIOGRAFIA</vt:lpstr>
      <vt:lpstr>   </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dc:title>
  <dc:creator>..</dc:creator>
  <cp:lastModifiedBy>Windows User</cp:lastModifiedBy>
  <cp:revision>178</cp:revision>
  <dcterms:created xsi:type="dcterms:W3CDTF">2014-03-26T11:21:32Z</dcterms:created>
  <dcterms:modified xsi:type="dcterms:W3CDTF">2015-09-16T00:20:50Z</dcterms:modified>
</cp:coreProperties>
</file>