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8" r:id="rId2"/>
    <p:sldId id="288" r:id="rId3"/>
    <p:sldId id="334" r:id="rId4"/>
    <p:sldId id="287" r:id="rId5"/>
    <p:sldId id="286" r:id="rId6"/>
    <p:sldId id="285" r:id="rId7"/>
    <p:sldId id="284" r:id="rId8"/>
    <p:sldId id="290" r:id="rId9"/>
    <p:sldId id="297" r:id="rId10"/>
    <p:sldId id="298" r:id="rId11"/>
    <p:sldId id="300" r:id="rId12"/>
    <p:sldId id="301" r:id="rId13"/>
    <p:sldId id="336" r:id="rId14"/>
    <p:sldId id="309" r:id="rId15"/>
    <p:sldId id="302" r:id="rId16"/>
    <p:sldId id="312" r:id="rId17"/>
    <p:sldId id="311" r:id="rId18"/>
    <p:sldId id="313" r:id="rId19"/>
    <p:sldId id="315" r:id="rId20"/>
    <p:sldId id="317" r:id="rId21"/>
    <p:sldId id="319" r:id="rId22"/>
    <p:sldId id="320" r:id="rId23"/>
    <p:sldId id="323" r:id="rId24"/>
    <p:sldId id="321" r:id="rId25"/>
    <p:sldId id="328" r:id="rId26"/>
    <p:sldId id="327" r:id="rId27"/>
    <p:sldId id="329" r:id="rId28"/>
    <p:sldId id="331" r:id="rId29"/>
    <p:sldId id="335" r:id="rId30"/>
    <p:sldId id="332" r:id="rId31"/>
    <p:sldId id="279" r:id="rId32"/>
    <p:sldId id="278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gela de Leon Veleda de Souza" initials="" lastIdx="4" clrIdx="0"/>
  <p:cmAuthor id="1" name="oilet gutierrez domingo ogdgo" initials="ogd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36" autoAdjust="0"/>
  </p:normalViewPr>
  <p:slideViewPr>
    <p:cSldViewPr>
      <p:cViewPr>
        <p:scale>
          <a:sx n="46" d="100"/>
          <a:sy n="46" d="100"/>
        </p:scale>
        <p:origin x="-198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uerp&#233;rio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uerp&#233;rio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uerp&#233;rio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UDIO\ESPECIALIZACION\TAREAS\UNIDADE%204\working\Coleta%20de%20dados%20Pre-Natal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1693559898681728"/>
          <c:y val="8.7814390049070254E-2"/>
          <c:w val="0.85590748930356364"/>
          <c:h val="0.801077541937690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0.78787878787878962</c:v>
                </c:pt>
                <c:pt idx="2">
                  <c:v>0.939393939393939</c:v>
                </c:pt>
                <c:pt idx="3">
                  <c:v>0</c:v>
                </c:pt>
              </c:numCache>
            </c:numRef>
          </c:val>
        </c:ser>
        <c:axId val="74094464"/>
        <c:axId val="74096000"/>
      </c:barChart>
      <c:catAx>
        <c:axId val="74094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096000"/>
        <c:crosses val="autoZero"/>
        <c:auto val="1"/>
        <c:lblAlgn val="ctr"/>
        <c:lblOffset val="100"/>
      </c:catAx>
      <c:valAx>
        <c:axId val="740960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094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485159619778272"/>
          <c:y val="9.6859035913193975E-2"/>
          <c:w val="0.83345257432020958"/>
          <c:h val="0.791630177325395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0.83333333333333404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133504"/>
        <c:axId val="76135040"/>
      </c:barChart>
      <c:catAx>
        <c:axId val="76133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135040"/>
        <c:crosses val="autoZero"/>
        <c:auto val="1"/>
        <c:lblAlgn val="ctr"/>
        <c:lblOffset val="100"/>
      </c:catAx>
      <c:valAx>
        <c:axId val="76135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1335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2016293279022409"/>
          <c:y val="0.10181001413284875"/>
          <c:w val="0.82116514340868263"/>
          <c:h val="0.7805431051887740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0.83333333333333404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143616"/>
        <c:axId val="76260096"/>
      </c:barChart>
      <c:catAx>
        <c:axId val="76143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260096"/>
        <c:crosses val="autoZero"/>
        <c:auto val="1"/>
        <c:lblAlgn val="ctr"/>
        <c:lblOffset val="100"/>
      </c:catAx>
      <c:valAx>
        <c:axId val="76260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1436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15079588060338"/>
          <c:y val="5.7785901762279691E-2"/>
          <c:w val="0.80774112186976499"/>
          <c:h val="0.8223670791151109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378880"/>
        <c:axId val="76380416"/>
      </c:barChart>
      <c:catAx>
        <c:axId val="76378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380416"/>
        <c:crosses val="autoZero"/>
        <c:auto val="1"/>
        <c:lblAlgn val="ctr"/>
        <c:lblOffset val="100"/>
      </c:catAx>
      <c:valAx>
        <c:axId val="76380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378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693559898681617"/>
          <c:y val="0.104019459706423"/>
          <c:w val="0.84214548702245662"/>
          <c:h val="0.782907842064733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0.9696969696969675</c:v>
                </c:pt>
                <c:pt idx="1">
                  <c:v>0.96153846153846201</c:v>
                </c:pt>
                <c:pt idx="2">
                  <c:v>0.96774193548388721</c:v>
                </c:pt>
                <c:pt idx="3">
                  <c:v>0</c:v>
                </c:pt>
              </c:numCache>
            </c:numRef>
          </c:val>
        </c:ser>
        <c:axId val="74629120"/>
        <c:axId val="74630656"/>
      </c:barChart>
      <c:catAx>
        <c:axId val="74629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630656"/>
        <c:crosses val="autoZero"/>
        <c:auto val="1"/>
        <c:lblAlgn val="ctr"/>
        <c:lblOffset val="100"/>
      </c:catAx>
      <c:valAx>
        <c:axId val="746306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629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485159619778272"/>
          <c:y val="0.10083923884514398"/>
          <c:w val="0.82626935293235049"/>
          <c:h val="0.784052821522309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0.939393939393939</c:v>
                </c:pt>
                <c:pt idx="1">
                  <c:v>0.96153846153846201</c:v>
                </c:pt>
                <c:pt idx="2">
                  <c:v>0.96774193548388721</c:v>
                </c:pt>
                <c:pt idx="3">
                  <c:v>0</c:v>
                </c:pt>
              </c:numCache>
            </c:numRef>
          </c:val>
        </c:ser>
        <c:axId val="74794496"/>
        <c:axId val="74796032"/>
      </c:barChart>
      <c:catAx>
        <c:axId val="74794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796032"/>
        <c:crosses val="autoZero"/>
        <c:auto val="1"/>
        <c:lblAlgn val="ctr"/>
        <c:lblOffset val="100"/>
      </c:catAx>
      <c:valAx>
        <c:axId val="747960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794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693559898681617"/>
          <c:y val="0.106370859048024"/>
          <c:w val="0.83073200124806701"/>
          <c:h val="0.784414059729019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0.9696969696969675</c:v>
                </c:pt>
                <c:pt idx="1">
                  <c:v>0.96153846153846201</c:v>
                </c:pt>
                <c:pt idx="2">
                  <c:v>0.96774193548388521</c:v>
                </c:pt>
                <c:pt idx="3">
                  <c:v>0</c:v>
                </c:pt>
              </c:numCache>
            </c:numRef>
          </c:val>
        </c:ser>
        <c:axId val="74824704"/>
        <c:axId val="75891456"/>
      </c:barChart>
      <c:catAx>
        <c:axId val="74824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5891456"/>
        <c:crosses val="autoZero"/>
        <c:auto val="1"/>
        <c:lblAlgn val="ctr"/>
        <c:lblOffset val="100"/>
      </c:catAx>
      <c:valAx>
        <c:axId val="75891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4824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1693559898681617"/>
          <c:y val="0.11322959922475798"/>
          <c:w val="0.83073200124806701"/>
          <c:h val="0.774094230266141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pt-BR"/>
                </a:pPr>
                <a:endParaRPr lang="es-US"/>
              </a:p>
            </c:txPr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0.15151515151515346</c:v>
                </c:pt>
                <c:pt idx="1">
                  <c:v>0.65384615384615463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5961088"/>
        <c:axId val="75962624"/>
      </c:barChart>
      <c:catAx>
        <c:axId val="75961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5962624"/>
        <c:crosses val="autoZero"/>
        <c:auto val="1"/>
        <c:lblAlgn val="ctr"/>
        <c:lblOffset val="100"/>
      </c:catAx>
      <c:valAx>
        <c:axId val="759626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5961088"/>
        <c:crosses val="autoZero"/>
        <c:crossBetween val="between"/>
        <c:majorUnit val="0.1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15079588060338"/>
          <c:y val="7.8992638173729424E-2"/>
          <c:w val="0.83340233573832256"/>
          <c:h val="0.807934583384379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5995776"/>
        <c:axId val="76009856"/>
      </c:barChart>
      <c:catAx>
        <c:axId val="75995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009856"/>
        <c:crosses val="autoZero"/>
        <c:auto val="1"/>
        <c:lblAlgn val="ctr"/>
        <c:lblOffset val="100"/>
      </c:catAx>
      <c:valAx>
        <c:axId val="76009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5995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885245901639298"/>
          <c:y val="5.4838145231846033E-2"/>
          <c:w val="0.82524786209982548"/>
          <c:h val="0.832485783027121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0.78787878787878962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059008"/>
        <c:axId val="76060544"/>
      </c:barChart>
      <c:catAx>
        <c:axId val="76059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060544"/>
        <c:crosses val="autoZero"/>
        <c:auto val="1"/>
        <c:lblAlgn val="ctr"/>
        <c:lblOffset val="100"/>
      </c:catAx>
      <c:valAx>
        <c:axId val="760605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059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chart>
    <c:autoTitleDeleted val="1"/>
    <c:plotArea>
      <c:layout>
        <c:manualLayout>
          <c:layoutTarget val="inner"/>
          <c:xMode val="edge"/>
          <c:yMode val="edge"/>
          <c:x val="0.11885245901639298"/>
          <c:y val="9.3309472679551544E-2"/>
          <c:w val="0.80193434154064058"/>
          <c:h val="0.785017497812772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0.75757575757576323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162944"/>
        <c:axId val="76164480"/>
      </c:barChart>
      <c:catAx>
        <c:axId val="76162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164480"/>
        <c:crosses val="autoZero"/>
        <c:auto val="1"/>
        <c:lblAlgn val="ctr"/>
        <c:lblOffset val="100"/>
      </c:catAx>
      <c:valAx>
        <c:axId val="76164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162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style val="18"/>
  <c:chart>
    <c:autoTitleDeleted val="1"/>
    <c:plotArea>
      <c:layout>
        <c:manualLayout>
          <c:layoutTarget val="inner"/>
          <c:xMode val="edge"/>
          <c:yMode val="edge"/>
          <c:x val="0.12139942089325502"/>
          <c:y val="0.104339422457964"/>
          <c:w val="0.81541747668763798"/>
          <c:h val="0.7893499598391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n-US"/>
                </a:pPr>
                <a:endParaRPr lang="es-US"/>
              </a:p>
            </c:txPr>
            <c:showVal val="1"/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0.69696969696970323</c:v>
                </c:pt>
                <c:pt idx="1">
                  <c:v>0.84615384615385336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091392"/>
        <c:axId val="76092928"/>
      </c:barChart>
      <c:catAx>
        <c:axId val="76091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092928"/>
        <c:crosses val="autoZero"/>
        <c:auto val="1"/>
        <c:lblAlgn val="ctr"/>
        <c:lblOffset val="100"/>
      </c:catAx>
      <c:valAx>
        <c:axId val="76092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S"/>
          </a:p>
        </c:txPr>
        <c:crossAx val="76091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0B0D3-E41F-4387-9A06-11B3FFDEA2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17BD7630-2BD6-47DD-9373-0E13D9BB1CAC}">
      <dgm:prSet phldrT="[Texto]"/>
      <dgm:spPr>
        <a:solidFill>
          <a:srgbClr val="00B0F0"/>
        </a:solidFill>
      </dgm:spPr>
      <dgm:t>
        <a:bodyPr/>
        <a:lstStyle/>
        <a:p>
          <a:r>
            <a:rPr lang="es-US" dirty="0" smtClean="0">
              <a:solidFill>
                <a:schemeClr val="tx1"/>
              </a:solidFill>
            </a:rPr>
            <a:t>100%</a:t>
          </a:r>
          <a:endParaRPr lang="es-US" dirty="0">
            <a:solidFill>
              <a:schemeClr val="tx1"/>
            </a:solidFill>
          </a:endParaRPr>
        </a:p>
      </dgm:t>
    </dgm:pt>
    <dgm:pt modelId="{F3CC169B-7B3A-4793-99F4-90100177079D}" type="parTrans" cxnId="{471BF681-BD49-4ECF-AF36-6BB0AF8C1BB4}">
      <dgm:prSet/>
      <dgm:spPr/>
      <dgm:t>
        <a:bodyPr/>
        <a:lstStyle/>
        <a:p>
          <a:endParaRPr lang="es-US"/>
        </a:p>
      </dgm:t>
    </dgm:pt>
    <dgm:pt modelId="{3F8E972D-4001-4092-947F-D1CD27AACE4F}" type="sibTrans" cxnId="{471BF681-BD49-4ECF-AF36-6BB0AF8C1BB4}">
      <dgm:prSet/>
      <dgm:spPr/>
      <dgm:t>
        <a:bodyPr/>
        <a:lstStyle/>
        <a:p>
          <a:endParaRPr lang="es-US"/>
        </a:p>
      </dgm:t>
    </dgm:pt>
    <dgm:pt modelId="{A74BE44F-5191-467B-A73B-B4D7B8282F9F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2.5. 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a 100% das gestantes a prescrição de sulfato ferroso e ácido fólico conforme protocolo.</a:t>
          </a:r>
          <a:endParaRPr lang="es-US" sz="2400" dirty="0">
            <a:solidFill>
              <a:schemeClr val="tx1"/>
            </a:solidFill>
          </a:endParaRPr>
        </a:p>
      </dgm:t>
    </dgm:pt>
    <dgm:pt modelId="{20542711-36BE-4262-A801-4DCCF8924195}" type="parTrans" cxnId="{CCB227FB-F57A-4DCE-AF0A-0C4BD37A30E1}">
      <dgm:prSet/>
      <dgm:spPr/>
      <dgm:t>
        <a:bodyPr/>
        <a:lstStyle/>
        <a:p>
          <a:endParaRPr lang="es-US" dirty="0"/>
        </a:p>
      </dgm:t>
    </dgm:pt>
    <dgm:pt modelId="{74C9FEC5-D519-472F-8ADD-E5D72375B67B}" type="sibTrans" cxnId="{CCB227FB-F57A-4DCE-AF0A-0C4BD37A30E1}">
      <dgm:prSet/>
      <dgm:spPr/>
      <dgm:t>
        <a:bodyPr/>
        <a:lstStyle/>
        <a:p>
          <a:endParaRPr lang="es-US"/>
        </a:p>
      </dgm:t>
    </dgm:pt>
    <dgm:pt modelId="{6BCE0575-822E-4E74-AC66-EAE4F2F67DED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2.7. 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que 100% das gestantes com vacina contra hepatite B em dia.</a:t>
          </a:r>
          <a:endParaRPr lang="es-US" sz="2400" dirty="0">
            <a:solidFill>
              <a:schemeClr val="tx1"/>
            </a:solidFill>
          </a:endParaRPr>
        </a:p>
      </dgm:t>
    </dgm:pt>
    <dgm:pt modelId="{9C0E8912-D821-4E6C-AC9D-9A0736B3C100}" type="parTrans" cxnId="{1310E73B-9633-4A51-9A3A-B63ADC8AF7BD}">
      <dgm:prSet/>
      <dgm:spPr/>
      <dgm:t>
        <a:bodyPr/>
        <a:lstStyle/>
        <a:p>
          <a:endParaRPr lang="es-US" dirty="0"/>
        </a:p>
      </dgm:t>
    </dgm:pt>
    <dgm:pt modelId="{3E92376F-F262-4193-B57B-B17456CB7567}" type="sibTrans" cxnId="{1310E73B-9633-4A51-9A3A-B63ADC8AF7BD}">
      <dgm:prSet/>
      <dgm:spPr/>
      <dgm:t>
        <a:bodyPr/>
        <a:lstStyle/>
        <a:p>
          <a:endParaRPr lang="es-US"/>
        </a:p>
      </dgm:t>
    </dgm:pt>
    <dgm:pt modelId="{26B182E7-54E4-4A73-9C34-B6DB41B8A5BE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2.6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Garantir que 100% das gestantes com vacina antitetânica em dia</a:t>
          </a:r>
          <a:r>
            <a:rPr lang="pt-BR" sz="1100" dirty="0" smtClean="0">
              <a:latin typeface="Arial" pitchFamily="34" charset="0"/>
              <a:cs typeface="Arial" pitchFamily="34" charset="0"/>
            </a:rPr>
            <a:t>.</a:t>
          </a:r>
          <a:endParaRPr lang="es-US" sz="1100" dirty="0"/>
        </a:p>
      </dgm:t>
    </dgm:pt>
    <dgm:pt modelId="{A0B04460-7912-485F-B9A3-23571113C1E5}" type="parTrans" cxnId="{7E393349-E30A-4961-8732-CEFDDEBD6C00}">
      <dgm:prSet/>
      <dgm:spPr/>
      <dgm:t>
        <a:bodyPr/>
        <a:lstStyle/>
        <a:p>
          <a:endParaRPr lang="es-US" dirty="0"/>
        </a:p>
      </dgm:t>
    </dgm:pt>
    <dgm:pt modelId="{5C1658CE-11DF-4839-8684-891EAFC95880}" type="sibTrans" cxnId="{7E393349-E30A-4961-8732-CEFDDEBD6C00}">
      <dgm:prSet/>
      <dgm:spPr/>
      <dgm:t>
        <a:bodyPr/>
        <a:lstStyle/>
        <a:p>
          <a:endParaRPr lang="es-US"/>
        </a:p>
      </dgm:t>
    </dgm:pt>
    <dgm:pt modelId="{FA853AF1-7A32-4798-9CD8-CDA2A00F184B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2.8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Realizar avaliação da necessidade de atendimento odontológico em 100% das gestantes durante o pré-natal.</a:t>
          </a:r>
          <a:endParaRPr lang="es-US" sz="2400" dirty="0">
            <a:solidFill>
              <a:schemeClr val="tx1"/>
            </a:solidFill>
          </a:endParaRPr>
        </a:p>
      </dgm:t>
    </dgm:pt>
    <dgm:pt modelId="{25D344E3-5DD0-41A4-AAB0-DF089B1BFEE5}" type="sibTrans" cxnId="{010D0A14-3910-4019-96C1-859E951E260F}">
      <dgm:prSet/>
      <dgm:spPr/>
      <dgm:t>
        <a:bodyPr/>
        <a:lstStyle/>
        <a:p>
          <a:endParaRPr lang="es-US"/>
        </a:p>
      </dgm:t>
    </dgm:pt>
    <dgm:pt modelId="{B7CA804A-6ADE-4887-955D-E0CFAE810CA2}" type="parTrans" cxnId="{010D0A14-3910-4019-96C1-859E951E260F}">
      <dgm:prSet/>
      <dgm:spPr/>
      <dgm:t>
        <a:bodyPr/>
        <a:lstStyle/>
        <a:p>
          <a:endParaRPr lang="es-US" dirty="0"/>
        </a:p>
      </dgm:t>
    </dgm:pt>
    <dgm:pt modelId="{06FD39C0-BD15-4F4B-AD77-42DAB9EB9FF4}" type="pres">
      <dgm:prSet presAssocID="{79B0B0D3-E41F-4387-9A06-11B3FFDEA2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D78FFE85-0F29-46C3-A944-B71DF698E376}" type="pres">
      <dgm:prSet presAssocID="{17BD7630-2BD6-47DD-9373-0E13D9BB1CAC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7EA86D9E-DAA2-4B46-84FC-91AE03D006F1}" type="pres">
      <dgm:prSet presAssocID="{20542711-36BE-4262-A801-4DCCF8924195}" presName="Name9" presStyleLbl="parChTrans1D2" presStyleIdx="0" presStyleCnt="4"/>
      <dgm:spPr/>
      <dgm:t>
        <a:bodyPr/>
        <a:lstStyle/>
        <a:p>
          <a:endParaRPr lang="es-US"/>
        </a:p>
      </dgm:t>
    </dgm:pt>
    <dgm:pt modelId="{ED93637F-8621-4979-A43D-51869C58E666}" type="pres">
      <dgm:prSet presAssocID="{20542711-36BE-4262-A801-4DCCF8924195}" presName="connTx" presStyleLbl="parChTrans1D2" presStyleIdx="0" presStyleCnt="4"/>
      <dgm:spPr/>
      <dgm:t>
        <a:bodyPr/>
        <a:lstStyle/>
        <a:p>
          <a:endParaRPr lang="es-US"/>
        </a:p>
      </dgm:t>
    </dgm:pt>
    <dgm:pt modelId="{C08376B5-1DB3-4579-BE4B-D4ECF020D592}" type="pres">
      <dgm:prSet presAssocID="{A74BE44F-5191-467B-A73B-B4D7B8282F9F}" presName="node" presStyleLbl="node1" presStyleIdx="0" presStyleCnt="4" custScaleX="3458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DFD63185-0BA6-48C6-A6E0-1AB2BC70C72D}" type="pres">
      <dgm:prSet presAssocID="{9C0E8912-D821-4E6C-AC9D-9A0736B3C100}" presName="Name9" presStyleLbl="parChTrans1D2" presStyleIdx="1" presStyleCnt="4"/>
      <dgm:spPr/>
      <dgm:t>
        <a:bodyPr/>
        <a:lstStyle/>
        <a:p>
          <a:endParaRPr lang="es-US"/>
        </a:p>
      </dgm:t>
    </dgm:pt>
    <dgm:pt modelId="{9E74DD8B-B2A8-467B-B158-82DAC6FC751B}" type="pres">
      <dgm:prSet presAssocID="{9C0E8912-D821-4E6C-AC9D-9A0736B3C100}" presName="connTx" presStyleLbl="parChTrans1D2" presStyleIdx="1" presStyleCnt="4"/>
      <dgm:spPr/>
      <dgm:t>
        <a:bodyPr/>
        <a:lstStyle/>
        <a:p>
          <a:endParaRPr lang="es-US"/>
        </a:p>
      </dgm:t>
    </dgm:pt>
    <dgm:pt modelId="{34831E41-9B06-4E05-9996-1F007DF3A58F}" type="pres">
      <dgm:prSet presAssocID="{6BCE0575-822E-4E74-AC66-EAE4F2F67DED}" presName="node" presStyleLbl="node1" presStyleIdx="1" presStyleCnt="4" custScaleX="212836" custScaleY="117196" custRadScaleRad="149779" custRadScaleInc="5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DC4B6089-EB29-40FE-B929-4308865C0829}" type="pres">
      <dgm:prSet presAssocID="{B7CA804A-6ADE-4887-955D-E0CFAE810CA2}" presName="Name9" presStyleLbl="parChTrans1D2" presStyleIdx="2" presStyleCnt="4"/>
      <dgm:spPr/>
      <dgm:t>
        <a:bodyPr/>
        <a:lstStyle/>
        <a:p>
          <a:endParaRPr lang="es-US"/>
        </a:p>
      </dgm:t>
    </dgm:pt>
    <dgm:pt modelId="{DE332249-FFE4-4DF3-8601-6965C30712C0}" type="pres">
      <dgm:prSet presAssocID="{B7CA804A-6ADE-4887-955D-E0CFAE810CA2}" presName="connTx" presStyleLbl="parChTrans1D2" presStyleIdx="2" presStyleCnt="4"/>
      <dgm:spPr/>
      <dgm:t>
        <a:bodyPr/>
        <a:lstStyle/>
        <a:p>
          <a:endParaRPr lang="es-US"/>
        </a:p>
      </dgm:t>
    </dgm:pt>
    <dgm:pt modelId="{0CA6A201-9A94-4856-986C-BF166ECAF14F}" type="pres">
      <dgm:prSet presAssocID="{FA853AF1-7A32-4798-9CD8-CDA2A00F184B}" presName="node" presStyleLbl="node1" presStyleIdx="2" presStyleCnt="4" custScaleX="3255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BF9BCB3C-2A68-4243-8EAE-54B2C701362A}" type="pres">
      <dgm:prSet presAssocID="{A0B04460-7912-485F-B9A3-23571113C1E5}" presName="Name9" presStyleLbl="parChTrans1D2" presStyleIdx="3" presStyleCnt="4"/>
      <dgm:spPr/>
      <dgm:t>
        <a:bodyPr/>
        <a:lstStyle/>
        <a:p>
          <a:endParaRPr lang="es-US"/>
        </a:p>
      </dgm:t>
    </dgm:pt>
    <dgm:pt modelId="{2FA8F4E8-F213-4E5E-882D-9F92CA64FBC4}" type="pres">
      <dgm:prSet presAssocID="{A0B04460-7912-485F-B9A3-23571113C1E5}" presName="connTx" presStyleLbl="parChTrans1D2" presStyleIdx="3" presStyleCnt="4"/>
      <dgm:spPr/>
      <dgm:t>
        <a:bodyPr/>
        <a:lstStyle/>
        <a:p>
          <a:endParaRPr lang="es-US"/>
        </a:p>
      </dgm:t>
    </dgm:pt>
    <dgm:pt modelId="{141EBC6E-2B5E-4215-987D-7E5E1CC5D74F}" type="pres">
      <dgm:prSet presAssocID="{26B182E7-54E4-4A73-9C34-B6DB41B8A5BE}" presName="node" presStyleLbl="node1" presStyleIdx="3" presStyleCnt="4" custScaleX="223663" custScaleY="112795" custRadScaleRad="141896" custRadScaleInc="-33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</dgm:ptLst>
  <dgm:cxnLst>
    <dgm:cxn modelId="{E2148BD2-8C92-4ABD-AEB6-41C0D2D0330C}" type="presOf" srcId="{20542711-36BE-4262-A801-4DCCF8924195}" destId="{ED93637F-8621-4979-A43D-51869C58E666}" srcOrd="1" destOrd="0" presId="urn:microsoft.com/office/officeart/2005/8/layout/radial1"/>
    <dgm:cxn modelId="{010D0A14-3910-4019-96C1-859E951E260F}" srcId="{17BD7630-2BD6-47DD-9373-0E13D9BB1CAC}" destId="{FA853AF1-7A32-4798-9CD8-CDA2A00F184B}" srcOrd="2" destOrd="0" parTransId="{B7CA804A-6ADE-4887-955D-E0CFAE810CA2}" sibTransId="{25D344E3-5DD0-41A4-AAB0-DF089B1BFEE5}"/>
    <dgm:cxn modelId="{862F94CE-CA96-4C4B-9E4F-13613BE597AD}" type="presOf" srcId="{79B0B0D3-E41F-4387-9A06-11B3FFDEA274}" destId="{06FD39C0-BD15-4F4B-AD77-42DAB9EB9FF4}" srcOrd="0" destOrd="0" presId="urn:microsoft.com/office/officeart/2005/8/layout/radial1"/>
    <dgm:cxn modelId="{1310E73B-9633-4A51-9A3A-B63ADC8AF7BD}" srcId="{17BD7630-2BD6-47DD-9373-0E13D9BB1CAC}" destId="{6BCE0575-822E-4E74-AC66-EAE4F2F67DED}" srcOrd="1" destOrd="0" parTransId="{9C0E8912-D821-4E6C-AC9D-9A0736B3C100}" sibTransId="{3E92376F-F262-4193-B57B-B17456CB7567}"/>
    <dgm:cxn modelId="{0751369B-C42A-442D-B0D5-E79C831B1417}" type="presOf" srcId="{9C0E8912-D821-4E6C-AC9D-9A0736B3C100}" destId="{DFD63185-0BA6-48C6-A6E0-1AB2BC70C72D}" srcOrd="0" destOrd="0" presId="urn:microsoft.com/office/officeart/2005/8/layout/radial1"/>
    <dgm:cxn modelId="{14C62AD8-342C-4E16-9725-AB227EA5308B}" type="presOf" srcId="{A74BE44F-5191-467B-A73B-B4D7B8282F9F}" destId="{C08376B5-1DB3-4579-BE4B-D4ECF020D592}" srcOrd="0" destOrd="0" presId="urn:microsoft.com/office/officeart/2005/8/layout/radial1"/>
    <dgm:cxn modelId="{D94DF85E-E919-44B0-97C4-602308A3D84C}" type="presOf" srcId="{26B182E7-54E4-4A73-9C34-B6DB41B8A5BE}" destId="{141EBC6E-2B5E-4215-987D-7E5E1CC5D74F}" srcOrd="0" destOrd="0" presId="urn:microsoft.com/office/officeart/2005/8/layout/radial1"/>
    <dgm:cxn modelId="{7C1DF094-542A-4BC4-B521-BEC555681EA5}" type="presOf" srcId="{B7CA804A-6ADE-4887-955D-E0CFAE810CA2}" destId="{DC4B6089-EB29-40FE-B929-4308865C0829}" srcOrd="0" destOrd="0" presId="urn:microsoft.com/office/officeart/2005/8/layout/radial1"/>
    <dgm:cxn modelId="{CCB227FB-F57A-4DCE-AF0A-0C4BD37A30E1}" srcId="{17BD7630-2BD6-47DD-9373-0E13D9BB1CAC}" destId="{A74BE44F-5191-467B-A73B-B4D7B8282F9F}" srcOrd="0" destOrd="0" parTransId="{20542711-36BE-4262-A801-4DCCF8924195}" sibTransId="{74C9FEC5-D519-472F-8ADD-E5D72375B67B}"/>
    <dgm:cxn modelId="{7E393349-E30A-4961-8732-CEFDDEBD6C00}" srcId="{17BD7630-2BD6-47DD-9373-0E13D9BB1CAC}" destId="{26B182E7-54E4-4A73-9C34-B6DB41B8A5BE}" srcOrd="3" destOrd="0" parTransId="{A0B04460-7912-485F-B9A3-23571113C1E5}" sibTransId="{5C1658CE-11DF-4839-8684-891EAFC95880}"/>
    <dgm:cxn modelId="{56DEEDE7-8C13-4670-9751-76DC632FC52E}" type="presOf" srcId="{6BCE0575-822E-4E74-AC66-EAE4F2F67DED}" destId="{34831E41-9B06-4E05-9996-1F007DF3A58F}" srcOrd="0" destOrd="0" presId="urn:microsoft.com/office/officeart/2005/8/layout/radial1"/>
    <dgm:cxn modelId="{063E5466-4BB2-43F8-B36F-75BD2D04D666}" type="presOf" srcId="{17BD7630-2BD6-47DD-9373-0E13D9BB1CAC}" destId="{D78FFE85-0F29-46C3-A944-B71DF698E376}" srcOrd="0" destOrd="0" presId="urn:microsoft.com/office/officeart/2005/8/layout/radial1"/>
    <dgm:cxn modelId="{618889E8-BBAA-42BF-97C8-EE51AAA0B8E5}" type="presOf" srcId="{20542711-36BE-4262-A801-4DCCF8924195}" destId="{7EA86D9E-DAA2-4B46-84FC-91AE03D006F1}" srcOrd="0" destOrd="0" presId="urn:microsoft.com/office/officeart/2005/8/layout/radial1"/>
    <dgm:cxn modelId="{471BF681-BD49-4ECF-AF36-6BB0AF8C1BB4}" srcId="{79B0B0D3-E41F-4387-9A06-11B3FFDEA274}" destId="{17BD7630-2BD6-47DD-9373-0E13D9BB1CAC}" srcOrd="0" destOrd="0" parTransId="{F3CC169B-7B3A-4793-99F4-90100177079D}" sibTransId="{3F8E972D-4001-4092-947F-D1CD27AACE4F}"/>
    <dgm:cxn modelId="{56BFD9DF-6C67-4C7B-93CA-860CC90472B2}" type="presOf" srcId="{9C0E8912-D821-4E6C-AC9D-9A0736B3C100}" destId="{9E74DD8B-B2A8-467B-B158-82DAC6FC751B}" srcOrd="1" destOrd="0" presId="urn:microsoft.com/office/officeart/2005/8/layout/radial1"/>
    <dgm:cxn modelId="{13ADF733-2A3F-4ED2-A7D6-4003C2A8904B}" type="presOf" srcId="{A0B04460-7912-485F-B9A3-23571113C1E5}" destId="{2FA8F4E8-F213-4E5E-882D-9F92CA64FBC4}" srcOrd="1" destOrd="0" presId="urn:microsoft.com/office/officeart/2005/8/layout/radial1"/>
    <dgm:cxn modelId="{AE0FBD62-2219-4F43-A922-17EF8E4C52A8}" type="presOf" srcId="{B7CA804A-6ADE-4887-955D-E0CFAE810CA2}" destId="{DE332249-FFE4-4DF3-8601-6965C30712C0}" srcOrd="1" destOrd="0" presId="urn:microsoft.com/office/officeart/2005/8/layout/radial1"/>
    <dgm:cxn modelId="{5A34804A-9138-4F54-ACF3-9B175C6B34E7}" type="presOf" srcId="{FA853AF1-7A32-4798-9CD8-CDA2A00F184B}" destId="{0CA6A201-9A94-4856-986C-BF166ECAF14F}" srcOrd="0" destOrd="0" presId="urn:microsoft.com/office/officeart/2005/8/layout/radial1"/>
    <dgm:cxn modelId="{EE2CA65E-249C-414E-9C5E-FED24469B430}" type="presOf" srcId="{A0B04460-7912-485F-B9A3-23571113C1E5}" destId="{BF9BCB3C-2A68-4243-8EAE-54B2C701362A}" srcOrd="0" destOrd="0" presId="urn:microsoft.com/office/officeart/2005/8/layout/radial1"/>
    <dgm:cxn modelId="{0E11F5E2-F9E3-45C5-AA0B-F0EC3D822926}" type="presParOf" srcId="{06FD39C0-BD15-4F4B-AD77-42DAB9EB9FF4}" destId="{D78FFE85-0F29-46C3-A944-B71DF698E376}" srcOrd="0" destOrd="0" presId="urn:microsoft.com/office/officeart/2005/8/layout/radial1"/>
    <dgm:cxn modelId="{F7B1B4A9-A79F-45A0-86D7-E3F02B966ED4}" type="presParOf" srcId="{06FD39C0-BD15-4F4B-AD77-42DAB9EB9FF4}" destId="{7EA86D9E-DAA2-4B46-84FC-91AE03D006F1}" srcOrd="1" destOrd="0" presId="urn:microsoft.com/office/officeart/2005/8/layout/radial1"/>
    <dgm:cxn modelId="{744DFB63-D86B-4A2F-96F2-141240F785B1}" type="presParOf" srcId="{7EA86D9E-DAA2-4B46-84FC-91AE03D006F1}" destId="{ED93637F-8621-4979-A43D-51869C58E666}" srcOrd="0" destOrd="0" presId="urn:microsoft.com/office/officeart/2005/8/layout/radial1"/>
    <dgm:cxn modelId="{FCFA6E0A-C621-4DA8-99C4-38E0092AC8FD}" type="presParOf" srcId="{06FD39C0-BD15-4F4B-AD77-42DAB9EB9FF4}" destId="{C08376B5-1DB3-4579-BE4B-D4ECF020D592}" srcOrd="2" destOrd="0" presId="urn:microsoft.com/office/officeart/2005/8/layout/radial1"/>
    <dgm:cxn modelId="{31819C30-B0B5-4FB5-80BE-51DC8365CA13}" type="presParOf" srcId="{06FD39C0-BD15-4F4B-AD77-42DAB9EB9FF4}" destId="{DFD63185-0BA6-48C6-A6E0-1AB2BC70C72D}" srcOrd="3" destOrd="0" presId="urn:microsoft.com/office/officeart/2005/8/layout/radial1"/>
    <dgm:cxn modelId="{59D563FB-C1FF-4848-BD96-A02BF117C99D}" type="presParOf" srcId="{DFD63185-0BA6-48C6-A6E0-1AB2BC70C72D}" destId="{9E74DD8B-B2A8-467B-B158-82DAC6FC751B}" srcOrd="0" destOrd="0" presId="urn:microsoft.com/office/officeart/2005/8/layout/radial1"/>
    <dgm:cxn modelId="{FFA6A0D1-3B7C-4B6B-85B3-BB9A7057FB0D}" type="presParOf" srcId="{06FD39C0-BD15-4F4B-AD77-42DAB9EB9FF4}" destId="{34831E41-9B06-4E05-9996-1F007DF3A58F}" srcOrd="4" destOrd="0" presId="urn:microsoft.com/office/officeart/2005/8/layout/radial1"/>
    <dgm:cxn modelId="{4CA608D5-0FF2-4456-8048-A45D948A4C08}" type="presParOf" srcId="{06FD39C0-BD15-4F4B-AD77-42DAB9EB9FF4}" destId="{DC4B6089-EB29-40FE-B929-4308865C0829}" srcOrd="5" destOrd="0" presId="urn:microsoft.com/office/officeart/2005/8/layout/radial1"/>
    <dgm:cxn modelId="{5371DCC1-EEC6-4D34-966B-DF04700207E3}" type="presParOf" srcId="{DC4B6089-EB29-40FE-B929-4308865C0829}" destId="{DE332249-FFE4-4DF3-8601-6965C30712C0}" srcOrd="0" destOrd="0" presId="urn:microsoft.com/office/officeart/2005/8/layout/radial1"/>
    <dgm:cxn modelId="{70E77C22-6C97-4E00-AF9A-4EB801D0733F}" type="presParOf" srcId="{06FD39C0-BD15-4F4B-AD77-42DAB9EB9FF4}" destId="{0CA6A201-9A94-4856-986C-BF166ECAF14F}" srcOrd="6" destOrd="0" presId="urn:microsoft.com/office/officeart/2005/8/layout/radial1"/>
    <dgm:cxn modelId="{24500E81-31E1-4B24-B80B-4AB27F806826}" type="presParOf" srcId="{06FD39C0-BD15-4F4B-AD77-42DAB9EB9FF4}" destId="{BF9BCB3C-2A68-4243-8EAE-54B2C701362A}" srcOrd="7" destOrd="0" presId="urn:microsoft.com/office/officeart/2005/8/layout/radial1"/>
    <dgm:cxn modelId="{903DCAE8-7A70-471D-AD5F-B06E6B96A5E8}" type="presParOf" srcId="{BF9BCB3C-2A68-4243-8EAE-54B2C701362A}" destId="{2FA8F4E8-F213-4E5E-882D-9F92CA64FBC4}" srcOrd="0" destOrd="0" presId="urn:microsoft.com/office/officeart/2005/8/layout/radial1"/>
    <dgm:cxn modelId="{52D127F4-346B-4867-9C9A-9A9DD745096F}" type="presParOf" srcId="{06FD39C0-BD15-4F4B-AD77-42DAB9EB9FF4}" destId="{141EBC6E-2B5E-4215-987D-7E5E1CC5D74F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D7109-18BE-4F5B-9ED4-DF9AE3FE0EA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6599ADA6-1BE5-4D48-9D91-E9FCE3DAFFC1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100%</a:t>
          </a:r>
          <a:endParaRPr lang="es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5C04F6-7D49-48EC-A8E1-CB99AD5B6B3E}" type="parTrans" cxnId="{FF058E3A-58D0-477E-BEAC-BACE496BE010}">
      <dgm:prSet/>
      <dgm:spPr/>
      <dgm:t>
        <a:bodyPr/>
        <a:lstStyle/>
        <a:p>
          <a:endParaRPr lang="es-US"/>
        </a:p>
      </dgm:t>
    </dgm:pt>
    <dgm:pt modelId="{E4404E05-DFE6-4EC5-956F-34728936846A}" type="sibTrans" cxnId="{FF058E3A-58D0-477E-BEAC-BACE496BE010}">
      <dgm:prSet/>
      <dgm:spPr/>
      <dgm:t>
        <a:bodyPr/>
        <a:lstStyle/>
        <a:p>
          <a:endParaRPr lang="es-US"/>
        </a:p>
      </dgm:t>
    </dgm:pt>
    <dgm:pt modelId="{8098D8FB-C44B-4E01-A7C9-CD7D52F5311F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5.1. 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Orientar 100% das puérperas cadastradas no programa sobre os cuidado do recém-nascido.</a:t>
          </a:r>
          <a:endParaRPr lang="es-US" sz="2400" dirty="0">
            <a:solidFill>
              <a:schemeClr val="tx1"/>
            </a:solidFill>
          </a:endParaRPr>
        </a:p>
      </dgm:t>
    </dgm:pt>
    <dgm:pt modelId="{F7AF9E85-88D2-4EC2-8737-E289C2012C0B}" type="parTrans" cxnId="{17205CCC-8A73-4BEE-9126-FC59667760C1}">
      <dgm:prSet/>
      <dgm:spPr/>
      <dgm:t>
        <a:bodyPr/>
        <a:lstStyle/>
        <a:p>
          <a:endParaRPr lang="es-US" dirty="0"/>
        </a:p>
      </dgm:t>
    </dgm:pt>
    <dgm:pt modelId="{8FF50289-1347-4754-BFBF-0C0447451FEB}" type="sibTrans" cxnId="{17205CCC-8A73-4BEE-9126-FC59667760C1}">
      <dgm:prSet/>
      <dgm:spPr/>
      <dgm:t>
        <a:bodyPr/>
        <a:lstStyle/>
        <a:p>
          <a:endParaRPr lang="es-US"/>
        </a:p>
      </dgm:t>
    </dgm:pt>
    <dgm:pt modelId="{0279770F-A865-4264-9860-AA78F86FED4E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5.3.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Orientar 100% das puérperas cadastradas no Programa de Pré-Natal e Puerpério sobre planejamento familiar.</a:t>
          </a:r>
          <a:endParaRPr lang="es-US" sz="2400" dirty="0">
            <a:solidFill>
              <a:schemeClr val="tx1"/>
            </a:solidFill>
          </a:endParaRPr>
        </a:p>
      </dgm:t>
    </dgm:pt>
    <dgm:pt modelId="{4969B1EE-88BF-4B7D-979A-C11EB2FC983F}" type="parTrans" cxnId="{1A3C17D3-0D18-411F-9F6B-87521FE8CAE0}">
      <dgm:prSet/>
      <dgm:spPr/>
      <dgm:t>
        <a:bodyPr/>
        <a:lstStyle/>
        <a:p>
          <a:endParaRPr lang="es-US" dirty="0"/>
        </a:p>
      </dgm:t>
    </dgm:pt>
    <dgm:pt modelId="{A02B12B5-9235-464A-855D-F814093F8694}" type="sibTrans" cxnId="{1A3C17D3-0D18-411F-9F6B-87521FE8CAE0}">
      <dgm:prSet/>
      <dgm:spPr/>
      <dgm:t>
        <a:bodyPr/>
        <a:lstStyle/>
        <a:p>
          <a:endParaRPr lang="es-US"/>
        </a:p>
      </dgm:t>
    </dgm:pt>
    <dgm:pt modelId="{24FCA338-142D-4D6A-B7EF-9C9033E5DFA6}">
      <dgm:prSet phldrT="[Texto]" custT="1"/>
      <dgm:spPr>
        <a:solidFill>
          <a:srgbClr val="00B0F0"/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5.2</a:t>
          </a:r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Orientar 100% das puérperas cadastradas no programa sobre aleitamento materno exclusivo.</a:t>
          </a:r>
          <a:endParaRPr lang="es-US" sz="2400" dirty="0">
            <a:solidFill>
              <a:schemeClr val="tx1"/>
            </a:solidFill>
          </a:endParaRPr>
        </a:p>
      </dgm:t>
    </dgm:pt>
    <dgm:pt modelId="{2477CF07-26C7-4303-8ED8-F1BB920CFB7B}" type="parTrans" cxnId="{77D1E51D-84BD-4316-BDEB-4B03644B5A73}">
      <dgm:prSet/>
      <dgm:spPr/>
      <dgm:t>
        <a:bodyPr/>
        <a:lstStyle/>
        <a:p>
          <a:endParaRPr lang="es-US" dirty="0"/>
        </a:p>
      </dgm:t>
    </dgm:pt>
    <dgm:pt modelId="{119115B4-210D-413B-8999-CB83FC16DC97}" type="sibTrans" cxnId="{77D1E51D-84BD-4316-BDEB-4B03644B5A73}">
      <dgm:prSet/>
      <dgm:spPr/>
      <dgm:t>
        <a:bodyPr/>
        <a:lstStyle/>
        <a:p>
          <a:endParaRPr lang="es-US"/>
        </a:p>
      </dgm:t>
    </dgm:pt>
    <dgm:pt modelId="{920573C3-A9DC-4156-B943-C936CE89A8ED}">
      <dgm:prSet phldrT="[Texto]"/>
      <dgm:spPr/>
      <dgm:t>
        <a:bodyPr/>
        <a:lstStyle/>
        <a:p>
          <a:endParaRPr lang="es-US" dirty="0"/>
        </a:p>
      </dgm:t>
    </dgm:pt>
    <dgm:pt modelId="{6E3A7533-1B47-42B5-B51A-69A7A25B3600}" type="parTrans" cxnId="{B001B096-BC97-45F0-8F47-3902AFCDCE2C}">
      <dgm:prSet/>
      <dgm:spPr/>
      <dgm:t>
        <a:bodyPr/>
        <a:lstStyle/>
        <a:p>
          <a:endParaRPr lang="es-US"/>
        </a:p>
      </dgm:t>
    </dgm:pt>
    <dgm:pt modelId="{5AE2EF37-B29C-4BA0-A75C-26D9A97A6A7A}" type="sibTrans" cxnId="{B001B096-BC97-45F0-8F47-3902AFCDCE2C}">
      <dgm:prSet/>
      <dgm:spPr/>
      <dgm:t>
        <a:bodyPr/>
        <a:lstStyle/>
        <a:p>
          <a:endParaRPr lang="es-US"/>
        </a:p>
      </dgm:t>
    </dgm:pt>
    <dgm:pt modelId="{1D7E622A-714F-4007-8298-D87D191DDA49}" type="pres">
      <dgm:prSet presAssocID="{423D7109-18BE-4F5B-9ED4-DF9AE3FE0E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A8EEF4E-1A40-4865-9D98-E9129B493F06}" type="pres">
      <dgm:prSet presAssocID="{6599ADA6-1BE5-4D48-9D91-E9FCE3DAFFC1}" presName="centerShape" presStyleLbl="node0" presStyleIdx="0" presStyleCnt="1" custScaleY="59473" custLinFactNeighborX="1470" custLinFactNeighborY="-12668"/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0EE2B837-1A44-41A3-82E1-7F7C8D0AA420}" type="pres">
      <dgm:prSet presAssocID="{F7AF9E85-88D2-4EC2-8737-E289C2012C0B}" presName="Name9" presStyleLbl="parChTrans1D2" presStyleIdx="0" presStyleCnt="3"/>
      <dgm:spPr/>
      <dgm:t>
        <a:bodyPr/>
        <a:lstStyle/>
        <a:p>
          <a:endParaRPr lang="es-US"/>
        </a:p>
      </dgm:t>
    </dgm:pt>
    <dgm:pt modelId="{8B664FAE-8323-4F75-867E-361A3F4EA67E}" type="pres">
      <dgm:prSet presAssocID="{F7AF9E85-88D2-4EC2-8737-E289C2012C0B}" presName="connTx" presStyleLbl="parChTrans1D2" presStyleIdx="0" presStyleCnt="3"/>
      <dgm:spPr/>
      <dgm:t>
        <a:bodyPr/>
        <a:lstStyle/>
        <a:p>
          <a:endParaRPr lang="es-US"/>
        </a:p>
      </dgm:t>
    </dgm:pt>
    <dgm:pt modelId="{11C0C7D0-B773-4CD0-99EC-F099C9DB41EB}" type="pres">
      <dgm:prSet presAssocID="{8098D8FB-C44B-4E01-A7C9-CD7D52F5311F}" presName="node" presStyleLbl="node1" presStyleIdx="0" presStyleCnt="3" custScaleX="184092" custScaleY="997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A2D922C5-ECC9-4598-9EA1-F7E97AFCA0AF}" type="pres">
      <dgm:prSet presAssocID="{4969B1EE-88BF-4B7D-979A-C11EB2FC983F}" presName="Name9" presStyleLbl="parChTrans1D2" presStyleIdx="1" presStyleCnt="3"/>
      <dgm:spPr/>
      <dgm:t>
        <a:bodyPr/>
        <a:lstStyle/>
        <a:p>
          <a:endParaRPr lang="es-US"/>
        </a:p>
      </dgm:t>
    </dgm:pt>
    <dgm:pt modelId="{D2AFE92A-C8EA-4B4D-9FA9-0D89ADD0D252}" type="pres">
      <dgm:prSet presAssocID="{4969B1EE-88BF-4B7D-979A-C11EB2FC983F}" presName="connTx" presStyleLbl="parChTrans1D2" presStyleIdx="1" presStyleCnt="3"/>
      <dgm:spPr/>
      <dgm:t>
        <a:bodyPr/>
        <a:lstStyle/>
        <a:p>
          <a:endParaRPr lang="es-US"/>
        </a:p>
      </dgm:t>
    </dgm:pt>
    <dgm:pt modelId="{6CF3FF92-CA73-4387-9FA9-A366D998F237}" type="pres">
      <dgm:prSet presAssocID="{0279770F-A865-4264-9860-AA78F86FED4E}" presName="node" presStyleLbl="node1" presStyleIdx="1" presStyleCnt="3" custScaleX="173437" custScaleY="103646" custRadScaleRad="110213" custRadScaleInc="-21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  <dgm:pt modelId="{B796DC4C-A887-4A5F-8103-04DB05C48F53}" type="pres">
      <dgm:prSet presAssocID="{2477CF07-26C7-4303-8ED8-F1BB920CFB7B}" presName="Name9" presStyleLbl="parChTrans1D2" presStyleIdx="2" presStyleCnt="3"/>
      <dgm:spPr/>
      <dgm:t>
        <a:bodyPr/>
        <a:lstStyle/>
        <a:p>
          <a:endParaRPr lang="es-US"/>
        </a:p>
      </dgm:t>
    </dgm:pt>
    <dgm:pt modelId="{A3CB8786-F610-443C-AC82-D8190D3CF939}" type="pres">
      <dgm:prSet presAssocID="{2477CF07-26C7-4303-8ED8-F1BB920CFB7B}" presName="connTx" presStyleLbl="parChTrans1D2" presStyleIdx="2" presStyleCnt="3"/>
      <dgm:spPr/>
      <dgm:t>
        <a:bodyPr/>
        <a:lstStyle/>
        <a:p>
          <a:endParaRPr lang="es-US"/>
        </a:p>
      </dgm:t>
    </dgm:pt>
    <dgm:pt modelId="{64C87CBD-4700-4924-825A-B9413064F8CE}" type="pres">
      <dgm:prSet presAssocID="{24FCA338-142D-4D6A-B7EF-9C9033E5DFA6}" presName="node" presStyleLbl="node1" presStyleIdx="2" presStyleCnt="3" custScaleX="162915" custScaleY="106923" custRadScaleRad="105577" custRadScaleInc="12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US"/>
        </a:p>
      </dgm:t>
    </dgm:pt>
  </dgm:ptLst>
  <dgm:cxnLst>
    <dgm:cxn modelId="{35F10348-FEEB-4F3D-8257-C13CE6BC0171}" type="presOf" srcId="{423D7109-18BE-4F5B-9ED4-DF9AE3FE0EA9}" destId="{1D7E622A-714F-4007-8298-D87D191DDA49}" srcOrd="0" destOrd="0" presId="urn:microsoft.com/office/officeart/2005/8/layout/radial1"/>
    <dgm:cxn modelId="{9CD48C86-669E-418C-8E1A-2050F49D9550}" type="presOf" srcId="{8098D8FB-C44B-4E01-A7C9-CD7D52F5311F}" destId="{11C0C7D0-B773-4CD0-99EC-F099C9DB41EB}" srcOrd="0" destOrd="0" presId="urn:microsoft.com/office/officeart/2005/8/layout/radial1"/>
    <dgm:cxn modelId="{352D22CD-B2E4-4A61-9472-98B2C9AEF5C6}" type="presOf" srcId="{2477CF07-26C7-4303-8ED8-F1BB920CFB7B}" destId="{B796DC4C-A887-4A5F-8103-04DB05C48F53}" srcOrd="0" destOrd="0" presId="urn:microsoft.com/office/officeart/2005/8/layout/radial1"/>
    <dgm:cxn modelId="{1A3C17D3-0D18-411F-9F6B-87521FE8CAE0}" srcId="{6599ADA6-1BE5-4D48-9D91-E9FCE3DAFFC1}" destId="{0279770F-A865-4264-9860-AA78F86FED4E}" srcOrd="1" destOrd="0" parTransId="{4969B1EE-88BF-4B7D-979A-C11EB2FC983F}" sibTransId="{A02B12B5-9235-464A-855D-F814093F8694}"/>
    <dgm:cxn modelId="{3229F763-3BE1-4EEB-9642-B57FEDC5ECD3}" type="presOf" srcId="{4969B1EE-88BF-4B7D-979A-C11EB2FC983F}" destId="{A2D922C5-ECC9-4598-9EA1-F7E97AFCA0AF}" srcOrd="0" destOrd="0" presId="urn:microsoft.com/office/officeart/2005/8/layout/radial1"/>
    <dgm:cxn modelId="{FF058E3A-58D0-477E-BEAC-BACE496BE010}" srcId="{423D7109-18BE-4F5B-9ED4-DF9AE3FE0EA9}" destId="{6599ADA6-1BE5-4D48-9D91-E9FCE3DAFFC1}" srcOrd="0" destOrd="0" parTransId="{A35C04F6-7D49-48EC-A8E1-CB99AD5B6B3E}" sibTransId="{E4404E05-DFE6-4EC5-956F-34728936846A}"/>
    <dgm:cxn modelId="{36AA0A76-60EB-4889-AFBE-CD85A827CCE6}" type="presOf" srcId="{4969B1EE-88BF-4B7D-979A-C11EB2FC983F}" destId="{D2AFE92A-C8EA-4B4D-9FA9-0D89ADD0D252}" srcOrd="1" destOrd="0" presId="urn:microsoft.com/office/officeart/2005/8/layout/radial1"/>
    <dgm:cxn modelId="{17205CCC-8A73-4BEE-9126-FC59667760C1}" srcId="{6599ADA6-1BE5-4D48-9D91-E9FCE3DAFFC1}" destId="{8098D8FB-C44B-4E01-A7C9-CD7D52F5311F}" srcOrd="0" destOrd="0" parTransId="{F7AF9E85-88D2-4EC2-8737-E289C2012C0B}" sibTransId="{8FF50289-1347-4754-BFBF-0C0447451FEB}"/>
    <dgm:cxn modelId="{5E7B4AA8-66DE-4D8F-8F9A-C1540A2FDC8C}" type="presOf" srcId="{6599ADA6-1BE5-4D48-9D91-E9FCE3DAFFC1}" destId="{9A8EEF4E-1A40-4865-9D98-E9129B493F06}" srcOrd="0" destOrd="0" presId="urn:microsoft.com/office/officeart/2005/8/layout/radial1"/>
    <dgm:cxn modelId="{CE75FA34-6D76-4D31-8117-E9EA8D528BBE}" type="presOf" srcId="{F7AF9E85-88D2-4EC2-8737-E289C2012C0B}" destId="{8B664FAE-8323-4F75-867E-361A3F4EA67E}" srcOrd="1" destOrd="0" presId="urn:microsoft.com/office/officeart/2005/8/layout/radial1"/>
    <dgm:cxn modelId="{B001B096-BC97-45F0-8F47-3902AFCDCE2C}" srcId="{423D7109-18BE-4F5B-9ED4-DF9AE3FE0EA9}" destId="{920573C3-A9DC-4156-B943-C936CE89A8ED}" srcOrd="1" destOrd="0" parTransId="{6E3A7533-1B47-42B5-B51A-69A7A25B3600}" sibTransId="{5AE2EF37-B29C-4BA0-A75C-26D9A97A6A7A}"/>
    <dgm:cxn modelId="{79D71A9F-3EBE-48F6-8797-6D6BDFAA6747}" type="presOf" srcId="{0279770F-A865-4264-9860-AA78F86FED4E}" destId="{6CF3FF92-CA73-4387-9FA9-A366D998F237}" srcOrd="0" destOrd="0" presId="urn:microsoft.com/office/officeart/2005/8/layout/radial1"/>
    <dgm:cxn modelId="{D3AD7F0E-F839-448D-B8CD-E4BC99EFDC8C}" type="presOf" srcId="{2477CF07-26C7-4303-8ED8-F1BB920CFB7B}" destId="{A3CB8786-F610-443C-AC82-D8190D3CF939}" srcOrd="1" destOrd="0" presId="urn:microsoft.com/office/officeart/2005/8/layout/radial1"/>
    <dgm:cxn modelId="{77D1E51D-84BD-4316-BDEB-4B03644B5A73}" srcId="{6599ADA6-1BE5-4D48-9D91-E9FCE3DAFFC1}" destId="{24FCA338-142D-4D6A-B7EF-9C9033E5DFA6}" srcOrd="2" destOrd="0" parTransId="{2477CF07-26C7-4303-8ED8-F1BB920CFB7B}" sibTransId="{119115B4-210D-413B-8999-CB83FC16DC97}"/>
    <dgm:cxn modelId="{069A0038-6269-49E2-AFF9-A87C13FA0A90}" type="presOf" srcId="{F7AF9E85-88D2-4EC2-8737-E289C2012C0B}" destId="{0EE2B837-1A44-41A3-82E1-7F7C8D0AA420}" srcOrd="0" destOrd="0" presId="urn:microsoft.com/office/officeart/2005/8/layout/radial1"/>
    <dgm:cxn modelId="{CAD1327C-5640-4BEC-926A-C2318C83D0EF}" type="presOf" srcId="{24FCA338-142D-4D6A-B7EF-9C9033E5DFA6}" destId="{64C87CBD-4700-4924-825A-B9413064F8CE}" srcOrd="0" destOrd="0" presId="urn:microsoft.com/office/officeart/2005/8/layout/radial1"/>
    <dgm:cxn modelId="{A9482DEE-4DF9-41B9-804D-777CC3EC673E}" type="presParOf" srcId="{1D7E622A-714F-4007-8298-D87D191DDA49}" destId="{9A8EEF4E-1A40-4865-9D98-E9129B493F06}" srcOrd="0" destOrd="0" presId="urn:microsoft.com/office/officeart/2005/8/layout/radial1"/>
    <dgm:cxn modelId="{76551E99-C61F-4058-845F-1A07CA705AC4}" type="presParOf" srcId="{1D7E622A-714F-4007-8298-D87D191DDA49}" destId="{0EE2B837-1A44-41A3-82E1-7F7C8D0AA420}" srcOrd="1" destOrd="0" presId="urn:microsoft.com/office/officeart/2005/8/layout/radial1"/>
    <dgm:cxn modelId="{49FDFB27-0984-4AD6-9C18-62E204737DAB}" type="presParOf" srcId="{0EE2B837-1A44-41A3-82E1-7F7C8D0AA420}" destId="{8B664FAE-8323-4F75-867E-361A3F4EA67E}" srcOrd="0" destOrd="0" presId="urn:microsoft.com/office/officeart/2005/8/layout/radial1"/>
    <dgm:cxn modelId="{17A35EE2-D0BD-4C03-BB66-FCF9B3894763}" type="presParOf" srcId="{1D7E622A-714F-4007-8298-D87D191DDA49}" destId="{11C0C7D0-B773-4CD0-99EC-F099C9DB41EB}" srcOrd="2" destOrd="0" presId="urn:microsoft.com/office/officeart/2005/8/layout/radial1"/>
    <dgm:cxn modelId="{78F468BC-E5EE-4546-8AF4-D73C5603644C}" type="presParOf" srcId="{1D7E622A-714F-4007-8298-D87D191DDA49}" destId="{A2D922C5-ECC9-4598-9EA1-F7E97AFCA0AF}" srcOrd="3" destOrd="0" presId="urn:microsoft.com/office/officeart/2005/8/layout/radial1"/>
    <dgm:cxn modelId="{752CD5E0-9D7C-4659-BCD3-4C5D42DF8626}" type="presParOf" srcId="{A2D922C5-ECC9-4598-9EA1-F7E97AFCA0AF}" destId="{D2AFE92A-C8EA-4B4D-9FA9-0D89ADD0D252}" srcOrd="0" destOrd="0" presId="urn:microsoft.com/office/officeart/2005/8/layout/radial1"/>
    <dgm:cxn modelId="{B8469718-7AAB-4841-96FA-C72D3C0CD2F5}" type="presParOf" srcId="{1D7E622A-714F-4007-8298-D87D191DDA49}" destId="{6CF3FF92-CA73-4387-9FA9-A366D998F237}" srcOrd="4" destOrd="0" presId="urn:microsoft.com/office/officeart/2005/8/layout/radial1"/>
    <dgm:cxn modelId="{ACB32F5C-FF70-4B39-9F94-B10619908523}" type="presParOf" srcId="{1D7E622A-714F-4007-8298-D87D191DDA49}" destId="{B796DC4C-A887-4A5F-8103-04DB05C48F53}" srcOrd="5" destOrd="0" presId="urn:microsoft.com/office/officeart/2005/8/layout/radial1"/>
    <dgm:cxn modelId="{EBBA83D3-52D3-4A52-84EF-0107B8D4FCB1}" type="presParOf" srcId="{B796DC4C-A887-4A5F-8103-04DB05C48F53}" destId="{A3CB8786-F610-443C-AC82-D8190D3CF939}" srcOrd="0" destOrd="0" presId="urn:microsoft.com/office/officeart/2005/8/layout/radial1"/>
    <dgm:cxn modelId="{62682445-D481-46B0-8FC9-3488511BDA1F}" type="presParOf" srcId="{1D7E622A-714F-4007-8298-D87D191DDA49}" destId="{64C87CBD-4700-4924-825A-B9413064F8CE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FE85-0F29-46C3-A944-B71DF698E376}">
      <dsp:nvSpPr>
        <dsp:cNvPr id="0" name=""/>
        <dsp:cNvSpPr/>
      </dsp:nvSpPr>
      <dsp:spPr>
        <a:xfrm>
          <a:off x="3886911" y="1904601"/>
          <a:ext cx="1448597" cy="144859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4400" kern="1200" dirty="0" smtClean="0">
              <a:solidFill>
                <a:schemeClr val="tx1"/>
              </a:solidFill>
            </a:rPr>
            <a:t>100%</a:t>
          </a:r>
          <a:endParaRPr lang="es-US" sz="4400" kern="1200" dirty="0">
            <a:solidFill>
              <a:schemeClr val="tx1"/>
            </a:solidFill>
          </a:endParaRPr>
        </a:p>
      </dsp:txBody>
      <dsp:txXfrm>
        <a:off x="3957626" y="1975316"/>
        <a:ext cx="1307167" cy="1307167"/>
      </dsp:txXfrm>
    </dsp:sp>
    <dsp:sp modelId="{7EA86D9E-DAA2-4B46-84FC-91AE03D006F1}">
      <dsp:nvSpPr>
        <dsp:cNvPr id="0" name=""/>
        <dsp:cNvSpPr/>
      </dsp:nvSpPr>
      <dsp:spPr>
        <a:xfrm rot="16200000">
          <a:off x="4392533" y="1671667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>
        <a:off x="4600276" y="1674991"/>
        <a:ext cx="21867" cy="21867"/>
      </dsp:txXfrm>
    </dsp:sp>
    <dsp:sp modelId="{C08376B5-1DB3-4579-BE4B-D4ECF020D592}">
      <dsp:nvSpPr>
        <dsp:cNvPr id="0" name=""/>
        <dsp:cNvSpPr/>
      </dsp:nvSpPr>
      <dsp:spPr>
        <a:xfrm>
          <a:off x="2106432" y="18651"/>
          <a:ext cx="5009554" cy="144859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2.5. </a:t>
          </a:r>
          <a:r>
            <a:rPr lang="pt-BR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a 100% das gestantes a prescrição de sulfato ferroso e ácido fólico conforme protocolo.</a:t>
          </a:r>
          <a:endParaRPr lang="es-US" sz="2400" kern="1200" dirty="0">
            <a:solidFill>
              <a:schemeClr val="tx1"/>
            </a:solidFill>
          </a:endParaRPr>
        </a:p>
      </dsp:txBody>
      <dsp:txXfrm>
        <a:off x="2177147" y="89366"/>
        <a:ext cx="4868124" cy="1307167"/>
      </dsp:txXfrm>
    </dsp:sp>
    <dsp:sp modelId="{DFD63185-0BA6-48C6-A6E0-1AB2BC70C72D}">
      <dsp:nvSpPr>
        <dsp:cNvPr id="0" name=""/>
        <dsp:cNvSpPr/>
      </dsp:nvSpPr>
      <dsp:spPr>
        <a:xfrm rot="152118">
          <a:off x="5334524" y="2659119"/>
          <a:ext cx="562343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562343" y="1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>
        <a:off x="5601637" y="2659318"/>
        <a:ext cx="28117" cy="28117"/>
      </dsp:txXfrm>
    </dsp:sp>
    <dsp:sp modelId="{34831E41-9B06-4E05-9996-1F007DF3A58F}">
      <dsp:nvSpPr>
        <dsp:cNvPr id="0" name=""/>
        <dsp:cNvSpPr/>
      </dsp:nvSpPr>
      <dsp:spPr>
        <a:xfrm>
          <a:off x="5891633" y="1905003"/>
          <a:ext cx="3083137" cy="16976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2.7. </a:t>
          </a:r>
          <a:r>
            <a:rPr lang="pt-BR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que 100% das gestantes com vacina contra hepatite B em dia.</a:t>
          </a:r>
          <a:endParaRPr lang="es-US" sz="2400" kern="1200" dirty="0">
            <a:solidFill>
              <a:schemeClr val="tx1"/>
            </a:solidFill>
          </a:endParaRPr>
        </a:p>
      </dsp:txBody>
      <dsp:txXfrm>
        <a:off x="5974508" y="1987878"/>
        <a:ext cx="2917387" cy="1531948"/>
      </dsp:txXfrm>
    </dsp:sp>
    <dsp:sp modelId="{DC4B6089-EB29-40FE-B929-4308865C0829}">
      <dsp:nvSpPr>
        <dsp:cNvPr id="0" name=""/>
        <dsp:cNvSpPr/>
      </dsp:nvSpPr>
      <dsp:spPr>
        <a:xfrm rot="5400000">
          <a:off x="4392533" y="3557617"/>
          <a:ext cx="43735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437352" y="1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>
        <a:off x="4600276" y="3560941"/>
        <a:ext cx="21867" cy="21867"/>
      </dsp:txXfrm>
    </dsp:sp>
    <dsp:sp modelId="{0CA6A201-9A94-4856-986C-BF166ECAF14F}">
      <dsp:nvSpPr>
        <dsp:cNvPr id="0" name=""/>
        <dsp:cNvSpPr/>
      </dsp:nvSpPr>
      <dsp:spPr>
        <a:xfrm>
          <a:off x="2253218" y="3790551"/>
          <a:ext cx="4715982" cy="144859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2.8</a:t>
          </a:r>
          <a:r>
            <a:rPr lang="pt-BR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Realizar avaliação da necessidade de atendimento odontológico em 100% das gestantes durante o pré-natal.</a:t>
          </a:r>
          <a:endParaRPr lang="es-US" sz="2400" kern="1200" dirty="0">
            <a:solidFill>
              <a:schemeClr val="tx1"/>
            </a:solidFill>
          </a:endParaRPr>
        </a:p>
      </dsp:txBody>
      <dsp:txXfrm>
        <a:off x="2323933" y="3861266"/>
        <a:ext cx="4574552" cy="1307167"/>
      </dsp:txXfrm>
    </dsp:sp>
    <dsp:sp modelId="{BF9BCB3C-2A68-4243-8EAE-54B2C701362A}">
      <dsp:nvSpPr>
        <dsp:cNvPr id="0" name=""/>
        <dsp:cNvSpPr/>
      </dsp:nvSpPr>
      <dsp:spPr>
        <a:xfrm rot="10709010">
          <a:off x="3553762" y="2638223"/>
          <a:ext cx="333460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333460" y="1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 rot="10800000">
        <a:off x="3712156" y="2644144"/>
        <a:ext cx="16673" cy="16673"/>
      </dsp:txXfrm>
    </dsp:sp>
    <dsp:sp modelId="{141EBC6E-2B5E-4215-987D-7E5E1CC5D74F}">
      <dsp:nvSpPr>
        <dsp:cNvPr id="0" name=""/>
        <dsp:cNvSpPr/>
      </dsp:nvSpPr>
      <dsp:spPr>
        <a:xfrm>
          <a:off x="316071" y="1882749"/>
          <a:ext cx="3239976" cy="1633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2.6</a:t>
          </a:r>
          <a:r>
            <a:rPr lang="pt-BR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Garantir que 100% das gestantes com vacina antitetânica em dia</a:t>
          </a:r>
          <a:r>
            <a:rPr lang="pt-BR" sz="1100" kern="1200" dirty="0" smtClean="0">
              <a:latin typeface="Arial" pitchFamily="34" charset="0"/>
              <a:cs typeface="Arial" pitchFamily="34" charset="0"/>
            </a:rPr>
            <a:t>.</a:t>
          </a:r>
          <a:endParaRPr lang="es-US" sz="1100" kern="1200" dirty="0"/>
        </a:p>
      </dsp:txBody>
      <dsp:txXfrm>
        <a:off x="395834" y="1962512"/>
        <a:ext cx="3080450" cy="1474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EEF4E-1A40-4865-9D98-E9129B493F06}">
      <dsp:nvSpPr>
        <dsp:cNvPr id="0" name=""/>
        <dsp:cNvSpPr/>
      </dsp:nvSpPr>
      <dsp:spPr>
        <a:xfrm>
          <a:off x="3657588" y="2209813"/>
          <a:ext cx="1896023" cy="112762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100%</a:t>
          </a:r>
          <a:endParaRPr lang="es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12634" y="2264859"/>
        <a:ext cx="1785931" cy="1017530"/>
      </dsp:txXfrm>
    </dsp:sp>
    <dsp:sp modelId="{0EE2B837-1A44-41A3-82E1-7F7C8D0AA420}">
      <dsp:nvSpPr>
        <dsp:cNvPr id="0" name=""/>
        <dsp:cNvSpPr/>
      </dsp:nvSpPr>
      <dsp:spPr>
        <a:xfrm rot="16064704">
          <a:off x="4276474" y="1896223"/>
          <a:ext cx="590624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590624" y="18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 rot="10800000">
        <a:off x="4557020" y="1900119"/>
        <a:ext cx="29531" cy="29531"/>
      </dsp:txXfrm>
    </dsp:sp>
    <dsp:sp modelId="{11C0C7D0-B773-4CD0-99EC-F099C9DB41EB}">
      <dsp:nvSpPr>
        <dsp:cNvPr id="0" name=""/>
        <dsp:cNvSpPr/>
      </dsp:nvSpPr>
      <dsp:spPr>
        <a:xfrm>
          <a:off x="2700823" y="242680"/>
          <a:ext cx="3664464" cy="137719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5.1. </a:t>
          </a: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Orientar 100% das puérperas cadastradas no programa sobre os cuidado do recém-nascido.</a:t>
          </a:r>
          <a:endParaRPr lang="es-US" sz="2000" kern="1200" dirty="0">
            <a:solidFill>
              <a:schemeClr val="tx1"/>
            </a:solidFill>
          </a:endParaRPr>
        </a:p>
      </dsp:txBody>
      <dsp:txXfrm>
        <a:off x="2768052" y="309909"/>
        <a:ext cx="3530006" cy="1242737"/>
      </dsp:txXfrm>
    </dsp:sp>
    <dsp:sp modelId="{A2D922C5-ECC9-4598-9EA1-F7E97AFCA0AF}">
      <dsp:nvSpPr>
        <dsp:cNvPr id="0" name=""/>
        <dsp:cNvSpPr/>
      </dsp:nvSpPr>
      <dsp:spPr>
        <a:xfrm rot="2392761">
          <a:off x="5010190" y="3614437"/>
          <a:ext cx="1248165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1248165" y="18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>
        <a:off x="5603069" y="3601894"/>
        <a:ext cx="62408" cy="62408"/>
      </dsp:txXfrm>
    </dsp:sp>
    <dsp:sp modelId="{6CF3FF92-CA73-4387-9FA9-A366D998F237}">
      <dsp:nvSpPr>
        <dsp:cNvPr id="0" name=""/>
        <dsp:cNvSpPr/>
      </dsp:nvSpPr>
      <dsp:spPr>
        <a:xfrm>
          <a:off x="5029215" y="3962394"/>
          <a:ext cx="3777543" cy="148653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5.3.</a:t>
          </a: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Orientar 100% das puérperas cadastradas no Programa de Pré-Natal e Puerpério sobre planejamento familiar.</a:t>
          </a:r>
          <a:endParaRPr lang="es-US" sz="2000" kern="1200" dirty="0">
            <a:solidFill>
              <a:schemeClr val="tx1"/>
            </a:solidFill>
          </a:endParaRPr>
        </a:p>
      </dsp:txBody>
      <dsp:txXfrm>
        <a:off x="5101782" y="4034961"/>
        <a:ext cx="3632409" cy="1341405"/>
      </dsp:txXfrm>
    </dsp:sp>
    <dsp:sp modelId="{B796DC4C-A887-4A5F-8103-04DB05C48F53}">
      <dsp:nvSpPr>
        <dsp:cNvPr id="0" name=""/>
        <dsp:cNvSpPr/>
      </dsp:nvSpPr>
      <dsp:spPr>
        <a:xfrm rot="8461733">
          <a:off x="2961279" y="3592346"/>
          <a:ext cx="1218343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1218343" y="18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00" kern="1200" dirty="0"/>
        </a:p>
      </dsp:txBody>
      <dsp:txXfrm rot="10800000">
        <a:off x="3539993" y="3580549"/>
        <a:ext cx="60917" cy="60917"/>
      </dsp:txXfrm>
    </dsp:sp>
    <dsp:sp modelId="{64C87CBD-4700-4924-825A-B9413064F8CE}">
      <dsp:nvSpPr>
        <dsp:cNvPr id="0" name=""/>
        <dsp:cNvSpPr/>
      </dsp:nvSpPr>
      <dsp:spPr>
        <a:xfrm>
          <a:off x="448941" y="3907673"/>
          <a:ext cx="3621765" cy="152713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Meta 5.2</a:t>
          </a: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Orientar 100% das puérperas cadastradas no programa sobre aleitamento materno exclusivo.</a:t>
          </a:r>
          <a:endParaRPr lang="es-US" sz="2000" kern="1200" dirty="0">
            <a:solidFill>
              <a:schemeClr val="tx1"/>
            </a:solidFill>
          </a:endParaRPr>
        </a:p>
      </dsp:txBody>
      <dsp:txXfrm>
        <a:off x="523489" y="3982221"/>
        <a:ext cx="3472669" cy="137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1D7239-CEFA-4762-B5C3-375987891FA3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ED13C-AD95-454B-AD1D-8911DD9BC0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62434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dirty="0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F6A485-FD13-492D-8EB7-E864260573E9}" type="slidenum">
              <a:rPr lang="pt-BR" smtClean="0"/>
              <a:pPr/>
              <a:t>12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ED13C-AD95-454B-AD1D-8911DD9BC025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DB70-2BA0-4B34-B053-E24A8FCEF75D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AA56-B400-48A2-9A5A-A3EA99614F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48F1-D32A-4A9D-8958-7344CBECBCEA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6F64-4AB2-4EFE-A829-705812EE40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7C6D-28EC-40D7-83D8-B30852B7B752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41A8-FA57-4029-852A-EDB2581E48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49BF-D050-4619-ADEF-BBDC5A04E30C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F6C4-5F52-434E-9A50-EC3C6248C4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C28F-A71B-4A2B-8C55-E4BE9A9E5E19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A66D-C452-49D0-AC36-FFF1C8407F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817-FE4F-4AB9-886A-C917292F3605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1F42-75B8-47B9-9596-30DCA5E2AB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2929-F99E-4366-8EDF-A9F2D8AD9BE8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BFCD-6084-4E08-A057-37803BEA45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D485-AF29-4514-8672-118E6D2DC070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81A9-4EB7-42FD-A667-D0EFB357DD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8B5A-7DEB-40FE-BC5D-B185FC661E50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6AEE-42F6-45FD-A516-99355309EC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530E-EDF3-4F5A-A4AD-E89E6CB70A2D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BC2D-A640-48BD-A873-209969DFDF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E6F0-1EDB-456F-9593-CBB8B9808FB0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5F15-D894-42FE-A982-5CC067033E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9C499-F71E-495E-9C88-F917E96A01C0}" type="datetimeFigureOut">
              <a:rPr lang="pt-BR"/>
              <a:pPr>
                <a:defRPr/>
              </a:pPr>
              <a:t>16/09/2015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51D30-0F78-4210-8401-C661CABD92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dirty="0"/>
          </a:p>
          <a:p>
            <a:pPr algn="ctr" eaLnBrk="0" hangingPunct="0"/>
            <a:endParaRPr lang="pt-BR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cs typeface="Times New Roman" pitchFamily="18" charset="0"/>
              </a:rPr>
              <a:t>Universidade Aberta do Sistema Único de Saúde</a:t>
            </a:r>
            <a:endParaRPr lang="pt-BR" sz="2400" dirty="0" smtClean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2400" b="1" dirty="0" smtClean="0">
                <a:cs typeface="Times New Roman" pitchFamily="18" charset="0"/>
              </a:rPr>
              <a:t>Universidade Federal de Pelotas</a:t>
            </a:r>
            <a:endParaRPr lang="pt-BR" sz="2400" dirty="0" smtClean="0"/>
          </a:p>
          <a:p>
            <a:pPr algn="ctr" eaLnBrk="0" hangingPunct="0">
              <a:defRPr/>
            </a:pPr>
            <a:r>
              <a:rPr lang="pt-BR" sz="2400" b="1" dirty="0" smtClean="0">
                <a:cs typeface="Times New Roman" pitchFamily="18" charset="0"/>
              </a:rPr>
              <a:t>Especialização em Saúde da Família</a:t>
            </a:r>
            <a:endParaRPr lang="pt-BR" sz="2400" dirty="0" smtClean="0"/>
          </a:p>
          <a:p>
            <a:pPr algn="ctr" eaLnBrk="0" hangingPunct="0">
              <a:defRPr/>
            </a:pPr>
            <a:r>
              <a:rPr lang="pt-BR" sz="2400" b="1" dirty="0" smtClean="0">
                <a:cs typeface="Times New Roman" pitchFamily="18" charset="0"/>
              </a:rPr>
              <a:t>Modalidade a distância</a:t>
            </a:r>
          </a:p>
          <a:p>
            <a:pPr algn="ctr" eaLnBrk="0" hangingPunct="0"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2400" b="1" dirty="0" smtClean="0">
                <a:cs typeface="Times New Roman" pitchFamily="18" charset="0"/>
              </a:rPr>
              <a:t>Turma 7</a:t>
            </a:r>
          </a:p>
          <a:p>
            <a:pPr algn="ctr" eaLnBrk="0" hangingPunct="0"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2400" b="1" dirty="0" smtClean="0">
                <a:cs typeface="Times New Roman" pitchFamily="18" charset="0"/>
              </a:rPr>
              <a:t> Trabalho de conclusão de curso</a:t>
            </a:r>
          </a:p>
          <a:p>
            <a:pPr indent="342900" algn="ctr">
              <a:tabLst>
                <a:tab pos="0" algn="l"/>
                <a:tab pos="57150" algn="l"/>
              </a:tabLst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r>
              <a:rPr lang="pt-BR" sz="2400" b="1" dirty="0" smtClean="0">
                <a:cs typeface="Times New Roman" pitchFamily="18" charset="0"/>
              </a:rPr>
              <a:t>Melhoria do programa de atenção ao pré-natal e puerpério</a:t>
            </a:r>
            <a:endParaRPr lang="pt-BR" sz="2400" dirty="0" smtClean="0"/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r>
              <a:rPr lang="pt-BR" sz="2400" b="1" dirty="0" smtClean="0">
                <a:cs typeface="Times New Roman" pitchFamily="18" charset="0"/>
              </a:rPr>
              <a:t>na UBS/ESF São Raimundo, Piracuruca, PI</a:t>
            </a: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r>
              <a:rPr lang="pt-BR" sz="2400" b="1" dirty="0" smtClean="0">
                <a:cs typeface="Times New Roman" pitchFamily="18" charset="0"/>
              </a:rPr>
              <a:t>Autor: Oilet Gutierrez Domingo</a:t>
            </a: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r>
              <a:rPr lang="pt-BR" sz="2400" b="1" dirty="0" smtClean="0"/>
              <a:t>Orientadora: Rosângela de Leon Veleda de Souza</a:t>
            </a: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endParaRPr lang="pt-BR" sz="2400" b="1" dirty="0" smtClean="0">
              <a:cs typeface="Times New Roman" pitchFamily="18" charset="0"/>
            </a:endParaRPr>
          </a:p>
          <a:p>
            <a:pPr indent="342900" algn="ctr" eaLnBrk="0" hangingPunct="0">
              <a:tabLst>
                <a:tab pos="0" algn="l"/>
                <a:tab pos="57150" algn="l"/>
              </a:tabLst>
              <a:defRPr/>
            </a:pPr>
            <a:r>
              <a:rPr lang="pt-BR" sz="2400" b="1" dirty="0" smtClean="0">
                <a:cs typeface="Times New Roman" pitchFamily="18" charset="0"/>
              </a:rPr>
              <a:t>Pelotas 2015</a:t>
            </a:r>
            <a:endParaRPr lang="es-US" sz="24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1600200" cy="100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sindicatosaudejoinville.org.br/media/capas_noticias/07072015185357000000_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91200"/>
            <a:ext cx="2971800" cy="10668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  <a:r>
              <a:rPr lang="pt-BR" sz="2800" dirty="0" smtClean="0">
                <a:latin typeface="Arial" charset="0"/>
                <a:cs typeface="Arial" charset="0"/>
              </a:rPr>
              <a:t/>
            </a:r>
            <a:br>
              <a:rPr lang="pt-BR" sz="2800" dirty="0" smtClean="0">
                <a:latin typeface="Arial" charset="0"/>
                <a:cs typeface="Arial" charset="0"/>
              </a:rPr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6513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pelo menos um exame ginecológico por trimestre em 100% das gestantes.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com pelo menos um exame ginecológico. 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1953792367"/>
              </p:ext>
            </p:extLst>
          </p:nvPr>
        </p:nvGraphicFramePr>
        <p:xfrm>
          <a:off x="2362200" y="2590800"/>
          <a:ext cx="43724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65138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65138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65138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pelo menos um exame de mamas em 100% das gestantes.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a 100% das gestantes a solicitação de exames laboratoriais de acordo com protocolo</a:t>
            </a:r>
            <a:r>
              <a:rPr lang="pt-BR" dirty="0" smtClean="0"/>
              <a:t>.</a:t>
            </a:r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 marL="0" indent="465138" algn="just">
              <a:buFont typeface="Arial" charset="0"/>
              <a:buNone/>
              <a:tabLst>
                <a:tab pos="49213" algn="l"/>
              </a:tabLst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com solicitação de todos os exames laboratoriais de acordo com o protocolo. </a:t>
            </a:r>
          </a:p>
          <a:p>
            <a:pPr marL="0" indent="465138">
              <a:buFont typeface="Arial" charset="0"/>
              <a:buNone/>
              <a:tabLst>
                <a:tab pos="49213" algn="l"/>
              </a:tabLst>
              <a:defRPr/>
            </a:pPr>
            <a:endParaRPr lang="pt-BR" dirty="0" smtClean="0"/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3709667093"/>
              </p:ext>
            </p:extLst>
          </p:nvPr>
        </p:nvGraphicFramePr>
        <p:xfrm>
          <a:off x="2286000" y="2590800"/>
          <a:ext cx="474974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 </a:t>
            </a:r>
            <a:r>
              <a:rPr lang="pt-BR" sz="2400" b="1" dirty="0" smtClean="0">
                <a:latin typeface="Arial" charset="0"/>
                <a:cs typeface="Arial" charset="0"/>
              </a:rPr>
              <a:t/>
            </a:r>
            <a:br>
              <a:rPr lang="pt-BR" sz="24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65138"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6513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2.9.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cadastradas.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com primeira consulta odontológica programática.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158649703"/>
              </p:ext>
            </p:extLst>
          </p:nvPr>
        </p:nvGraphicFramePr>
        <p:xfrm>
          <a:off x="2286000" y="2819400"/>
          <a:ext cx="4749746" cy="271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/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3. </a:t>
            </a:r>
            <a:r>
              <a:rPr lang="pt-BR" sz="2400" dirty="0" smtClean="0">
                <a:latin typeface="Arial" charset="0"/>
                <a:cs typeface="Arial" charset="0"/>
              </a:rPr>
              <a:t>Melhorar a adesão ao pré-natal.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busca ativa de 100% das gestantes faltosas às consultas de pré-natal.</a:t>
            </a: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faltosas às consultas que receberam busca ativa. </a:t>
            </a: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728006145"/>
              </p:ext>
            </p:extLst>
          </p:nvPr>
        </p:nvGraphicFramePr>
        <p:xfrm>
          <a:off x="2133600" y="2590800"/>
          <a:ext cx="4821088" cy="293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4</a:t>
            </a:r>
            <a:r>
              <a:rPr lang="pt-BR" sz="2400" dirty="0" smtClean="0">
                <a:latin typeface="Arial" charset="0"/>
                <a:cs typeface="Arial" charset="0"/>
              </a:rPr>
              <a:t>. Melhorar o registro do programa de pré-natal.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4.1.</a:t>
            </a:r>
            <a:r>
              <a:rPr lang="pt-BR" sz="2400" dirty="0" smtClean="0">
                <a:latin typeface="Arial" charset="0"/>
                <a:cs typeface="Arial" charset="0"/>
              </a:rPr>
              <a:t> Criar registro na ficha espelho de pré-natal/vacinação em 100% das gestantes.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956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5. </a:t>
            </a:r>
            <a:r>
              <a:rPr lang="pt-BR" sz="2400" dirty="0" smtClean="0">
                <a:latin typeface="Arial" charset="0"/>
                <a:cs typeface="Arial" charset="0"/>
              </a:rPr>
              <a:t>Realizar avaliação de risco.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Avaliar risco gestacional em 100% das gestantes.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14600"/>
            <a:ext cx="5486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/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6.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no pré-natal.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 orientações nutricionais durante a gestação.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763" y="2667000"/>
            <a:ext cx="582545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6.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no pré-natal.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334000"/>
          </a:xfrm>
        </p:spPr>
        <p:txBody>
          <a:bodyPr/>
          <a:lstStyle/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Promover o aleitamento materno junto a 100% das gestantes.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que receberam orientação sobre aleitamento materno.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4277489894"/>
              </p:ext>
            </p:extLst>
          </p:nvPr>
        </p:nvGraphicFramePr>
        <p:xfrm>
          <a:off x="2133600" y="2514600"/>
          <a:ext cx="46753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INTRODUÇÃO</a:t>
            </a:r>
            <a:br>
              <a:rPr lang="pt-BR" sz="2400" b="1" dirty="0" smtClean="0">
                <a:latin typeface="Arial" charset="0"/>
                <a:cs typeface="Arial" charset="0"/>
              </a:rPr>
            </a:br>
            <a:endParaRPr lang="pt-BR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marL="0" indent="457200" algn="just"/>
            <a:endParaRPr lang="es-US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atenção pré-natal e puerpério são de grande importância para reduzir as taxas de mortalidade infantil e materna que se configuram em um problema de saúde no Brasil. </a:t>
            </a:r>
          </a:p>
          <a:p>
            <a:pPr marL="0" indent="457200" algn="just">
              <a:buNone/>
            </a:pPr>
            <a:endParaRPr lang="es-US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Frente a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esta realidade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é de suma importância que a ABS trabalhe com ações que visam a promover o cuidado materno e infantil, fazendo o acompanhamento durante a gestação e puerpério, a fim de evitar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morbimortalidade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mãe e da criança. </a:t>
            </a:r>
            <a:endParaRPr lang="es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400" b="1" dirty="0" smtClean="0">
                <a:latin typeface="Arial" charset="0"/>
                <a:cs typeface="Arial" charset="0"/>
              </a:rPr>
              <a:t>Objetivo 6.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no pré-natal.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Orientar 100% das gestantes sobre os cuidados com o recém-nascido (teste do pezinho, decúbito dorsal para dormir).</a:t>
            </a: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que receberam orientação sobre cuidados como recém-nascido.</a:t>
            </a: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2327366487"/>
              </p:ext>
            </p:extLst>
          </p:nvPr>
        </p:nvGraphicFramePr>
        <p:xfrm>
          <a:off x="2133600" y="2819400"/>
          <a:ext cx="4800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6.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no pré-natal.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anticoncepção após o parto.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que receberam orientação sobre anticoncepção após o parto.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68366713"/>
              </p:ext>
            </p:extLst>
          </p:nvPr>
        </p:nvGraphicFramePr>
        <p:xfrm>
          <a:off x="2362200" y="2514600"/>
          <a:ext cx="4371286" cy="29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ítulo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6.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no pré-natal.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Orientar 100% das gestantes sobre os riscos do tabagismo e do uso de álcool e drogas na gestação.</a:t>
            </a:r>
          </a:p>
          <a:p>
            <a:pPr marL="0" indent="45720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Orientar 100% das gestantes sobre higiene bucal.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1. </a:t>
            </a:r>
            <a:r>
              <a:rPr lang="pt-BR" sz="2400" dirty="0" smtClean="0">
                <a:latin typeface="Arial" charset="0"/>
                <a:cs typeface="Arial" charset="0"/>
              </a:rPr>
              <a:t>Manter a cobertura da atenção a puérperas.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87563"/>
          </a:xfrm>
        </p:spPr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puérperas cadastradas no programa de Pré-Natal e Puerpério da Unidade de Saúde consulta puerperal antes dos 42 dias após o parto. 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9" y="3132241"/>
            <a:ext cx="5486401" cy="30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/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2</a:t>
            </a:r>
            <a:r>
              <a:rPr lang="pt-BR" sz="2400" dirty="0" smtClean="0">
                <a:latin typeface="Arial" charset="0"/>
                <a:cs typeface="Arial" charset="0"/>
              </a:rPr>
              <a:t>. Melhorar a qualidade da atenção às puérperas.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2867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marL="0" indent="411163" algn="just"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2.1, 2.2</a:t>
            </a:r>
            <a:r>
              <a:rPr lang="pt-BR" sz="2400" dirty="0" smtClean="0">
                <a:latin typeface="Arial" charset="0"/>
                <a:cs typeface="Arial" charset="0"/>
              </a:rPr>
              <a:t>. 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2.3</a:t>
            </a:r>
            <a:r>
              <a:rPr lang="pt-BR" sz="2400" dirty="0" smtClean="0">
                <a:latin typeface="Arial" charset="0"/>
                <a:cs typeface="Arial" charset="0"/>
              </a:rPr>
              <a:t>. Examinar as mamas, o abdome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ginecológico </a:t>
            </a:r>
            <a:r>
              <a:rPr lang="pt-BR" sz="2400" dirty="0" smtClean="0">
                <a:latin typeface="Arial" charset="0"/>
                <a:cs typeface="Arial" charset="0"/>
              </a:rPr>
              <a:t>em 100% das puérperas cadastradas no Programa.</a:t>
            </a: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Evolução mensal do indicador de proporção de puérperas que tiveram as mamas examinadas, o abdome examinado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receberam exame ginecológico</a:t>
            </a:r>
            <a:r>
              <a:rPr lang="pt-BR" sz="2400" dirty="0" smtClean="0"/>
              <a:t>.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0" indent="411163"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4079226033"/>
              </p:ext>
            </p:extLst>
          </p:nvPr>
        </p:nvGraphicFramePr>
        <p:xfrm>
          <a:off x="2057400" y="2514600"/>
          <a:ext cx="474669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2</a:t>
            </a:r>
            <a:r>
              <a:rPr lang="pt-BR" sz="2400" dirty="0" smtClean="0">
                <a:latin typeface="Arial" charset="0"/>
                <a:cs typeface="Arial" charset="0"/>
              </a:rPr>
              <a:t>. Melhorar a qualidade da atenção às puérperas.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 marL="0" indent="411163" algn="just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Avaliar o estado psíquico em 100% das puérperas cadastradas no Programa.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Avaliar intercorrências em 100% das puérperas cadastradas no Programa.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indent="400050"/>
            <a:r>
              <a:rPr lang="pt-BR" sz="2800" b="1" dirty="0" smtClean="0">
                <a:latin typeface="Arial" charset="0"/>
                <a:cs typeface="Arial" charset="0"/>
              </a:rPr>
              <a:t>Objetivos específicos, metas e resultados. </a:t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2</a:t>
            </a:r>
            <a:r>
              <a:rPr lang="pt-BR" sz="2400" dirty="0" smtClean="0">
                <a:latin typeface="Arial" charset="0"/>
                <a:cs typeface="Arial" charset="0"/>
              </a:rPr>
              <a:t>. Melhorar a qualidade da atenção às puérperas.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Prescrever a 100% das puérperas um dos métodos de anticoncepção.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sp>
        <p:nvSpPr>
          <p:cNvPr id="32773" name="Retângulo 4"/>
          <p:cNvSpPr>
            <a:spLocks noChangeArrowheads="1"/>
          </p:cNvSpPr>
          <p:nvPr/>
        </p:nvSpPr>
        <p:spPr bwMode="auto">
          <a:xfrm>
            <a:off x="381000" y="5657671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pt-BR" sz="2400" dirty="0"/>
              <a:t>Evolução mensal do indicador de proporção de puérperas com prescrição de algum método de </a:t>
            </a:r>
            <a:r>
              <a:rPr lang="pt-BR" sz="2400" dirty="0" smtClean="0"/>
              <a:t>anticoncepção.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2461087863"/>
              </p:ext>
            </p:extLst>
          </p:nvPr>
        </p:nvGraphicFramePr>
        <p:xfrm>
          <a:off x="2209800" y="2514600"/>
          <a:ext cx="461565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/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3.</a:t>
            </a:r>
            <a:r>
              <a:rPr lang="pt-BR" sz="2400" dirty="0" smtClean="0">
                <a:latin typeface="Arial" charset="0"/>
                <a:cs typeface="Arial" charset="0"/>
              </a:rPr>
              <a:t> Melhorar a adesão das mães ao puerpério.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11163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busca ativa em 100% das puérperas que não realizaram a consulta de puerpério até 30 dias após o parto.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11163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puérperas faltosas à consulta que receberam busca ativa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4166875286"/>
              </p:ext>
            </p:extLst>
          </p:nvPr>
        </p:nvGraphicFramePr>
        <p:xfrm>
          <a:off x="1752600" y="2895600"/>
          <a:ext cx="520655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400" b="1" dirty="0">
                <a:latin typeface="Arial" charset="0"/>
                <a:cs typeface="Arial" charset="0"/>
              </a:rPr>
              <a:t/>
            </a:r>
            <a:br>
              <a:rPr lang="pt-BR" sz="2400" b="1" dirty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Objetivo 4. </a:t>
            </a:r>
            <a:r>
              <a:rPr lang="pt-BR" sz="2400" dirty="0" smtClean="0">
                <a:latin typeface="Arial" charset="0"/>
                <a:cs typeface="Arial" charset="0"/>
              </a:rPr>
              <a:t>Melhorar o registro das informações.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Criar registro na ficha de acompanhamento do Programa 100% das puérperas.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5. </a:t>
            </a:r>
            <a:r>
              <a:rPr lang="pt-BR" sz="2400" dirty="0" smtClean="0">
                <a:latin typeface="Arial" charset="0"/>
                <a:cs typeface="Arial" charset="0"/>
              </a:rPr>
              <a:t>Promover a saúde das puérperas.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143000"/>
            <a:ext cx="27813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Notbook\Desktop\para presentaçao\CEME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05200"/>
            <a:ext cx="2209800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Notbook\Desktop\para presentaçao\PRONTO SOCOR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257800"/>
            <a:ext cx="22098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Users\Notbook\Desktop\para presentaçao\maternida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181600"/>
            <a:ext cx="25717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C:\Users\Notbook\Desktop\para presentaçao\CEFI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105400"/>
            <a:ext cx="2405063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C:\Users\Notbook\Desktop\para presentaçao\20150824_0738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3429000"/>
            <a:ext cx="2209800" cy="114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1143000" y="31242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 CEMEPI</a:t>
            </a:r>
            <a:endParaRPr lang="es-US" dirty="0"/>
          </a:p>
        </p:txBody>
      </p:sp>
      <p:sp>
        <p:nvSpPr>
          <p:cNvPr id="15" name="14 Rectángulo"/>
          <p:cNvSpPr/>
          <p:nvPr/>
        </p:nvSpPr>
        <p:spPr>
          <a:xfrm>
            <a:off x="762000" y="4724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Pronto Socorro</a:t>
            </a:r>
            <a:endParaRPr lang="pt-BR" b="1" dirty="0"/>
          </a:p>
        </p:txBody>
      </p:sp>
      <p:sp>
        <p:nvSpPr>
          <p:cNvPr id="17" name="16 Rectángulo"/>
          <p:cNvSpPr/>
          <p:nvPr/>
        </p:nvSpPr>
        <p:spPr>
          <a:xfrm>
            <a:off x="3810000" y="4724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Maternidade</a:t>
            </a:r>
            <a:endParaRPr lang="pt-BR" b="1" dirty="0"/>
          </a:p>
        </p:txBody>
      </p:sp>
      <p:sp>
        <p:nvSpPr>
          <p:cNvPr id="18" name="17 Rectángulo"/>
          <p:cNvSpPr/>
          <p:nvPr/>
        </p:nvSpPr>
        <p:spPr>
          <a:xfrm>
            <a:off x="7162800" y="29718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CAPS</a:t>
            </a:r>
            <a:endParaRPr lang="pt-BR" b="1" dirty="0"/>
          </a:p>
        </p:txBody>
      </p:sp>
      <p:sp>
        <p:nvSpPr>
          <p:cNvPr id="19" name="18 Rectángulo"/>
          <p:cNvSpPr/>
          <p:nvPr/>
        </p:nvSpPr>
        <p:spPr>
          <a:xfrm>
            <a:off x="7010400" y="46482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CEFIPI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752600"/>
            <a:ext cx="21431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1371600"/>
            <a:ext cx="1905000" cy="122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524000"/>
            <a:ext cx="1781175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1828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990600" y="1143000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28066</a:t>
            </a:r>
            <a:endParaRPr lang="es-US" sz="2400" b="1" dirty="0"/>
          </a:p>
        </p:txBody>
      </p:sp>
      <p:sp>
        <p:nvSpPr>
          <p:cNvPr id="24" name="23 Rectángulo"/>
          <p:cNvSpPr/>
          <p:nvPr/>
        </p:nvSpPr>
        <p:spPr>
          <a:xfrm>
            <a:off x="6553200" y="914400"/>
            <a:ext cx="192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11 UBS/ESF</a:t>
            </a:r>
            <a:endParaRPr lang="es-US" sz="2400" dirty="0"/>
          </a:p>
        </p:txBody>
      </p:sp>
      <p:sp>
        <p:nvSpPr>
          <p:cNvPr id="20" name="19 Rectángulo"/>
          <p:cNvSpPr/>
          <p:nvPr/>
        </p:nvSpPr>
        <p:spPr>
          <a:xfrm>
            <a:off x="1600200" y="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 INTRODUÇÃO </a:t>
            </a:r>
          </a:p>
          <a:p>
            <a:pPr algn="ctr"/>
            <a:r>
              <a:rPr lang="pt-BR" sz="2400" b="1" dirty="0" smtClean="0"/>
              <a:t>CARACTERÍSTICAS DO MUNICÍPIO</a:t>
            </a:r>
            <a:endParaRPr lang="es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DISCUSSÃO</a:t>
            </a: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Espaço Reservado para Conteúdo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pPr marL="852488" indent="-39528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Impacto para a equipe e serviço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conhecimento dos protocolos. </a:t>
            </a: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o trabalho integrado.</a:t>
            </a:r>
          </a:p>
          <a:p>
            <a:pPr marL="852488" indent="-395288" algn="just"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Impacto para a comunidade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Ganhos no engajamento público.</a:t>
            </a: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 da adesão das gestantes e família ao programa.</a:t>
            </a:r>
          </a:p>
          <a:p>
            <a:pPr marL="852488" indent="-395288" algn="just"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852488" indent="-39528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Incorporação da intervenção à rotina do serviço </a:t>
            </a: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de um trabalho de comunicação. </a:t>
            </a:r>
          </a:p>
          <a:p>
            <a:pPr marL="852488" indent="-395288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Papel definido dos membros da equipe. </a:t>
            </a:r>
          </a:p>
          <a:p>
            <a:pPr marL="0" indent="411163" algn="just">
              <a:buFont typeface="Arial" charset="0"/>
              <a:buNone/>
              <a:defRPr/>
            </a:pPr>
            <a:endParaRPr lang="pt-BR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REFLEXÃO CRITICA SOBRE O CURSO</a:t>
            </a:r>
          </a:p>
        </p:txBody>
      </p:sp>
      <p:sp>
        <p:nvSpPr>
          <p:cNvPr id="4096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iniciais. </a:t>
            </a:r>
          </a:p>
          <a:p>
            <a:pPr>
              <a:buNone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Significado do curso. </a:t>
            </a:r>
          </a:p>
          <a:p>
            <a:pPr>
              <a:buNone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Aprendizados mais relevantes. </a:t>
            </a:r>
          </a:p>
          <a:p>
            <a:pPr algn="just"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tângulo 7"/>
          <p:cNvSpPr>
            <a:spLocks noChangeArrowheads="1"/>
          </p:cNvSpPr>
          <p:nvPr/>
        </p:nvSpPr>
        <p:spPr bwMode="auto">
          <a:xfrm>
            <a:off x="685800" y="3352800"/>
            <a:ext cx="344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buFont typeface="Arial" charset="0"/>
              <a:buNone/>
            </a:pPr>
            <a:r>
              <a:rPr lang="pt-BR" sz="3600" dirty="0"/>
              <a:t>OBRIGADO.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INTRODUÇÃO</a:t>
            </a:r>
            <a:br>
              <a:rPr lang="pt-BR" sz="2400" b="1" dirty="0" smtClean="0">
                <a:latin typeface="Arial" charset="0"/>
                <a:cs typeface="Arial" charset="0"/>
              </a:rPr>
            </a:br>
            <a:r>
              <a:rPr lang="pt-BR" sz="2400" b="1" dirty="0" smtClean="0">
                <a:latin typeface="Arial" charset="0"/>
                <a:cs typeface="Arial" charset="0"/>
              </a:rPr>
              <a:t> CARACTERÍSTICAS DA USF SÃO RAIMUNDO</a:t>
            </a:r>
            <a:endParaRPr lang="pt-BR" sz="2400" dirty="0" smtClean="0"/>
          </a:p>
        </p:txBody>
      </p:sp>
      <p:sp>
        <p:nvSpPr>
          <p:cNvPr id="5124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495800" cy="5181600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Localização: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zona urbana da cidade. </a:t>
            </a:r>
          </a:p>
          <a:p>
            <a:pPr marL="0" indent="0" algn="just" eaLnBrk="1" hangingPunct="1">
              <a:buNone/>
              <a:defRPr/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População da área adstrita: 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2054 habitantes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64% em área urbana e 36% em área rural. </a:t>
            </a: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Nº de famílias: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 782</a:t>
            </a:r>
          </a:p>
          <a:p>
            <a:pPr marL="0" indent="0" algn="just" eaLnBrk="1" hangingPunct="1">
              <a:buNone/>
              <a:defRPr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Nº de micro-áreas: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 8</a:t>
            </a:r>
          </a:p>
          <a:p>
            <a:pPr marL="0" indent="0" algn="just" eaLnBrk="1" hangingPunct="1">
              <a:buNone/>
              <a:defRPr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Equipe de saúde:  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um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médico, uma enfermeira, 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, uma técnica de enfermagem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oito ACS três zonas urbana e cinco zonas rurais.</a:t>
            </a:r>
          </a:p>
          <a:p>
            <a:pPr marL="92075" indent="22225" algn="just">
              <a:buFont typeface="Arial" pitchFamily="34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2563" indent="0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2563" indent="0" algn="just">
              <a:buFont typeface="Arial" pitchFamily="34" charset="0"/>
              <a:buNone/>
              <a:defRPr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t-BR" dirty="0" smtClean="0"/>
          </a:p>
          <a:p>
            <a:pPr>
              <a:buFont typeface="Arial" pitchFamily="34" charset="0"/>
              <a:buNone/>
              <a:defRPr/>
            </a:pPr>
            <a:endParaRPr lang="pt-BR" dirty="0" smtClean="0"/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6400"/>
            <a:ext cx="36576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ítulo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INTRODUÇÃO</a:t>
            </a:r>
            <a:br>
              <a:rPr lang="pt-BR" sz="2400" b="1" dirty="0" smtClean="0">
                <a:latin typeface="Arial" charset="0"/>
                <a:cs typeface="Arial" charset="0"/>
              </a:rPr>
            </a:br>
            <a:r>
              <a:rPr lang="pt-BR" sz="2400" dirty="0" smtClean="0"/>
              <a:t> </a:t>
            </a:r>
            <a:r>
              <a:rPr lang="pt-BR" sz="2400" dirty="0" smtClean="0">
                <a:latin typeface="Arial" charset="0"/>
                <a:cs typeface="Arial" charset="0"/>
              </a:rPr>
              <a:t>Situação da ação programática </a:t>
            </a:r>
            <a:r>
              <a:rPr lang="pt-BR" sz="2400" smtClean="0">
                <a:latin typeface="Arial" charset="0"/>
                <a:cs typeface="Arial" charset="0"/>
              </a:rPr>
              <a:t>na </a:t>
            </a:r>
            <a:r>
              <a:rPr lang="pt-BR" sz="2400" smtClean="0">
                <a:latin typeface="Arial" charset="0"/>
                <a:cs typeface="Arial" charset="0"/>
              </a:rPr>
              <a:t>Unidade </a:t>
            </a:r>
            <a:r>
              <a:rPr lang="pt-BR" sz="2400" dirty="0" smtClean="0">
                <a:latin typeface="Arial" charset="0"/>
                <a:cs typeface="Arial" charset="0"/>
              </a:rPr>
              <a:t>antes da intervenção.</a:t>
            </a:r>
          </a:p>
        </p:txBody>
      </p:sp>
      <p:sp>
        <p:nvSpPr>
          <p:cNvPr id="6148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395288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Pré-natal.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Qualidade de atenção.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Captação no primeiro trimestre.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Exame ginecológico no primeiro trimestre: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 da saúde bucal: </a:t>
            </a:r>
          </a:p>
          <a:p>
            <a:pPr marL="0" indent="395288">
              <a:buFont typeface="Arial" charset="0"/>
              <a:buNone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0" indent="395288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 antes dos 42 dias.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 puerperal registrada.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Exame ginecológico.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 quanto a intercorrências. </a:t>
            </a:r>
          </a:p>
          <a:p>
            <a:pPr marL="0" indent="395288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Estado psíquico avaliado.</a:t>
            </a: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OBJETIVO GERAL</a:t>
            </a: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7172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5125" algn="ctr"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Melhoria da atenção ao pré-natal e puerpério na USF São Raimundo, Piracuruca, PI.</a:t>
            </a:r>
          </a:p>
          <a:p>
            <a:pPr>
              <a:buFont typeface="Arial" charset="0"/>
              <a:buNone/>
              <a:defRPr/>
            </a:pPr>
            <a:endParaRPr lang="pt-BR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95601"/>
            <a:ext cx="6526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ítulo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20763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METODOLOGIA</a:t>
            </a: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ço Reservado para Conteúdo 3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6019800"/>
          </a:xfrm>
        </p:spPr>
        <p:txBody>
          <a:bodyPr/>
          <a:lstStyle/>
          <a:p>
            <a:pPr marL="0" indent="465138" algn="just">
              <a:buFont typeface="Arial" charset="0"/>
              <a:buNone/>
              <a:defRPr/>
            </a:pPr>
            <a:r>
              <a:rPr lang="pt-BR" sz="2400" b="1" dirty="0" smtClean="0">
                <a:latin typeface="Arial" charset="0"/>
                <a:cs typeface="Arial" charset="0"/>
              </a:rPr>
              <a:t>Ações desenvolvidas nos quatro eixos programáticos:</a:t>
            </a:r>
          </a:p>
          <a:p>
            <a:pPr marL="914400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Monitoramento e avaliação. </a:t>
            </a:r>
          </a:p>
          <a:p>
            <a:pPr marL="914400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Organização e gestão do serviço.</a:t>
            </a:r>
          </a:p>
          <a:p>
            <a:pPr marL="914400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Engajamento público.</a:t>
            </a:r>
          </a:p>
          <a:p>
            <a:pPr marL="914400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Qualificação da prática clínica.</a:t>
            </a:r>
          </a:p>
          <a:p>
            <a:pPr marL="914400" indent="-457200" algn="just">
              <a:buFont typeface="Wingdings" pitchFamily="2" charset="2"/>
              <a:buChar char="Ø"/>
              <a:defRPr/>
            </a:pPr>
            <a:endParaRPr lang="pt-BR" sz="800" dirty="0" smtClean="0">
              <a:latin typeface="Arial" charset="0"/>
              <a:cs typeface="Arial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 marL="0" indent="465138" algn="just">
              <a:buFont typeface="Arial" charset="0"/>
              <a:buNone/>
              <a:defRPr/>
            </a:pPr>
            <a:r>
              <a:rPr lang="pt-BR" sz="2400" b="1" dirty="0" smtClean="0">
                <a:latin typeface="Arial" charset="0"/>
                <a:cs typeface="Arial" charset="0"/>
              </a:rPr>
              <a:t>Logística</a:t>
            </a:r>
          </a:p>
          <a:p>
            <a:pPr marL="852488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 Fichas espelho. </a:t>
            </a:r>
          </a:p>
          <a:p>
            <a:pPr marL="852488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 Planilha de coleta de dados. Pré-natal e puerpério</a:t>
            </a:r>
            <a:r>
              <a:rPr lang="pt-BR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marL="852488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Técnico de pré-natal e puerpério atenção qualificada e humanizada do MS, 2006.</a:t>
            </a:r>
          </a:p>
          <a:p>
            <a:pPr marL="852488" indent="-457200" algn="just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de Atenção ao pré-natal de baixo risco Brasília, 2012.</a:t>
            </a:r>
          </a:p>
          <a:p>
            <a:pPr>
              <a:defRPr/>
            </a:pPr>
            <a:endParaRPr lang="pt-BR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 smtClean="0">
                <a:latin typeface="Arial" charset="0"/>
                <a:cs typeface="Arial" charset="0"/>
              </a:rPr>
              <a:t>Objetivos específicos, </a:t>
            </a:r>
            <a:r>
              <a:rPr lang="pt-BR" sz="2800" b="1" dirty="0">
                <a:latin typeface="Arial" charset="0"/>
                <a:cs typeface="Arial" charset="0"/>
              </a:rPr>
              <a:t>m</a:t>
            </a:r>
            <a:r>
              <a:rPr lang="pt-BR" sz="2800" b="1" dirty="0" smtClean="0">
                <a:latin typeface="Arial" charset="0"/>
                <a:cs typeface="Arial" charset="0"/>
              </a:rPr>
              <a:t>etas e </a:t>
            </a:r>
            <a:r>
              <a:rPr lang="pt-BR" sz="2800" b="1" dirty="0">
                <a:latin typeface="Arial" charset="0"/>
                <a:cs typeface="Arial" charset="0"/>
              </a:rPr>
              <a:t>r</a:t>
            </a:r>
            <a:r>
              <a:rPr lang="pt-BR" sz="2800" b="1" dirty="0" smtClean="0">
                <a:latin typeface="Arial" charset="0"/>
                <a:cs typeface="Arial" charset="0"/>
              </a:rPr>
              <a:t>esultados.        </a:t>
            </a:r>
            <a:r>
              <a:rPr lang="pt-BR" sz="2400" b="1" dirty="0" smtClean="0">
                <a:latin typeface="Arial" charset="0"/>
                <a:cs typeface="Arial" charset="0"/>
              </a:rPr>
              <a:t/>
            </a:r>
            <a:br>
              <a:rPr lang="pt-BR" sz="2400" b="1" dirty="0" smtClean="0">
                <a:latin typeface="Arial" charset="0"/>
                <a:cs typeface="Arial" charset="0"/>
              </a:rPr>
            </a:br>
            <a:r>
              <a:rPr lang="pt-BR" sz="2400" b="1" dirty="0">
                <a:latin typeface="Arial" charset="0"/>
                <a:cs typeface="Arial" charset="0"/>
              </a:rPr>
              <a:t>O</a:t>
            </a:r>
            <a:r>
              <a:rPr lang="pt-BR" sz="2400" b="1" dirty="0" smtClean="0">
                <a:latin typeface="Arial" charset="0"/>
                <a:cs typeface="Arial" charset="0"/>
              </a:rPr>
              <a:t>bjetivo 1: </a:t>
            </a:r>
            <a:r>
              <a:rPr lang="pt-BR" sz="2400" dirty="0" smtClean="0">
                <a:latin typeface="Arial" charset="0"/>
                <a:cs typeface="Arial" charset="0"/>
              </a:rPr>
              <a:t>Ampliar a cobertura de pré-natal.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marL="0" indent="395288">
              <a:buFont typeface="Arial" charset="0"/>
              <a:buNone/>
              <a:defRPr/>
            </a:pPr>
            <a:r>
              <a:rPr lang="pt-BR" sz="2400" b="1" dirty="0" smtClean="0">
                <a:latin typeface="Arial" charset="0"/>
                <a:cs typeface="Arial" charset="0"/>
              </a:rPr>
              <a:t>Meta 1.1. </a:t>
            </a:r>
            <a:r>
              <a:rPr lang="pt-BR" sz="2400" dirty="0" smtClean="0">
                <a:latin typeface="Arial" charset="0"/>
                <a:cs typeface="Arial" charset="0"/>
              </a:rPr>
              <a:t>Alcançar 100% de cobertura do programa de pré-natal.</a:t>
            </a: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pt-BR" sz="2400" dirty="0" smtClean="0"/>
          </a:p>
          <a:p>
            <a:pPr marL="0" indent="365125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cadastradas no Programa de pré-natal.</a:t>
            </a:r>
          </a:p>
          <a:p>
            <a:pP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898804691"/>
              </p:ext>
            </p:extLst>
          </p:nvPr>
        </p:nvGraphicFramePr>
        <p:xfrm>
          <a:off x="1676400" y="2286000"/>
          <a:ext cx="5562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/>
          <a:lstStyle/>
          <a:p>
            <a:pPr indent="465138"/>
            <a:r>
              <a:rPr lang="pt-BR" sz="2800" b="1" dirty="0">
                <a:latin typeface="Arial" charset="0"/>
                <a:cs typeface="Arial" charset="0"/>
              </a:rPr>
              <a:t>Objetivos específicos, metas e resultados. </a:t>
            </a:r>
            <a:r>
              <a:rPr lang="pt-BR" sz="2400" b="1" dirty="0" smtClean="0">
                <a:latin typeface="Arial" charset="0"/>
                <a:cs typeface="Arial" charset="0"/>
              </a:rPr>
              <a:t>Objetivo 2:</a:t>
            </a:r>
            <a:r>
              <a:rPr lang="pt-BR" sz="2400" dirty="0" smtClean="0">
                <a:latin typeface="Arial" charset="0"/>
                <a:cs typeface="Arial" charset="0"/>
              </a:rPr>
              <a:t> Melhorar a qualidade da atenção ao pré-natal realizado na unidade de saúde.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465138" algn="just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 o ingresso no primeiro trimestre de gestação.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465138" algn="just">
              <a:buFont typeface="Arial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 mensal do indicador de proporção de gestantes com ingresso no primeiro trimestre de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65138" algn="just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1267103733"/>
              </p:ext>
            </p:extLst>
          </p:nvPr>
        </p:nvGraphicFramePr>
        <p:xfrm>
          <a:off x="1981200" y="2819400"/>
          <a:ext cx="5486400" cy="298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1253</Words>
  <Application>Microsoft Macintosh PowerPoint</Application>
  <PresentationFormat>Presentación en pantalla (4:3)</PresentationFormat>
  <Paragraphs>256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do Office</vt:lpstr>
      <vt:lpstr>Diapositiva 1</vt:lpstr>
      <vt:lpstr>INTRODUÇÃO </vt:lpstr>
      <vt:lpstr>Diapositiva 3</vt:lpstr>
      <vt:lpstr>INTRODUÇÃO  CARACTERÍSTICAS DA USF SÃO RAIMUNDO</vt:lpstr>
      <vt:lpstr>INTRODUÇÃO  Situação da ação programática na Unidade antes da intervenção.</vt:lpstr>
      <vt:lpstr>OBJETIVO GERAL</vt:lpstr>
      <vt:lpstr>METODOLOGIA</vt:lpstr>
      <vt:lpstr>Objetivos específicos, metas e resultados.         Objetivo 1: Ampliar a cobertura de pré-natal. </vt:lpstr>
      <vt:lpstr>Objetivos específicos, metas e resultados. Objetivo 2: Melhorar a qualidade da atenção ao pré-natal realizado na unidade de saúde. </vt:lpstr>
      <vt:lpstr>Objetivos específicos, metas e resultados.   Objetivo 2: Melhorar a qualidade da atenção ao pré-natal realizado na unidade de saúde. </vt:lpstr>
      <vt:lpstr>Objetivos específicos, metas e resultados.  Objetivo 2: Melhorar a qualidade da atenção ao pré-natal realizado na unidade de saúde.</vt:lpstr>
      <vt:lpstr>Objetivos específicos, metas e resultados.  Objetivo 2: Melhorar a qualidade da atenção ao pré-natal realizado na unidade de saúde.</vt:lpstr>
      <vt:lpstr>Objetivos específicos, metas e resultados.    Objetivo 2: Melhorar a qualidade da atenção ao pré-natal realizado na unidade de saúde.</vt:lpstr>
      <vt:lpstr>Objetivos específicos, metas e resultados.  Objetivo 2: Melhorar a qualidade da atenção ao pré-natal realizado na unidade de saúde.</vt:lpstr>
      <vt:lpstr>Objetivos específicos, metas e resultados.   Objetivo 3. Melhorar a adesão ao pré-natal.</vt:lpstr>
      <vt:lpstr>Objetivos específicos, metas e resultados.  Objetivo 4. Melhorar o registro do programa de pré-natal. </vt:lpstr>
      <vt:lpstr>Objetivos específicos, metas e resultados.  Objetivo 5. Realizar avaliação de risco.</vt:lpstr>
      <vt:lpstr>Objetivos específicos, metas e resultados.   Objetivo 6. Promover a saúde no pré-natal. </vt:lpstr>
      <vt:lpstr>Objetivos específicos, metas e resultados.   Objetivo 6. Promover a saúde no pré-natal.</vt:lpstr>
      <vt:lpstr>Objetivos específicos, metas e resultados. Objetivo 6. Promover a saúde no pré-natal.</vt:lpstr>
      <vt:lpstr>Objetivos específicos, metas e resultados.  Objetivo 6. Promover a saúde no pré-natal.</vt:lpstr>
      <vt:lpstr>Objetivos específicos, metas e resultados.  Objetivo 6. Promover a saúde no pré-natal.</vt:lpstr>
      <vt:lpstr>Objetivos específicos, metas e resultados.  Objetivo 1. Manter a cobertura da atenção a puérperas. </vt:lpstr>
      <vt:lpstr>Objetivos específicos, metas e resultados.   Objetivo 2. Melhorar a qualidade da atenção às puérperas. </vt:lpstr>
      <vt:lpstr>Objetivos específicos, metas e resultados.  Objetivo 2. Melhorar a qualidade da atenção às puérperas.</vt:lpstr>
      <vt:lpstr>Objetivos específicos, metas e resultados.  Objetivo 2. Melhorar a qualidade da atenção às puérperas.</vt:lpstr>
      <vt:lpstr>Objetivos específicos, metas e resultados.   Objetivo 3. Melhorar a adesão das mães ao puerpério. </vt:lpstr>
      <vt:lpstr>Objetivos específicos, metas e resultados.  Objetivo 4. Melhorar o registro das informações. </vt:lpstr>
      <vt:lpstr>Objetivos específicos, metas e resultados.   Objetivo 5. Promover a saúde das puérperas. </vt:lpstr>
      <vt:lpstr>DISCUSSÃO</vt:lpstr>
      <vt:lpstr>REFLEXÃO CRITICA SOBRE O CURSO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Domingo</dc:creator>
  <cp:lastModifiedBy>oilet gutierrez domingo ogdgo</cp:lastModifiedBy>
  <cp:revision>142</cp:revision>
  <dcterms:created xsi:type="dcterms:W3CDTF">2015-06-28T17:13:05Z</dcterms:created>
  <dcterms:modified xsi:type="dcterms:W3CDTF">2015-09-16T23:21:28Z</dcterms:modified>
</cp:coreProperties>
</file>