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98" r:id="rId3"/>
    <p:sldId id="294" r:id="rId4"/>
    <p:sldId id="258" r:id="rId5"/>
    <p:sldId id="327" r:id="rId6"/>
    <p:sldId id="259" r:id="rId7"/>
    <p:sldId id="286" r:id="rId8"/>
    <p:sldId id="295" r:id="rId9"/>
    <p:sldId id="326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15" r:id="rId18"/>
    <p:sldId id="316" r:id="rId19"/>
    <p:sldId id="317" r:id="rId20"/>
    <p:sldId id="318" r:id="rId21"/>
    <p:sldId id="262" r:id="rId22"/>
    <p:sldId id="324" r:id="rId23"/>
    <p:sldId id="263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38" autoAdjust="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5FD4C-8CE7-4DBD-9614-B981311AB7FF}" type="datetimeFigureOut">
              <a:rPr lang="pt-BR" smtClean="0"/>
              <a:pPr/>
              <a:t>12/06/2015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93979-45AC-4F69-990C-A10F121BE1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8377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3979-45AC-4F69-990C-A10F121BE1D5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85420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pt-BR" sz="2000" b="1" dirty="0" smtClean="0"/>
              <a:t>UNIVERSIDADE FEDERAL DE PELOTAS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UNIVERSIDADE ABERTA DO SISTEMA ÚNICO DE SAÚDE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CURSO DE ESPECIALIZAÇÃO EM SAÚDE DA FAMÍLIA.</a:t>
            </a: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429684" cy="4786346"/>
          </a:xfrm>
        </p:spPr>
        <p:txBody>
          <a:bodyPr>
            <a:normAutofit fontScale="92500" lnSpcReduction="10000"/>
          </a:bodyPr>
          <a:lstStyle/>
          <a:p>
            <a:r>
              <a:rPr lang="pt-BR" sz="3500" b="1" dirty="0" smtClean="0">
                <a:solidFill>
                  <a:srgbClr val="C00000"/>
                </a:solidFill>
              </a:rPr>
              <a:t>TRABALHO DE CONCLUSÃO DE CURSO</a:t>
            </a:r>
            <a:endParaRPr lang="pt-BR" sz="3500" dirty="0" smtClean="0">
              <a:solidFill>
                <a:srgbClr val="C00000"/>
              </a:solidFill>
            </a:endParaRPr>
          </a:p>
          <a:p>
            <a:r>
              <a:rPr lang="pt-BR" b="1" dirty="0" smtClean="0">
                <a:solidFill>
                  <a:srgbClr val="C00000"/>
                </a:solidFill>
              </a:rPr>
              <a:t> </a:t>
            </a:r>
            <a:endParaRPr lang="pt-BR" dirty="0" smtClean="0">
              <a:solidFill>
                <a:srgbClr val="C00000"/>
              </a:solidFill>
            </a:endParaRPr>
          </a:p>
          <a:p>
            <a:r>
              <a:rPr lang="pt-BR" b="1" dirty="0" smtClean="0">
                <a:solidFill>
                  <a:srgbClr val="C00000"/>
                </a:solidFill>
              </a:rPr>
              <a:t>Qualificação da Atenção à Saúde do diabético e hipertenso na Unidade Básica de Saúde José Ribamar de Freitas – </a:t>
            </a:r>
            <a:r>
              <a:rPr lang="pt-BR" b="1" dirty="0" err="1" smtClean="0">
                <a:solidFill>
                  <a:srgbClr val="C00000"/>
                </a:solidFill>
              </a:rPr>
              <a:t>Pavussu</a:t>
            </a:r>
            <a:r>
              <a:rPr lang="pt-BR" b="1" dirty="0" smtClean="0">
                <a:solidFill>
                  <a:srgbClr val="C00000"/>
                </a:solidFill>
              </a:rPr>
              <a:t>/PI.</a:t>
            </a:r>
            <a:endParaRPr lang="pt-BR" dirty="0" smtClean="0">
              <a:solidFill>
                <a:srgbClr val="C00000"/>
              </a:solidFill>
            </a:endParaRPr>
          </a:p>
          <a:p>
            <a:r>
              <a:rPr lang="pt-BR" b="1" dirty="0" smtClean="0">
                <a:solidFill>
                  <a:srgbClr val="C00000"/>
                </a:solidFill>
              </a:rPr>
              <a:t> </a:t>
            </a:r>
            <a:endParaRPr lang="pt-BR" dirty="0" smtClean="0">
              <a:solidFill>
                <a:srgbClr val="C00000"/>
              </a:solidFill>
            </a:endParaRPr>
          </a:p>
          <a:p>
            <a:r>
              <a:rPr lang="pt-BR" b="1" dirty="0" smtClean="0">
                <a:solidFill>
                  <a:srgbClr val="C00000"/>
                </a:solidFill>
              </a:rPr>
              <a:t> </a:t>
            </a:r>
            <a:endParaRPr lang="pt-BR" dirty="0" smtClean="0">
              <a:solidFill>
                <a:srgbClr val="C00000"/>
              </a:solidFill>
            </a:endParaRPr>
          </a:p>
          <a:p>
            <a:r>
              <a:rPr lang="pt-BR" b="1" dirty="0" smtClean="0">
                <a:solidFill>
                  <a:srgbClr val="C00000"/>
                </a:solidFill>
              </a:rPr>
              <a:t>AUTOR: Dr. </a:t>
            </a:r>
            <a:r>
              <a:rPr lang="pt-BR" b="1" dirty="0" err="1" smtClean="0">
                <a:solidFill>
                  <a:srgbClr val="C00000"/>
                </a:solidFill>
              </a:rPr>
              <a:t>Oliber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b="1" dirty="0" err="1" smtClean="0">
                <a:solidFill>
                  <a:srgbClr val="C00000"/>
                </a:solidFill>
              </a:rPr>
              <a:t>Pineiro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b="1" dirty="0" err="1" smtClean="0">
                <a:solidFill>
                  <a:srgbClr val="C00000"/>
                </a:solidFill>
              </a:rPr>
              <a:t>Viltres</a:t>
            </a:r>
            <a:r>
              <a:rPr lang="pt-BR" b="1" dirty="0" smtClean="0">
                <a:solidFill>
                  <a:srgbClr val="C00000"/>
                </a:solidFill>
              </a:rPr>
              <a:t>.</a:t>
            </a:r>
            <a:endParaRPr lang="pt-BR" dirty="0" smtClean="0">
              <a:solidFill>
                <a:srgbClr val="C00000"/>
              </a:solidFill>
            </a:endParaRPr>
          </a:p>
          <a:p>
            <a:r>
              <a:rPr lang="pt-BR" b="1" dirty="0" smtClean="0">
                <a:solidFill>
                  <a:srgbClr val="FFFF00"/>
                </a:solidFill>
              </a:rPr>
              <a:t> </a:t>
            </a:r>
          </a:p>
          <a:p>
            <a:r>
              <a:rPr lang="pt-BR" sz="2600" dirty="0" smtClean="0">
                <a:solidFill>
                  <a:srgbClr val="C00000"/>
                </a:solidFill>
              </a:rPr>
              <a:t>Pelotas, 2015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Cobertura do programa de atenção ao diabético na UBS José Ribamar de Freitas </a:t>
            </a:r>
            <a:r>
              <a:rPr lang="pt-BR" sz="2400" dirty="0" err="1" smtClean="0"/>
              <a:t>Pavussu-PI</a:t>
            </a:r>
            <a:r>
              <a:rPr lang="pt-BR" sz="2400" dirty="0" smtClean="0"/>
              <a:t>. janeiro-março 2015.</a:t>
            </a:r>
            <a:endParaRPr lang="pt-BR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095" y="1971475"/>
            <a:ext cx="6444000" cy="3768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439850"/>
          </a:xfrm>
        </p:spPr>
        <p:txBody>
          <a:bodyPr>
            <a:normAutofit fontScale="90000"/>
          </a:bodyPr>
          <a:lstStyle/>
          <a:p>
            <a:r>
              <a:rPr lang="pt-BR" sz="3100" dirty="0" smtClean="0"/>
              <a:t>Proporção de hipertenso com exame clinico em dia de acordo com os protocolos de hipertensão na UBS José Ribamar de Freitas </a:t>
            </a:r>
            <a:r>
              <a:rPr lang="pt-BR" sz="3100" dirty="0" err="1" smtClean="0"/>
              <a:t>Pavuusu-PI</a:t>
            </a:r>
            <a:r>
              <a:rPr lang="pt-BR" sz="3100" dirty="0" smtClean="0"/>
              <a:t>. Janeiro-março 2015</a:t>
            </a:r>
            <a:endParaRPr lang="pt-BR" sz="31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8499" y="2060848"/>
            <a:ext cx="7087001" cy="370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dirty="0" smtClean="0"/>
              <a:t>Proporção de diabético com exame clinico em dia de acordo com os protocolos de diabetes na UBS José Ribamar de Freitas </a:t>
            </a:r>
            <a:r>
              <a:rPr lang="pt-BR" sz="3100" dirty="0" err="1" smtClean="0"/>
              <a:t>Pavuusu-PI</a:t>
            </a:r>
            <a:r>
              <a:rPr lang="pt-BR" sz="3100" dirty="0" smtClean="0"/>
              <a:t>. Janeiro-março 2015</a:t>
            </a:r>
            <a:endParaRPr lang="pt-BR" sz="3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969" y="1991181"/>
            <a:ext cx="6730061" cy="37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1500198"/>
          </a:xfrm>
        </p:spPr>
        <p:txBody>
          <a:bodyPr>
            <a:normAutofit fontScale="90000"/>
          </a:bodyPr>
          <a:lstStyle/>
          <a:p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>Proporção de hipertensos com exame complementar ao dia de acordo com os protocolos de hipertensão na UBS José Ribamar de Freitas </a:t>
            </a:r>
            <a:r>
              <a:rPr lang="pt-BR" sz="3100" dirty="0" err="1" smtClean="0"/>
              <a:t>Pavuusu-PI</a:t>
            </a:r>
            <a:r>
              <a:rPr lang="pt-BR" sz="3100" dirty="0" smtClean="0"/>
              <a:t>. Janeiro-março 2015.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710" y="1991181"/>
            <a:ext cx="6714580" cy="37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225536"/>
          </a:xfrm>
        </p:spPr>
        <p:txBody>
          <a:bodyPr>
            <a:normAutofit fontScale="90000"/>
          </a:bodyPr>
          <a:lstStyle/>
          <a:p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>Proporção de diabéticos com exame complementar ao dia de acordo com os protocolos de diabetes na UBS José Ribamar de Freitas </a:t>
            </a:r>
            <a:r>
              <a:rPr lang="pt-BR" sz="3100" dirty="0" err="1" smtClean="0"/>
              <a:t>Pavuusu-PI</a:t>
            </a:r>
            <a:r>
              <a:rPr lang="pt-BR" sz="3100" dirty="0" smtClean="0"/>
              <a:t>. Janeiro-março 2015.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539" y="1991181"/>
            <a:ext cx="6474922" cy="37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143000"/>
          </a:xfrm>
        </p:spPr>
        <p:txBody>
          <a:bodyPr>
            <a:noAutofit/>
          </a:bodyPr>
          <a:lstStyle/>
          <a:p>
            <a:r>
              <a:rPr lang="pt-BR" sz="2800" dirty="0" smtClean="0"/>
              <a:t>Proporção de hipertenso com avaliação das necessidades de atendimento odontológico na UBS Jose Ribamar de Freitas- </a:t>
            </a:r>
            <a:r>
              <a:rPr lang="pt-BR" sz="2800" dirty="0" err="1" smtClean="0"/>
              <a:t>Pavuusu</a:t>
            </a:r>
            <a:r>
              <a:rPr lang="pt-BR" sz="2800" dirty="0" smtClean="0"/>
              <a:t>- PI. Janeiro-março 2015.</a:t>
            </a:r>
            <a:endParaRPr lang="pt-BR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210" y="1991181"/>
            <a:ext cx="6721580" cy="37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Proporção de diabético com avaliação das necessidades de atendimento odontológico na UBS Jose Ribamar de Freitas- </a:t>
            </a:r>
            <a:r>
              <a:rPr lang="pt-BR" sz="2800" dirty="0" err="1" smtClean="0"/>
              <a:t>Pavuusu</a:t>
            </a:r>
            <a:r>
              <a:rPr lang="pt-BR" sz="2800" dirty="0" smtClean="0"/>
              <a:t>- PI. Janeiro-março 2015.</a:t>
            </a:r>
            <a:endParaRPr lang="pt-BR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447" y="1991181"/>
            <a:ext cx="6651105" cy="37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Proporção de hipertenso que receberam orientação sobre risco do tabagismo na UBS José Ribamar de Freitas- </a:t>
            </a:r>
            <a:r>
              <a:rPr lang="pt-BR" sz="2800" dirty="0" err="1" smtClean="0"/>
              <a:t>Pavuusu</a:t>
            </a:r>
            <a:r>
              <a:rPr lang="pt-BR" sz="2800" dirty="0" smtClean="0"/>
              <a:t>- PI. Janeiro-março 2015.</a:t>
            </a:r>
            <a:br>
              <a:rPr lang="pt-BR" sz="2800" dirty="0" smtClean="0"/>
            </a:br>
            <a:endParaRPr lang="pt-BR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182" y="1991181"/>
            <a:ext cx="6667636" cy="37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Proporção de diabético que receberam orientação sobre risco do tabagismo na UBS José Ribamar de Freitas- </a:t>
            </a:r>
            <a:r>
              <a:rPr lang="pt-BR" sz="2800" dirty="0" err="1" smtClean="0"/>
              <a:t>Pavuusu</a:t>
            </a:r>
            <a:r>
              <a:rPr lang="pt-BR" sz="2800" dirty="0" smtClean="0"/>
              <a:t>- PI. Janeiro-março 2015.</a:t>
            </a:r>
            <a:endParaRPr lang="pt-BR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146" y="1991181"/>
            <a:ext cx="6833707" cy="37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Proporção de hipertenso que receberam orientação sobre higiene bucal na UBS José Ribamar de Freitas- </a:t>
            </a:r>
            <a:r>
              <a:rPr lang="pt-BR" sz="2800" dirty="0" err="1" smtClean="0"/>
              <a:t>Pavuusu</a:t>
            </a:r>
            <a:r>
              <a:rPr lang="pt-BR" sz="2800" dirty="0" smtClean="0"/>
              <a:t>- PI. Janeiro-março 2015.</a:t>
            </a:r>
            <a:endParaRPr lang="pt-BR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723" y="1991181"/>
            <a:ext cx="6776553" cy="37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Introdução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928670"/>
            <a:ext cx="8286808" cy="557216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 número de doenças crônicas aumenta cada ano.</a:t>
            </a:r>
          </a:p>
          <a:p>
            <a:endParaRPr lang="pt-BR" sz="2800" dirty="0" smtClean="0"/>
          </a:p>
          <a:p>
            <a:r>
              <a:rPr lang="pt-BR" sz="2800" dirty="0" smtClean="0"/>
              <a:t>Município de Pavussu/PI:</a:t>
            </a:r>
          </a:p>
          <a:p>
            <a:pPr lvl="1"/>
            <a:r>
              <a:rPr lang="pt-BR" sz="2400" dirty="0" smtClean="0"/>
              <a:t>Extensão territorial: 1090,70 km quadrados.</a:t>
            </a:r>
          </a:p>
          <a:p>
            <a:pPr lvl="1"/>
            <a:r>
              <a:rPr lang="pt-BR" sz="2400" dirty="0" smtClean="0"/>
              <a:t>População cadastrada: 1634 </a:t>
            </a:r>
            <a:r>
              <a:rPr lang="pt-BR" sz="2400" dirty="0" err="1" smtClean="0"/>
              <a:t>habit</a:t>
            </a:r>
            <a:r>
              <a:rPr lang="pt-BR" sz="2400" dirty="0" smtClean="0"/>
              <a:t>.</a:t>
            </a:r>
          </a:p>
          <a:p>
            <a:pPr lvl="1"/>
            <a:r>
              <a:rPr lang="pt-BR" sz="2400" dirty="0" smtClean="0"/>
              <a:t>Atividade econômica: Agricultura, comercio.</a:t>
            </a:r>
          </a:p>
          <a:p>
            <a:pPr lvl="1"/>
            <a:endParaRPr lang="pt-BR" sz="2400" dirty="0" smtClean="0"/>
          </a:p>
          <a:p>
            <a:r>
              <a:rPr lang="pt-BR" sz="2800" dirty="0" smtClean="0"/>
              <a:t>Estrutura e saúde no município.</a:t>
            </a:r>
          </a:p>
          <a:p>
            <a:pPr lvl="1"/>
            <a:r>
              <a:rPr lang="pt-BR" sz="2400" dirty="0" smtClean="0"/>
              <a:t>A UBS cumpre com a estrutura física, mas só tem consulta adaptada para uma equipe de trabalho.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Proporção de diabético que receberam orientação sobre higiene bucal na UBS José Ribamar de Freitas- </a:t>
            </a:r>
            <a:r>
              <a:rPr lang="pt-BR" sz="2800" dirty="0" err="1" smtClean="0"/>
              <a:t>Pavuusu</a:t>
            </a:r>
            <a:r>
              <a:rPr lang="pt-BR" sz="2800" dirty="0" smtClean="0"/>
              <a:t>- PI. Janeiro-março 2015.</a:t>
            </a:r>
            <a:endParaRPr lang="pt-BR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715" y="1991181"/>
            <a:ext cx="6892570" cy="37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sz="3200" b="1" dirty="0" smtClean="0"/>
              <a:t>Discussão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928670"/>
            <a:ext cx="8215370" cy="519749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Permitiu ampliar a cobertura de atendimento.</a:t>
            </a:r>
          </a:p>
          <a:p>
            <a:r>
              <a:rPr lang="pt-BR" sz="2800" dirty="0" smtClean="0"/>
              <a:t>Melhorou  a preocupação dos trabalhadores da minha equipe e da UBS por garantir atendimento de qualidade.</a:t>
            </a:r>
          </a:p>
          <a:p>
            <a:r>
              <a:rPr lang="pt-BR" sz="2800" dirty="0" smtClean="0"/>
              <a:t>Permitiu trabalhar no agendamento das consultas. </a:t>
            </a:r>
          </a:p>
          <a:p>
            <a:r>
              <a:rPr lang="pt-BR" sz="2800" dirty="0" smtClean="0"/>
              <a:t>Possibilitou conhecer outros pacientes que não tinham tratamento </a:t>
            </a:r>
          </a:p>
          <a:p>
            <a:r>
              <a:rPr lang="pt-BR" sz="3000" dirty="0" smtClean="0"/>
              <a:t>Necessidade de incrementar a quantidade e remédio do quadro básico. </a:t>
            </a:r>
          </a:p>
          <a:p>
            <a:endParaRPr lang="pt-BR" sz="3000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/>
              <a:t>Discussão</a:t>
            </a:r>
          </a:p>
          <a:p>
            <a:r>
              <a:rPr lang="pt-BR" sz="2800" dirty="0" smtClean="0"/>
              <a:t>Melhorou o humanismo dos trabalhadores e a qualidade do atendimento . </a:t>
            </a:r>
          </a:p>
          <a:p>
            <a:r>
              <a:rPr lang="pt-BR" sz="2800" dirty="0" smtClean="0"/>
              <a:t>O trabalho ficará na rotina do atendimento diário da UBS para estes e outros grupos de pacientes. </a:t>
            </a:r>
          </a:p>
          <a:p>
            <a:r>
              <a:rPr lang="pt-BR" sz="2800" dirty="0" smtClean="0"/>
              <a:t>Deixa constituído o grupo de hipertensos e diabéticos que vai desenvolver outras atividades.</a:t>
            </a:r>
          </a:p>
          <a:p>
            <a:r>
              <a:rPr lang="pt-BR" sz="2800" dirty="0" smtClean="0"/>
              <a:t>Diagnosticar outros pacientes com hipertensão e diabetes que possam existir na área de abrangência.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Reflexão crítica sobre seu processo pessoal de aprendizagem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500174"/>
            <a:ext cx="8358246" cy="5072098"/>
          </a:xfrm>
        </p:spPr>
        <p:txBody>
          <a:bodyPr>
            <a:noAutofit/>
          </a:bodyPr>
          <a:lstStyle/>
          <a:p>
            <a:r>
              <a:rPr lang="pt-BR" sz="2800" dirty="0" smtClean="0"/>
              <a:t>Melhorou a qualidade de minha prática profissional (conhecimento dos protocolos de saúde).</a:t>
            </a:r>
          </a:p>
          <a:p>
            <a:r>
              <a:rPr lang="pt-BR" sz="2800" dirty="0" smtClean="0"/>
              <a:t>Sensibilizou sobre a necessidades da população e de melhorar a qualidade trabalho na UBS.</a:t>
            </a:r>
          </a:p>
          <a:p>
            <a:r>
              <a:rPr lang="pt-BR" sz="2800" dirty="0" smtClean="0"/>
              <a:t>Faltaram encontros presenciais.</a:t>
            </a:r>
          </a:p>
          <a:p>
            <a:r>
              <a:rPr lang="pt-BR" sz="2800" dirty="0" smtClean="0"/>
              <a:t>Necessidade de mudar o trabalho da equipe e  os processos assistenciais da UBS.</a:t>
            </a:r>
          </a:p>
          <a:p>
            <a:pPr>
              <a:buNone/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Introdução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Situação da ação programática no serviço antes</a:t>
            </a:r>
          </a:p>
          <a:p>
            <a:pPr>
              <a:buNone/>
            </a:pPr>
            <a:r>
              <a:rPr lang="pt-BR" dirty="0" smtClean="0"/>
              <a:t>da intervenção:</a:t>
            </a:r>
          </a:p>
          <a:p>
            <a:r>
              <a:rPr lang="pt-BR" dirty="0" smtClean="0"/>
              <a:t>Não cumprimento os protocolos médicos.</a:t>
            </a:r>
          </a:p>
          <a:p>
            <a:r>
              <a:rPr lang="pt-BR" dirty="0" smtClean="0"/>
              <a:t>Baixa número de diabéticos e hipertensos cadastrados. </a:t>
            </a:r>
          </a:p>
          <a:p>
            <a:r>
              <a:rPr lang="pt-BR" dirty="0" smtClean="0"/>
              <a:t>Não agendamento das consultas.</a:t>
            </a:r>
          </a:p>
          <a:p>
            <a:r>
              <a:rPr lang="pt-BR" dirty="0" smtClean="0"/>
              <a:t>Poucas visitas domiciliares e acompanhamento.</a:t>
            </a:r>
          </a:p>
          <a:p>
            <a:r>
              <a:rPr lang="pt-BR" dirty="0" smtClean="0"/>
              <a:t>Não existiam atividades educativas.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lvl="0"/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600" b="1" dirty="0" smtClean="0"/>
              <a:t>Objetivo Geral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4143404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Melhorar a qualidade da atenção à Saúde do diabético e hipertenso da Unidade Básica de Saúde (UBS) José Ribamar Freitas. </a:t>
            </a:r>
          </a:p>
          <a:p>
            <a:pPr algn="just">
              <a:buNone/>
            </a:pPr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Objetivos específicos: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329642" cy="5126055"/>
          </a:xfrm>
        </p:spPr>
        <p:txBody>
          <a:bodyPr>
            <a:noAutofit/>
          </a:bodyPr>
          <a:lstStyle/>
          <a:p>
            <a:r>
              <a:rPr lang="pt-BR" sz="2800" dirty="0" smtClean="0"/>
              <a:t>Objetivo 1. Ampliar a cobertura do Programa de hipertensão e diabetes </a:t>
            </a:r>
            <a:r>
              <a:rPr lang="pt-BR" sz="2800" dirty="0" err="1" smtClean="0"/>
              <a:t>mellitus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Objetivo 2. Melhorar a qualidade da atenção a hipertensos e/ou diabéticos.</a:t>
            </a:r>
            <a:r>
              <a:rPr lang="pt-BR" sz="2800" u="sng" dirty="0" smtClean="0"/>
              <a:t> </a:t>
            </a:r>
          </a:p>
          <a:p>
            <a:r>
              <a:rPr lang="pt-BR" sz="2800" dirty="0" smtClean="0"/>
              <a:t>Objetivo 3. Melhorar a adesão de hipertensos e/ou diabéticos ao programa de hipertensão e Diabetes.</a:t>
            </a:r>
          </a:p>
          <a:p>
            <a:r>
              <a:rPr lang="pt-BR" sz="2800" dirty="0" smtClean="0"/>
              <a:t>Objetivo 4. Melhorar o registro das informações.</a:t>
            </a:r>
          </a:p>
          <a:p>
            <a:r>
              <a:rPr lang="pt-BR" sz="2800" dirty="0" smtClean="0"/>
              <a:t>Objetivo 5. Mapear hipertensos e diabéticos de risco para doença cardiovascular da área de abrangência.</a:t>
            </a:r>
          </a:p>
          <a:p>
            <a:r>
              <a:rPr lang="pt-BR" sz="2800" dirty="0" smtClean="0"/>
              <a:t>Objetivo 6. Promover a saúde de hipertensos e diabéticos da área de abrangência.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pPr lvl="0"/>
            <a:r>
              <a:rPr lang="pt-BR" sz="3200" b="1" dirty="0" smtClean="0"/>
              <a:t>Metodologia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5929354"/>
          </a:xfrm>
        </p:spPr>
        <p:txBody>
          <a:bodyPr>
            <a:noAutofit/>
          </a:bodyPr>
          <a:lstStyle/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Ações</a:t>
            </a:r>
          </a:p>
          <a:p>
            <a:r>
              <a:rPr lang="pt-BR" sz="2800" dirty="0" smtClean="0"/>
              <a:t>Período  da intervenção: três meses. </a:t>
            </a:r>
          </a:p>
          <a:p>
            <a:r>
              <a:rPr lang="pt-BR" sz="2800" dirty="0" smtClean="0"/>
              <a:t>Coordenação com os gerenciadores do município.</a:t>
            </a:r>
          </a:p>
          <a:p>
            <a:r>
              <a:rPr lang="pt-BR" sz="2800" dirty="0" smtClean="0"/>
              <a:t>Reunião com a equipe de trabalho pra mostrar a proposta de trabalho e comprometer eles.</a:t>
            </a:r>
          </a:p>
          <a:p>
            <a:r>
              <a:rPr lang="pt-BR" sz="2800" dirty="0" smtClean="0"/>
              <a:t>Proposta de capacitação.</a:t>
            </a:r>
          </a:p>
          <a:p>
            <a:r>
              <a:rPr lang="pt-BR" sz="2800" dirty="0" smtClean="0"/>
              <a:t>Trabalho de divulgação.</a:t>
            </a:r>
          </a:p>
          <a:p>
            <a:r>
              <a:rPr lang="pt-BR" sz="2800" dirty="0" smtClean="0"/>
              <a:t>Atualização do cadastro dos pacientes com diabetes e hipertensão por os ACSs.</a:t>
            </a:r>
          </a:p>
          <a:p>
            <a:r>
              <a:rPr lang="pt-BR" sz="2800" dirty="0" smtClean="0"/>
              <a:t>Agendamento e acolhimento dos pacientes.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Metodologia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928670"/>
            <a:ext cx="8072494" cy="5500726"/>
          </a:xfrm>
        </p:spPr>
        <p:txBody>
          <a:bodyPr>
            <a:normAutofit/>
          </a:bodyPr>
          <a:lstStyle/>
          <a:p>
            <a:r>
              <a:rPr lang="pt-BR" sz="3000" dirty="0"/>
              <a:t>I</a:t>
            </a:r>
            <a:r>
              <a:rPr lang="pt-BR" sz="3000" dirty="0" smtClean="0"/>
              <a:t>nterrogatório e exames clínicos do paciente, avaliar o IMC, indicar exames, avaliar os riscos.</a:t>
            </a:r>
          </a:p>
          <a:p>
            <a:r>
              <a:rPr lang="pt-BR" sz="3000" dirty="0" smtClean="0"/>
              <a:t>Preenchido da ficha da consulta e folha de registro. </a:t>
            </a:r>
          </a:p>
          <a:p>
            <a:r>
              <a:rPr lang="pt-BR" sz="3000" dirty="0" smtClean="0"/>
              <a:t>Coordenação dos exames complementares.</a:t>
            </a:r>
          </a:p>
          <a:p>
            <a:r>
              <a:rPr lang="pt-BR" sz="3000" dirty="0" smtClean="0"/>
              <a:t>Reunião da equipe para avaliar o trabalho.</a:t>
            </a:r>
          </a:p>
          <a:p>
            <a:r>
              <a:rPr lang="pt-BR" sz="3000" dirty="0"/>
              <a:t>C</a:t>
            </a:r>
            <a:r>
              <a:rPr lang="pt-BR" sz="3000" dirty="0" smtClean="0"/>
              <a:t>ontato com o conselho municipal de saúde com os representantes da comunidade, lideranças das comunidades da área de abrangência.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Logística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214422"/>
            <a:ext cx="8001056" cy="521497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Manual técnico de caderno de atenção Básica de atendimento do programa de hipertensão e diabetes </a:t>
            </a:r>
            <a:r>
              <a:rPr lang="pt-BR" sz="2800" dirty="0" err="1" smtClean="0"/>
              <a:t>mellitus</a:t>
            </a:r>
            <a:r>
              <a:rPr lang="pt-BR" sz="2800" dirty="0" smtClean="0"/>
              <a:t> do ministério de saúde, 2006.</a:t>
            </a:r>
          </a:p>
          <a:p>
            <a:r>
              <a:rPr lang="pt-BR" sz="2800" dirty="0" smtClean="0"/>
              <a:t>Ficha geral do paciente e cadastro de HIPERDIA, pra coletar os indicadores necessários da intervenção.</a:t>
            </a:r>
          </a:p>
          <a:p>
            <a:r>
              <a:rPr lang="pt-BR" sz="2800" dirty="0" smtClean="0"/>
              <a:t>Contato com o gestor municipal para imprimir as fichas complementares.</a:t>
            </a:r>
          </a:p>
          <a:p>
            <a:r>
              <a:rPr lang="pt-BR" sz="2800" dirty="0" smtClean="0"/>
              <a:t>Planilha eletrônica de coleta de dados para o acompanhamento mensal da intervenção.</a:t>
            </a:r>
          </a:p>
          <a:p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 smtClean="0"/>
              <a:t>Resultados</a:t>
            </a:r>
            <a:br>
              <a:rPr lang="pt-BR" sz="2800" dirty="0" smtClean="0"/>
            </a:br>
            <a:r>
              <a:rPr lang="pt-BR" sz="2800" dirty="0" smtClean="0"/>
              <a:t>Cobertura do programa e atenção ao hipertenso na UBS José Ribamar de Freitas </a:t>
            </a:r>
            <a:r>
              <a:rPr lang="pt-BR" sz="2800" dirty="0" err="1" smtClean="0"/>
              <a:t>Pavussu-PI</a:t>
            </a:r>
            <a:r>
              <a:rPr lang="pt-BR" sz="2800" dirty="0" smtClean="0"/>
              <a:t>. janeiro-março 2015.</a:t>
            </a:r>
            <a:endParaRPr lang="pt-BR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006" y="1988240"/>
            <a:ext cx="6768000" cy="3728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747</Words>
  <Application>Microsoft Office PowerPoint</Application>
  <PresentationFormat>Apresentação na tela (4:3)</PresentationFormat>
  <Paragraphs>90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UNIVERSIDADE FEDERAL DE PELOTAS UNIVERSIDADE ABERTA DO SISTEMA ÚNICO DE SAÚDE CURSO DE ESPECIALIZAÇÃO EM SAÚDE DA FAMÍLIA.</vt:lpstr>
      <vt:lpstr>Introdução</vt:lpstr>
      <vt:lpstr>Introdução</vt:lpstr>
      <vt:lpstr> Objetivo Geral </vt:lpstr>
      <vt:lpstr> Objetivos específicos: </vt:lpstr>
      <vt:lpstr>Metodologia</vt:lpstr>
      <vt:lpstr>Metodologia</vt:lpstr>
      <vt:lpstr>Logística</vt:lpstr>
      <vt:lpstr>Resultados Cobertura do programa e atenção ao hipertenso na UBS José Ribamar de Freitas Pavussu-PI. janeiro-março 2015.</vt:lpstr>
      <vt:lpstr>Cobertura do programa de atenção ao diabético na UBS José Ribamar de Freitas Pavussu-PI. janeiro-março 2015.</vt:lpstr>
      <vt:lpstr>Proporção de hipertenso com exame clinico em dia de acordo com os protocolos de hipertensão na UBS José Ribamar de Freitas Pavuusu-PI. Janeiro-março 2015</vt:lpstr>
      <vt:lpstr>Proporção de diabético com exame clinico em dia de acordo com os protocolos de diabetes na UBS José Ribamar de Freitas Pavuusu-PI. Janeiro-março 2015</vt:lpstr>
      <vt:lpstr> Proporção de hipertensos com exame complementar ao dia de acordo com os protocolos de hipertensão na UBS José Ribamar de Freitas Pavuusu-PI. Janeiro-março 2015. </vt:lpstr>
      <vt:lpstr> Proporção de diabéticos com exame complementar ao dia de acordo com os protocolos de diabetes na UBS José Ribamar de Freitas Pavuusu-PI. Janeiro-março 2015. </vt:lpstr>
      <vt:lpstr>Proporção de hipertenso com avaliação das necessidades de atendimento odontológico na UBS Jose Ribamar de Freitas- Pavuusu- PI. Janeiro-março 2015.</vt:lpstr>
      <vt:lpstr>Proporção de diabético com avaliação das necessidades de atendimento odontológico na UBS Jose Ribamar de Freitas- Pavuusu- PI. Janeiro-março 2015.</vt:lpstr>
      <vt:lpstr> Proporção de hipertenso que receberam orientação sobre risco do tabagismo na UBS José Ribamar de Freitas- Pavuusu- PI. Janeiro-março 2015. </vt:lpstr>
      <vt:lpstr>Proporção de diabético que receberam orientação sobre risco do tabagismo na UBS José Ribamar de Freitas- Pavuusu- PI. Janeiro-março 2015.</vt:lpstr>
      <vt:lpstr>Proporção de hipertenso que receberam orientação sobre higiene bucal na UBS José Ribamar de Freitas- Pavuusu- PI. Janeiro-março 2015.</vt:lpstr>
      <vt:lpstr>Proporção de diabético que receberam orientação sobre higiene bucal na UBS José Ribamar de Freitas- Pavuusu- PI. Janeiro-março 2015.</vt:lpstr>
      <vt:lpstr>Discussão </vt:lpstr>
      <vt:lpstr>Slide 22</vt:lpstr>
      <vt:lpstr>Reflexão crítica sobre seu processo pessoal de aprendizagem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oliber viltres</dc:creator>
  <cp:lastModifiedBy>oliber viltres</cp:lastModifiedBy>
  <cp:revision>157</cp:revision>
  <dcterms:created xsi:type="dcterms:W3CDTF">2015-04-27T03:57:31Z</dcterms:created>
  <dcterms:modified xsi:type="dcterms:W3CDTF">2015-06-12T22:30:29Z</dcterms:modified>
</cp:coreProperties>
</file>