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95" r:id="rId10"/>
    <p:sldId id="267" r:id="rId11"/>
    <p:sldId id="277" r:id="rId12"/>
    <p:sldId id="270" r:id="rId13"/>
    <p:sldId id="272" r:id="rId14"/>
    <p:sldId id="274" r:id="rId15"/>
    <p:sldId id="275" r:id="rId16"/>
    <p:sldId id="278" r:id="rId17"/>
    <p:sldId id="279" r:id="rId18"/>
    <p:sldId id="281" r:id="rId19"/>
    <p:sldId id="284" r:id="rId20"/>
    <p:sldId id="285" r:id="rId21"/>
    <p:sldId id="286" r:id="rId22"/>
    <p:sldId id="287" r:id="rId23"/>
    <p:sldId id="288" r:id="rId24"/>
    <p:sldId id="289" r:id="rId25"/>
    <p:sldId id="294" r:id="rId26"/>
    <p:sldId id="291" r:id="rId27"/>
    <p:sldId id="292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36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CD_Olivia%20vers&#227;o%20final_11-0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UBA\Documents\PCD_Olivia%20vers&#227;o%20final_11-0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UBA\Documents\PCD_Olivia%20vers&#227;o%20final_11-02%20-%20C&#243;pi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UBA\Documents\PCD_Olivia%20vers&#227;o%20final_11-02%20-%20C&#243;pi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UBA\Documents\PCD_Olivia%20vers&#227;o%20final_11-02%20-%20C&#243;pi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3524590163934441"/>
          <c:y val="0.24902344103538943"/>
          <c:w val="0.81762295081967262"/>
          <c:h val="0.6451385645759796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0.1746411483253589</c:v>
                </c:pt>
                <c:pt idx="1">
                  <c:v>0.30143540669856461</c:v>
                </c:pt>
                <c:pt idx="2">
                  <c:v>0.66267942583732065</c:v>
                </c:pt>
                <c:pt idx="3">
                  <c:v>0.98086124401913877</c:v>
                </c:pt>
              </c:numCache>
            </c:numRef>
          </c:val>
        </c:ser>
        <c:dLbls/>
        <c:axId val="149868544"/>
        <c:axId val="149870080"/>
      </c:barChart>
      <c:catAx>
        <c:axId val="1498685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870080"/>
        <c:crosses val="autoZero"/>
        <c:auto val="1"/>
        <c:lblAlgn val="ctr"/>
        <c:lblOffset val="100"/>
      </c:catAx>
      <c:valAx>
        <c:axId val="1498700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86854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3786035931945914"/>
          <c:y val="6.6141477277828875E-2"/>
          <c:w val="0.81687406940037965"/>
          <c:h val="0.8426038734678321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0.26881720430107531</c:v>
                </c:pt>
                <c:pt idx="1">
                  <c:v>0.33333333333333331</c:v>
                </c:pt>
                <c:pt idx="2">
                  <c:v>0.47311827956989788</c:v>
                </c:pt>
                <c:pt idx="3">
                  <c:v>0.84946236559139132</c:v>
                </c:pt>
              </c:numCache>
            </c:numRef>
          </c:val>
        </c:ser>
        <c:dLbls/>
        <c:axId val="149896576"/>
        <c:axId val="149959808"/>
      </c:barChart>
      <c:catAx>
        <c:axId val="1498965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959808"/>
        <c:crosses val="autoZero"/>
        <c:auto val="1"/>
        <c:lblAlgn val="ctr"/>
        <c:lblOffset val="100"/>
      </c:catAx>
      <c:valAx>
        <c:axId val="14995980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8965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4163104969052789"/>
          <c:y val="5.2859393934701057E-2"/>
          <c:w val="0.81545149821819973"/>
          <c:h val="0.847538997014971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amostras satisfatórias do exame citopatológico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0.86301369863014266</c:v>
                </c:pt>
                <c:pt idx="1">
                  <c:v>0.87301587301588579</c:v>
                </c:pt>
                <c:pt idx="2">
                  <c:v>0.9783393501805111</c:v>
                </c:pt>
                <c:pt idx="3">
                  <c:v>0.97317073170731649</c:v>
                </c:pt>
              </c:numCache>
            </c:numRef>
          </c:val>
        </c:ser>
        <c:dLbls>
          <c:showVal val="1"/>
        </c:dLbls>
        <c:axId val="150300544"/>
        <c:axId val="150302080"/>
      </c:barChart>
      <c:catAx>
        <c:axId val="1503005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0302080"/>
        <c:crosses val="autoZero"/>
        <c:auto val="1"/>
        <c:lblAlgn val="ctr"/>
        <c:lblOffset val="100"/>
      </c:catAx>
      <c:valAx>
        <c:axId val="1503020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030054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4346895074946764"/>
          <c:y val="3.9765975970349095E-2"/>
          <c:w val="0.80942184154175589"/>
          <c:h val="0.8598357958622201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Indicadores!$D$41:$G$41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Indicadores!$D$42:$G$42</c:f>
              <c:numCache>
                <c:formatCode>0.0%</c:formatCode>
                <c:ptCount val="4"/>
                <c:pt idx="0">
                  <c:v>0.76829268292682962</c:v>
                </c:pt>
                <c:pt idx="1">
                  <c:v>0.70967741935484741</c:v>
                </c:pt>
                <c:pt idx="2">
                  <c:v>0.89438943894389999</c:v>
                </c:pt>
                <c:pt idx="3">
                  <c:v>0.9545454545454618</c:v>
                </c:pt>
              </c:numCache>
            </c:numRef>
          </c:val>
        </c:ser>
        <c:dLbls>
          <c:showVal val="1"/>
        </c:dLbls>
        <c:axId val="150367232"/>
        <c:axId val="150377216"/>
      </c:barChart>
      <c:catAx>
        <c:axId val="1503672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0377216"/>
        <c:crosses val="autoZero"/>
        <c:auto val="1"/>
        <c:lblAlgn val="ctr"/>
        <c:lblOffset val="100"/>
      </c:catAx>
      <c:valAx>
        <c:axId val="1503772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03672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4316269189597541"/>
          <c:y val="4.0480586250377863E-2"/>
          <c:w val="0.80555723648929889"/>
          <c:h val="0.8607067159110428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Indicadores!$D$47:$G$47</c:f>
              <c:numCache>
                <c:formatCode>0.0%</c:formatCode>
                <c:ptCount val="4"/>
                <c:pt idx="0">
                  <c:v>0.30000000000000032</c:v>
                </c:pt>
                <c:pt idx="1">
                  <c:v>0.5348837209302254</c:v>
                </c:pt>
                <c:pt idx="2">
                  <c:v>0.54687500000000566</c:v>
                </c:pt>
                <c:pt idx="3">
                  <c:v>0.72043010752688175</c:v>
                </c:pt>
              </c:numCache>
            </c:numRef>
          </c:val>
        </c:ser>
        <c:dLbls>
          <c:showVal val="1"/>
        </c:dLbls>
        <c:axId val="150391808"/>
        <c:axId val="54928128"/>
      </c:barChart>
      <c:catAx>
        <c:axId val="1503918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928128"/>
        <c:crosses val="autoZero"/>
        <c:auto val="1"/>
        <c:lblAlgn val="ctr"/>
        <c:lblOffset val="100"/>
      </c:catAx>
      <c:valAx>
        <c:axId val="5492812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03918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95D8-A1C7-4622-9209-5C9765D15953}" type="datetimeFigureOut">
              <a:rPr lang="pt-BR" smtClean="0"/>
              <a:pPr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95D8-A1C7-4622-9209-5C9765D15953}" type="datetimeFigureOut">
              <a:rPr lang="pt-BR" smtClean="0"/>
              <a:pPr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95D8-A1C7-4622-9209-5C9765D15953}" type="datetimeFigureOut">
              <a:rPr lang="pt-BR" smtClean="0"/>
              <a:pPr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95D8-A1C7-4622-9209-5C9765D15953}" type="datetimeFigureOut">
              <a:rPr lang="pt-BR" smtClean="0"/>
              <a:pPr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95D8-A1C7-4622-9209-5C9765D15953}" type="datetimeFigureOut">
              <a:rPr lang="pt-BR" smtClean="0"/>
              <a:pPr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95D8-A1C7-4622-9209-5C9765D15953}" type="datetimeFigureOut">
              <a:rPr lang="pt-BR" smtClean="0"/>
              <a:pPr/>
              <a:t>30/04/2015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95D8-A1C7-4622-9209-5C9765D15953}" type="datetimeFigureOut">
              <a:rPr lang="pt-BR" smtClean="0"/>
              <a:pPr/>
              <a:t>30/04/2015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95D8-A1C7-4622-9209-5C9765D15953}" type="datetimeFigureOut">
              <a:rPr lang="pt-BR" smtClean="0"/>
              <a:pPr/>
              <a:t>30/04/2015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95D8-A1C7-4622-9209-5C9765D15953}" type="datetimeFigureOut">
              <a:rPr lang="pt-BR" smtClean="0"/>
              <a:pPr/>
              <a:t>30/04/2015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95D8-A1C7-4622-9209-5C9765D15953}" type="datetimeFigureOut">
              <a:rPr lang="pt-BR" smtClean="0"/>
              <a:pPr/>
              <a:t>30/04/2015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95D8-A1C7-4622-9209-5C9765D15953}" type="datetimeFigureOut">
              <a:rPr lang="pt-BR" smtClean="0"/>
              <a:pPr/>
              <a:t>30/04/2015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295D8-A1C7-4622-9209-5C9765D15953}" type="datetimeFigureOut">
              <a:rPr lang="pt-BR" smtClean="0"/>
              <a:pPr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4ABD1-3C71-4483-89E4-0A093C88FE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85800" y="2274441"/>
            <a:ext cx="7846640" cy="1442591"/>
          </a:xfrm>
        </p:spPr>
        <p:txBody>
          <a:bodyPr>
            <a:noAutofit/>
          </a:bodyPr>
          <a:lstStyle/>
          <a:p>
            <a:r>
              <a:rPr lang="pt-BR" sz="25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Melhoria da atenção à saúde no Programa de Prevenção e Detecção dos Cânceres do Colo do Útero e de Mama na UBS/ESF Morada de Barras, Barras/PI</a:t>
            </a:r>
            <a:endParaRPr lang="pt-BR" sz="25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99592" y="260648"/>
            <a:ext cx="7344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UNIVERSIDADE ABERTA DO SUS – UNASUS</a:t>
            </a:r>
            <a:r>
              <a:rPr lang="pt-BR" sz="20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UNIVERSIDADE FEDERAL DE PELOTAS</a:t>
            </a:r>
            <a:r>
              <a:rPr lang="pt-BR" sz="20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ESPECIALIZAÇÃO EM SAÚDE DA FAMÍLIA</a:t>
            </a:r>
            <a:r>
              <a:rPr lang="pt-BR" sz="20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MODALIDADE À DISTÂNCIA</a:t>
            </a:r>
            <a:r>
              <a:rPr lang="pt-BR" sz="20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TURMA5</a:t>
            </a:r>
            <a:endParaRPr lang="pt-BR" sz="2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09622" y="4357553"/>
            <a:ext cx="7558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b="1" dirty="0" err="1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Especializanda</a:t>
            </a:r>
            <a:r>
              <a:rPr lang="pt-BR" sz="20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: Olívia Rodriguez Gonzalez</a:t>
            </a:r>
          </a:p>
          <a:p>
            <a:pPr algn="r"/>
            <a:endParaRPr lang="pt-BR" sz="20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20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Orientadora: </a:t>
            </a:r>
            <a:r>
              <a:rPr lang="pt-BR" sz="2000" b="1" dirty="0" err="1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MSc</a:t>
            </a:r>
            <a:r>
              <a:rPr lang="pt-BR" sz="20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. Miriam Lopes</a:t>
            </a:r>
            <a:endParaRPr lang="pt-BR" sz="2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2051720" y="5981799"/>
            <a:ext cx="49685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PELOTAS/RS</a:t>
            </a:r>
            <a:r>
              <a:rPr lang="pt-BR" sz="17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7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</a:br>
            <a:r>
              <a:rPr lang="pt-BR" sz="17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7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8941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pPr algn="just"/>
            <a:r>
              <a:rPr lang="pt-BR" sz="22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Objetivo1. </a:t>
            </a:r>
            <a:r>
              <a:rPr lang="pt-BR" sz="22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Manter a cobertura de detecção precoce de câncer do colo do útero e câncer de mama. </a:t>
            </a:r>
          </a:p>
          <a:p>
            <a:pPr algn="just"/>
            <a:r>
              <a:rPr lang="pt-BR" sz="22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 1.1. </a:t>
            </a:r>
            <a:r>
              <a:rPr lang="pt-BR" sz="22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Manter a cobertura de detecção precoce de câncer do colo do útero nas mulheres de 25 a 64 anos de idade em 100%</a:t>
            </a:r>
          </a:p>
          <a:p>
            <a:pPr algn="just"/>
            <a:endParaRPr lang="pt-BR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403648" y="6237312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 err="1" smtClean="0"/>
              <a:t>Fig</a:t>
            </a:r>
            <a:r>
              <a:rPr lang="pt-BR" dirty="0" smtClean="0"/>
              <a:t> 1 – </a:t>
            </a:r>
            <a:r>
              <a:rPr lang="pt-BR" dirty="0" err="1" smtClean="0"/>
              <a:t>Grafico</a:t>
            </a:r>
            <a:r>
              <a:rPr lang="pt-BR" dirty="0" smtClean="0"/>
              <a:t> indicativo da proporção de mulheres entre 25 e 64 anos com exame em dia para detecção precoce do  câncer de colo de útero</a:t>
            </a:r>
            <a:endParaRPr lang="pt-BR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xmlns="" val="986328700"/>
              </p:ext>
            </p:extLst>
          </p:nvPr>
        </p:nvGraphicFramePr>
        <p:xfrm>
          <a:off x="1187624" y="2852936"/>
          <a:ext cx="676875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627784" y="5589240"/>
            <a:ext cx="426720" cy="22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</a:t>
            </a:r>
            <a:r>
              <a:rPr lang="pt-BR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73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923928" y="5492996"/>
            <a:ext cx="495300" cy="22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</a:t>
            </a:r>
            <a:r>
              <a:rPr lang="pt-BR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126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5375352" y="5475411"/>
            <a:ext cx="495300" cy="22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</a:t>
            </a:r>
            <a:r>
              <a:rPr lang="pt-BR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277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6732240" y="5475411"/>
            <a:ext cx="495300" cy="22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</a:t>
            </a:r>
            <a:r>
              <a:rPr lang="pt-BR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410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888990008"/>
              </p:ext>
            </p:extLst>
          </p:nvPr>
        </p:nvGraphicFramePr>
        <p:xfrm>
          <a:off x="1547664" y="2348880"/>
          <a:ext cx="6192688" cy="3517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7200" y="1196752"/>
            <a:ext cx="8229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 1.2. </a:t>
            </a:r>
            <a:r>
              <a:rPr lang="pt-BR" sz="22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Ampliar </a:t>
            </a:r>
            <a:r>
              <a:rPr lang="pt-BR" sz="22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para </a:t>
            </a:r>
            <a:r>
              <a:rPr lang="pt-BR" sz="22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90% a cobertura de detecção precoce de câncer de mama nas mulheres de 50 a 69 anos.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547664" y="5877272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 err="1" smtClean="0"/>
              <a:t>Fig</a:t>
            </a:r>
            <a:r>
              <a:rPr lang="pt-BR" dirty="0" smtClean="0"/>
              <a:t> 2. </a:t>
            </a:r>
            <a:r>
              <a:rPr lang="pt-BR" dirty="0" err="1" smtClean="0"/>
              <a:t>Grafico</a:t>
            </a:r>
            <a:r>
              <a:rPr lang="pt-BR" dirty="0" smtClean="0"/>
              <a:t> indicativo da proporção </a:t>
            </a:r>
            <a:r>
              <a:rPr lang="pt-BR" dirty="0"/>
              <a:t>de mulheres entre 50 e 69 anos com exame em dia para detecção precoce de câncer de mama</a:t>
            </a: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2843808" y="5157192"/>
            <a:ext cx="495300" cy="22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</a:t>
            </a:r>
            <a:r>
              <a:rPr lang="pt-BR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4148708" y="5157192"/>
            <a:ext cx="495300" cy="22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</a:t>
            </a:r>
            <a:r>
              <a:rPr lang="pt-BR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31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5384939" y="5157192"/>
            <a:ext cx="495300" cy="22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</a:t>
            </a:r>
            <a:r>
              <a:rPr lang="pt-BR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44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6621374" y="5157192"/>
            <a:ext cx="495300" cy="22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</a:t>
            </a:r>
            <a:r>
              <a:rPr lang="pt-BR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79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/>
          <a:lstStyle/>
          <a:p>
            <a:pPr algn="just"/>
            <a:r>
              <a:rPr lang="pt-BR" sz="22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 </a:t>
            </a:r>
            <a:r>
              <a:rPr lang="pt-BR" sz="22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2.Melhorar a qualidade do atendimento das mulheres que realizam detecção precoce de câncer de colo do útero e câncer de mama</a:t>
            </a:r>
          </a:p>
          <a:p>
            <a:pPr algn="just"/>
            <a:r>
              <a:rPr lang="pt-BR" sz="22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 2.1. </a:t>
            </a:r>
            <a:r>
              <a:rPr lang="pt-BR" sz="22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Obter 100% de coleta de amostras satisfatórias do exame citopatologico do colo do útero</a:t>
            </a:r>
          </a:p>
          <a:p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52552616"/>
              </p:ext>
            </p:extLst>
          </p:nvPr>
        </p:nvGraphicFramePr>
        <p:xfrm>
          <a:off x="1331640" y="3140968"/>
          <a:ext cx="6203032" cy="2841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1331640" y="6021289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 err="1" smtClean="0"/>
              <a:t>Fig</a:t>
            </a:r>
            <a:r>
              <a:rPr lang="pt-BR" dirty="0" smtClean="0"/>
              <a:t> 3. </a:t>
            </a:r>
            <a:r>
              <a:rPr lang="pt-BR" dirty="0" err="1" smtClean="0"/>
              <a:t>Grafico</a:t>
            </a:r>
            <a:r>
              <a:rPr lang="pt-BR" dirty="0" smtClean="0"/>
              <a:t> indicativo da proporção </a:t>
            </a:r>
            <a:r>
              <a:rPr lang="pt-BR" dirty="0"/>
              <a:t>de mulheres com amostras satisfatórias do exame citopatológico de colo de útero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 flipV="1">
            <a:off x="2627784" y="5229200"/>
            <a:ext cx="535682" cy="2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</a:t>
            </a:r>
            <a:r>
              <a:rPr lang="pt-BR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63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3932684" y="5257770"/>
            <a:ext cx="495300" cy="22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</a:t>
            </a:r>
            <a:r>
              <a:rPr lang="pt-BR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110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4"/>
          <p:cNvSpPr txBox="1">
            <a:spLocks noChangeArrowheads="1"/>
          </p:cNvSpPr>
          <p:nvPr/>
        </p:nvSpPr>
        <p:spPr bwMode="auto">
          <a:xfrm>
            <a:off x="5182183" y="5257770"/>
            <a:ext cx="495300" cy="22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</a:t>
            </a:r>
            <a:r>
              <a:rPr lang="pt-BR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271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6414097" y="5257770"/>
            <a:ext cx="495300" cy="22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</a:t>
            </a:r>
            <a:r>
              <a:rPr lang="pt-B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399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pPr algn="just"/>
            <a:r>
              <a:rPr lang="pt-BR" sz="22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 </a:t>
            </a:r>
            <a:r>
              <a:rPr lang="pt-BR" sz="22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3.Melhorar a adesão das mulheres a realização de exame citopatologico de colo do útero e mamografias.</a:t>
            </a:r>
          </a:p>
          <a:p>
            <a:pPr algn="just"/>
            <a:endParaRPr lang="pt-BR" sz="22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 3.1.</a:t>
            </a:r>
            <a:r>
              <a:rPr lang="pt-BR" sz="22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Identificar o 100% das mulheres com exame citopatologico de colo do útero alterado sem acompanhamento pela unidade básica de saúde</a:t>
            </a:r>
          </a:p>
          <a:p>
            <a:pPr algn="just"/>
            <a:endParaRPr lang="pt-BR" sz="22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 3.2. </a:t>
            </a:r>
            <a:r>
              <a:rPr lang="pt-BR" sz="22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Identificar o 100% das mulheres com mamografias alteradas sem acompanhamento pela unidade de </a:t>
            </a:r>
            <a:r>
              <a:rPr lang="pt-BR" sz="22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saúde</a:t>
            </a:r>
          </a:p>
          <a:p>
            <a:pPr algn="just"/>
            <a:endParaRPr lang="pt-BR" sz="22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Nas 16 semanas que durou o trabalho da intervenção não houve ações voltados ao exame </a:t>
            </a:r>
            <a:r>
              <a:rPr lang="pt-BR" sz="1800" dirty="0" err="1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citopatologico</a:t>
            </a:r>
            <a:r>
              <a:rPr lang="pt-BR" sz="1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do colo do útero nem mamografias alterados</a:t>
            </a:r>
            <a:r>
              <a:rPr lang="pt-BR" sz="1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, os </a:t>
            </a:r>
            <a:r>
              <a:rPr lang="pt-BR" sz="1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quais não geraram porcentagens para elaboração do gráfico</a:t>
            </a:r>
            <a:r>
              <a:rPr lang="pt-BR" sz="1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b="1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09600" y="4270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2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 3.3. </a:t>
            </a:r>
            <a:r>
              <a:rPr lang="pt-BR" sz="22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Realizar busca ativa em 100% das mulheres com exame citopatologico alterado sem acompanhamento pela unidade básica de saúde</a:t>
            </a:r>
          </a:p>
          <a:p>
            <a:pPr algn="just"/>
            <a:endParaRPr lang="pt-BR" sz="22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 3.4. </a:t>
            </a:r>
            <a:r>
              <a:rPr lang="pt-BR" sz="22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Realizar busca ativa em 100% de mulheres com mamografia alterada sem acompanhamento pela unidade de saúde.</a:t>
            </a:r>
          </a:p>
          <a:p>
            <a:pPr algn="just"/>
            <a:endParaRPr lang="pt-BR" sz="22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2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Também não houve necessidade de realizar busca ativa</a:t>
            </a:r>
          </a:p>
          <a:p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980728"/>
            <a:ext cx="8229600" cy="5877272"/>
          </a:xfrm>
        </p:spPr>
        <p:txBody>
          <a:bodyPr>
            <a:normAutofit/>
          </a:bodyPr>
          <a:lstStyle/>
          <a:p>
            <a:pPr algn="just"/>
            <a:r>
              <a:rPr lang="pt-BR" sz="22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 4. </a:t>
            </a:r>
            <a:r>
              <a:rPr lang="pt-BR" sz="22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Manter o registro das informações. </a:t>
            </a:r>
          </a:p>
          <a:p>
            <a:pPr algn="just"/>
            <a:r>
              <a:rPr lang="pt-BR" sz="22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 4.1. </a:t>
            </a:r>
            <a:r>
              <a:rPr lang="pt-BR" sz="22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Manter registro da coleta de exame citopatológico de colo do útero em registros específicos em 100% das mulheres  de 25 a 64 anos.</a:t>
            </a:r>
          </a:p>
          <a:p>
            <a:pPr algn="just"/>
            <a:endParaRPr lang="pt-BR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78111396"/>
              </p:ext>
            </p:extLst>
          </p:nvPr>
        </p:nvGraphicFramePr>
        <p:xfrm>
          <a:off x="1259632" y="2708920"/>
          <a:ext cx="6552728" cy="35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1259632" y="6165305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 err="1" smtClean="0"/>
              <a:t>Fig</a:t>
            </a:r>
            <a:r>
              <a:rPr lang="pt-BR" dirty="0" smtClean="0"/>
              <a:t> 4. </a:t>
            </a:r>
            <a:r>
              <a:rPr lang="pt-BR" dirty="0" err="1" smtClean="0"/>
              <a:t>Grafico</a:t>
            </a:r>
            <a:r>
              <a:rPr lang="pt-BR" dirty="0" smtClean="0"/>
              <a:t> indicativo da proporção </a:t>
            </a:r>
            <a:r>
              <a:rPr lang="pt-BR" dirty="0"/>
              <a:t>de mulheres com registro adequado do exame citopatológico de colo de útero.</a:t>
            </a:r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2627784" y="5373216"/>
            <a:ext cx="495300" cy="22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</a:t>
            </a:r>
            <a:r>
              <a:rPr lang="pt-BR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63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3995342" y="5373216"/>
            <a:ext cx="495300" cy="22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</a:t>
            </a:r>
            <a:r>
              <a:rPr lang="pt-BR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63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5362900" y="5373216"/>
            <a:ext cx="495300" cy="22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</a:t>
            </a:r>
            <a:r>
              <a:rPr lang="pt-BR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271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6596980" y="5373216"/>
            <a:ext cx="495300" cy="22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</a:t>
            </a:r>
            <a:r>
              <a:rPr lang="pt-BR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399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604031806"/>
              </p:ext>
            </p:extLst>
          </p:nvPr>
        </p:nvGraphicFramePr>
        <p:xfrm>
          <a:off x="971600" y="2492896"/>
          <a:ext cx="6840760" cy="3417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7200" y="1052736"/>
            <a:ext cx="8229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 4.2. </a:t>
            </a:r>
            <a:r>
              <a:rPr lang="pt-BR" sz="22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Manter registro  da mamografia em registros específicos em 100% das mulheres cadastradas de 50 a 69 anos.</a:t>
            </a:r>
          </a:p>
        </p:txBody>
      </p:sp>
      <p:sp>
        <p:nvSpPr>
          <p:cNvPr id="4" name="Retângulo 3"/>
          <p:cNvSpPr/>
          <p:nvPr/>
        </p:nvSpPr>
        <p:spPr>
          <a:xfrm>
            <a:off x="971600" y="6093296"/>
            <a:ext cx="6912768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 err="1" smtClean="0"/>
              <a:t>Fig</a:t>
            </a:r>
            <a:r>
              <a:rPr lang="pt-BR" dirty="0" smtClean="0"/>
              <a:t> 5. </a:t>
            </a:r>
            <a:r>
              <a:rPr lang="pt-BR" dirty="0" err="1" smtClean="0"/>
              <a:t>Grafico</a:t>
            </a:r>
            <a:r>
              <a:rPr lang="pt-BR" dirty="0" smtClean="0"/>
              <a:t> indicativo da proporção </a:t>
            </a:r>
            <a:r>
              <a:rPr lang="pt-BR" dirty="0"/>
              <a:t>de mulheres com registro adequado da mamografia.</a:t>
            </a:r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2483768" y="5157192"/>
            <a:ext cx="495300" cy="22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</a:t>
            </a:r>
            <a:r>
              <a:rPr lang="pt-BR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3779912" y="5157192"/>
            <a:ext cx="495300" cy="22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</a:t>
            </a:r>
            <a:r>
              <a:rPr lang="pt-BR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5220072" y="5157192"/>
            <a:ext cx="495300" cy="22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</a:t>
            </a:r>
            <a:r>
              <a:rPr lang="pt-BR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35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6588224" y="5157192"/>
            <a:ext cx="495300" cy="22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N=</a:t>
            </a:r>
            <a:r>
              <a:rPr lang="pt-BR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67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r>
              <a:rPr lang="pt-BR" sz="22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 </a:t>
            </a:r>
            <a:r>
              <a:rPr lang="pt-BR" sz="22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5.Mapear as mulheres de risco para câncer de colo do útero e de mama.</a:t>
            </a:r>
          </a:p>
          <a:p>
            <a:pPr algn="just"/>
            <a:endParaRPr lang="pt-BR" sz="22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 5.1.</a:t>
            </a:r>
            <a:r>
              <a:rPr lang="pt-BR" sz="22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Pesquisar sinais de alerta para câncer do colo do útero em 100% das mulheres entre 25 e 64 anos </a:t>
            </a:r>
          </a:p>
          <a:p>
            <a:pPr algn="just"/>
            <a:endParaRPr lang="pt-BR" sz="22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 5.2. </a:t>
            </a:r>
            <a:r>
              <a:rPr lang="pt-BR" sz="22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Realizar avaliação de risco para câncer de mama em 100% das mulheres de 50 a 69 anos. </a:t>
            </a:r>
          </a:p>
          <a:p>
            <a:pPr algn="just"/>
            <a:endParaRPr lang="pt-BR" sz="22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t-BR" sz="2200" b="1" u="sng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100% nos 4 meses da intervenção</a:t>
            </a:r>
            <a:endParaRPr lang="pt-BR" sz="2200" b="1" u="sng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30934"/>
          </a:xfrm>
        </p:spPr>
        <p:txBody>
          <a:bodyPr>
            <a:normAutofit/>
          </a:bodyPr>
          <a:lstStyle/>
          <a:p>
            <a:pPr algn="just"/>
            <a:r>
              <a:rPr lang="pt-BR" sz="22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 6.</a:t>
            </a:r>
            <a:r>
              <a:rPr lang="pt-BR" sz="22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Promover a saúde das mulheres que realizam detecção precoce para câncer do colo do útero e câncer de mama.</a:t>
            </a:r>
          </a:p>
          <a:p>
            <a:pPr algn="just"/>
            <a:endParaRPr lang="pt-BR" sz="22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 6.1. </a:t>
            </a:r>
            <a:r>
              <a:rPr lang="pt-BR" sz="22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Orientar 100% das mulheres sobre DST e fatores de risco para câncer de colo do útero.</a:t>
            </a:r>
          </a:p>
          <a:p>
            <a:pPr algn="just"/>
            <a:endParaRPr lang="pt-BR" sz="22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Meta 6.2. </a:t>
            </a:r>
            <a:r>
              <a:rPr lang="pt-BR" sz="22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Orientar 100% das mulheres cadastradas sobre DST  e fatores de risco para câncer de mama.</a:t>
            </a:r>
          </a:p>
          <a:p>
            <a:pPr algn="just"/>
            <a:endParaRPr lang="pt-BR" sz="22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742950" lvl="2" indent="-342900" algn="just">
              <a:buFont typeface="Wingdings" panose="05000000000000000000" pitchFamily="2" charset="2"/>
              <a:buChar char="Ø"/>
            </a:pPr>
            <a:r>
              <a:rPr lang="pt-BR" sz="2200" b="1" u="sng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100% nos 4 meses da intervenção</a:t>
            </a:r>
          </a:p>
          <a:p>
            <a:pPr algn="just"/>
            <a:endParaRPr lang="pt-BR" sz="22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endParaRPr lang="pt-BR" b="1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endParaRPr lang="pt-BR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DISCUSSÃO E IMPORTÂNCIA PARA EQUIPE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26023"/>
          </a:xfrm>
        </p:spPr>
        <p:txBody>
          <a:bodyPr>
            <a:normAutofit/>
          </a:bodyPr>
          <a:lstStyle/>
          <a:p>
            <a:pPr algn="just"/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Promoveu uma integração de toda a equipe, fornecendo apoio ao nosso trabalho</a:t>
            </a:r>
            <a:r>
              <a:rPr lang="pt-BR" sz="25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;</a:t>
            </a:r>
            <a:endParaRPr lang="pt-BR" sz="25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5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Ficou mais unida e fortalecida</a:t>
            </a:r>
            <a:r>
              <a:rPr lang="pt-BR" sz="25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;</a:t>
            </a:r>
            <a:endParaRPr lang="pt-BR" sz="25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5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Capacitação – aumentou conhecimentos destas doenças segundo os protocolos</a:t>
            </a:r>
            <a:r>
              <a:rPr lang="pt-BR" sz="25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;</a:t>
            </a:r>
            <a:endParaRPr lang="pt-BR" sz="25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5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Aumentou o nível de responsabilidade de cada integrante da equipe;</a:t>
            </a:r>
            <a:endParaRPr lang="pt-BR" sz="25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r"/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ação programática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endParaRPr lang="pt-BR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Prevenção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de câncer do colo do útero  e câncer de mama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tem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uma grande importância para a sobrevivência das mulheres que são afetadas por estas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doenças,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por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ser um dos tipos de cânceres mais frequentes que afetam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as mulheres  no mundo e também no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Brasil.</a:t>
            </a: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DISCUSSÃO E IMPORTÂNCIA PARA O SERVIÇO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Permitiu organizar melhor nosso trabalho;</a:t>
            </a:r>
          </a:p>
          <a:p>
            <a:pPr algn="just"/>
            <a:endParaRPr lang="pt-BR" sz="25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Atualização constante dos registros;</a:t>
            </a:r>
          </a:p>
          <a:p>
            <a:pPr algn="just"/>
            <a:endParaRPr lang="pt-BR" sz="25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Melhorou-se o acolhimento destas usuárias;</a:t>
            </a:r>
          </a:p>
          <a:p>
            <a:pPr algn="just"/>
            <a:endParaRPr lang="pt-BR" sz="25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Auxiliou na priorização dos atendimentos segundo a classificação de risco;</a:t>
            </a:r>
          </a:p>
          <a:p>
            <a:pPr algn="just"/>
            <a:endParaRPr lang="pt-BR" sz="25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Também aperfeiçoou os atendimentos prestados e faz parte da rotina de trabalho.</a:t>
            </a:r>
          </a:p>
          <a:p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DISCUSSÃO E IMPORTÂNCIA PARA A COMUNIDADE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Melhoria do acolhimento, atendimentos e acompanhamento destas mulheres;</a:t>
            </a:r>
          </a:p>
          <a:p>
            <a:pPr algn="just"/>
            <a:endParaRPr lang="pt-BR" sz="25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ealização de atividades em grupos de promoção, prevenção de saúde;</a:t>
            </a:r>
          </a:p>
          <a:p>
            <a:pPr algn="just"/>
            <a:endParaRPr lang="pt-BR" sz="25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Maior aproximação e contato;</a:t>
            </a:r>
          </a:p>
          <a:p>
            <a:pPr algn="just"/>
            <a:endParaRPr lang="pt-BR" sz="25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Ampliação da cobertura do programa;</a:t>
            </a:r>
          </a:p>
          <a:p>
            <a:pPr algn="just"/>
            <a:endParaRPr lang="pt-BR" sz="25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mplementou-se na rotina.</a:t>
            </a:r>
          </a:p>
          <a:p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MUDANÇAS NECESSÁRIAS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/>
          </a:bodyPr>
          <a:lstStyle/>
          <a:p>
            <a:pPr algn="just"/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Ampliar o processo de conscientização da comunidade em relação a necessidade de priorização da atenção as mulheres, com especial atenção aos de risco mais elevado.</a:t>
            </a:r>
          </a:p>
          <a:p>
            <a:pPr algn="just"/>
            <a:endParaRPr lang="pt-BR" sz="25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Ampliar a cobertura do cadastro delas 100%.</a:t>
            </a:r>
          </a:p>
          <a:p>
            <a:pPr algn="just"/>
            <a:endParaRPr lang="pt-BR" sz="25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Disponibilizar pelo SUS mais vagas de mamografias.</a:t>
            </a:r>
          </a:p>
          <a:p>
            <a:pPr algn="just">
              <a:buNone/>
            </a:pP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REFLEXÃO CRÍTICA SOBRE O CURSO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80520"/>
          </a:xfrm>
        </p:spPr>
        <p:txBody>
          <a:bodyPr>
            <a:normAutofit/>
          </a:bodyPr>
          <a:lstStyle/>
          <a:p>
            <a:pPr algn="just"/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No início, pensei que seria uma perda tempo por ser um curso EAD, porém foi tornando-se gratificante;</a:t>
            </a:r>
          </a:p>
          <a:p>
            <a:pPr algn="just"/>
            <a:endParaRPr lang="pt-BR" sz="25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Utilização de várias metodologias que nos possibilitassem um processo ensino-aprendizagem satisfatório;</a:t>
            </a:r>
          </a:p>
          <a:p>
            <a:pPr algn="just"/>
            <a:endParaRPr lang="pt-BR" sz="25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Possibilitou a construção do conhecimento mais generalizado.</a:t>
            </a:r>
          </a:p>
          <a:p>
            <a:pPr algn="just"/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5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REFLEXÃO CRÍTICA SOBRE O CURSO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725144"/>
          </a:xfrm>
        </p:spPr>
        <p:txBody>
          <a:bodyPr>
            <a:normAutofit/>
          </a:bodyPr>
          <a:lstStyle/>
          <a:p>
            <a:pPr algn="just"/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Estabelecendo também relações necessárias para compreensão da realidade social em que trabalhamos e que o processo de ensinar-aprender é participar.</a:t>
            </a:r>
          </a:p>
          <a:p>
            <a:pPr algn="just"/>
            <a:endParaRPr lang="pt-BR" sz="25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Tornei-me uma profissional mais qualificada, consciente, humana e preparada integralmente.	</a:t>
            </a:r>
            <a:endParaRPr lang="pt-BR" sz="25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r"/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REFERÊNCIAS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5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BRASIL. Ministério da Saúde. Secretaria de Atenção à Saúde. Departamento de Atenção Básica. </a:t>
            </a:r>
            <a:r>
              <a:rPr lang="pt-BR" sz="25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Controle dos cânceres do colo do útero e da mama </a:t>
            </a:r>
            <a:r>
              <a:rPr lang="pt-BR" sz="25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/ Ministério da Saúde, Secretaria de Atenção à Saúde, Departamento de Atenção Básica. 2. ed. Brasília: Editora Ministério da Saúde, 2013. 124 p. (Cadernos de Atenção Básica, n. 13</a:t>
            </a:r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 algn="just">
              <a:buNone/>
            </a:pPr>
            <a:endParaRPr lang="pt-BR" sz="25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5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BRASIL. Ministério da Saúde. Secretaria de Atenção à Saúde. Departamento de Atenção Básica. </a:t>
            </a:r>
            <a:r>
              <a:rPr lang="pt-BR" sz="2500" b="1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Rastreamento.</a:t>
            </a:r>
            <a:r>
              <a:rPr lang="pt-BR" sz="25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Brasília: Ministério da Saúde, 2010. 95p. (Cadernos de Atenção Primária, n. 29</a:t>
            </a:r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 algn="just">
              <a:buNone/>
            </a:pPr>
            <a:endParaRPr lang="pt-BR" sz="25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5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IBGE. Instituto Brasileiro de Geografia e Estatística. </a:t>
            </a:r>
            <a:r>
              <a:rPr lang="pt-BR" sz="2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Censo 2010. </a:t>
            </a:r>
            <a:r>
              <a:rPr lang="pt-BR" sz="2500" dirty="0" err="1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Disponivel</a:t>
            </a:r>
            <a:r>
              <a:rPr lang="pt-BR" sz="25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em: http://www.censo2010.ibge.gov.br/sinopse/webservice/frm_urb_rur.php?codigo=220120</a:t>
            </a:r>
          </a:p>
        </p:txBody>
      </p:sp>
    </p:spTree>
    <p:extLst>
      <p:ext uri="{BB962C8B-B14F-4D97-AF65-F5344CB8AC3E}">
        <p14:creationId xmlns:p14="http://schemas.microsoft.com/office/powerpoint/2010/main" xmlns="" val="218788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SC042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35769" y="2644170"/>
            <a:ext cx="8072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9600" dirty="0" smtClean="0">
                <a:solidFill>
                  <a:srgbClr val="660033"/>
                </a:solidFill>
                <a:latin typeface="Algerian" pitchFamily="82" charset="0"/>
                <a:ea typeface="Calibri" pitchFamily="34" charset="0"/>
                <a:cs typeface="Times New Roman" pitchFamily="18" charset="0"/>
              </a:rPr>
              <a:t>OBRIGADA</a:t>
            </a:r>
            <a:endParaRPr lang="pt-BR" sz="96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• Barras – PI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44.850 habitantes, censo 2010 (IBGE, 2014); </a:t>
            </a:r>
          </a:p>
          <a:p>
            <a:pPr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Total de 17 UBS e 18 ESF; </a:t>
            </a:r>
          </a:p>
          <a:p>
            <a:pPr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1 hospital municipal; </a:t>
            </a:r>
          </a:p>
          <a:p>
            <a:pPr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1 CAPS tipo I; </a:t>
            </a:r>
          </a:p>
          <a:p>
            <a:pPr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2 NASF; </a:t>
            </a:r>
          </a:p>
          <a:p>
            <a:pPr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1 SAMU; </a:t>
            </a:r>
          </a:p>
          <a:p>
            <a:pPr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1 CEO; </a:t>
            </a:r>
          </a:p>
          <a:p>
            <a:pPr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1 central de regulação; </a:t>
            </a:r>
          </a:p>
          <a:p>
            <a:pPr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2 centros de especialidades médica; </a:t>
            </a:r>
          </a:p>
          <a:p>
            <a:pPr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2 centros de fisioterapia; </a:t>
            </a:r>
          </a:p>
          <a:p>
            <a:pPr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1 laboratório histopatológico,etc.</a:t>
            </a:r>
          </a:p>
          <a:p>
            <a:pPr marL="0" indent="0" algn="just">
              <a:buNone/>
            </a:pP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r"/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pPr marL="628650" indent="-571500" algn="just"/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UBS/ESF </a:t>
            </a:r>
            <a:r>
              <a:rPr lang="pt-BR" sz="2800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Morada de Barras </a:t>
            </a:r>
            <a:endParaRPr lang="pt-BR" sz="28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628650" indent="-571500" algn="just"/>
            <a:endParaRPr lang="pt-BR" sz="28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–    localizada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na zona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urbana, </a:t>
            </a:r>
          </a:p>
          <a:p>
            <a:pPr marL="1028700" lvl="1" indent="-571500"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é uma equipe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de saúde familiar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tradicional;</a:t>
            </a:r>
          </a:p>
          <a:p>
            <a:pPr marL="1028700" lvl="1" indent="-571500"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composta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por um médico da família, uma enfermeira, duas técnicas em enfermagem, quatro agentes comunitários de saúde e uma auxiliar de serviço geral. </a:t>
            </a:r>
            <a:endParaRPr lang="pt-BR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marL="1028700" lvl="1" indent="-571500"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População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adstrita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1627 pessoas distribuídas em 500 famílias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r"/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pPr algn="just"/>
            <a:r>
              <a:rPr lang="pt-BR" sz="30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 UBS tinha situação crítica com a prevenção de câncer do colo do útero e câncer de mama;</a:t>
            </a:r>
          </a:p>
          <a:p>
            <a:pPr lvl="1" algn="just"/>
            <a:r>
              <a:rPr lang="pt-BR" sz="30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70% das mulheres de 25 a 64 anos de idade apresentava controle adequado do exame citopatologico em dia e,</a:t>
            </a:r>
          </a:p>
          <a:p>
            <a:pPr lvl="1" algn="just"/>
            <a:r>
              <a:rPr lang="pt-BR" sz="30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somente 5 mulheres entre 50 e 69 anos tinha mamografia em dia</a:t>
            </a:r>
            <a:endParaRPr lang="pt-BR" sz="30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COMO ERA ANTES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68481"/>
            <a:ext cx="8229600" cy="260352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Melhorar a atenção à saúde no Programa de Prevenção e Detecção dos Cânceres do Colo do Útero e de Mama na UBS/ESF Morada de Barras, Barras/PI.</a:t>
            </a: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Intervenção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no período de 06 outubro 2014 a 05 fevereiro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2015 (16 semanas);</a:t>
            </a:r>
          </a:p>
          <a:p>
            <a:endParaRPr lang="pt-BR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população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alvo, mulheres:</a:t>
            </a:r>
          </a:p>
          <a:p>
            <a:pPr lvl="1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25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 64 anos para o câncer de colo de útero </a:t>
            </a:r>
            <a:endParaRPr lang="pt-BR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50 </a:t>
            </a:r>
            <a:r>
              <a:rPr lang="pt-BR" dirty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 69 anos para o câncer de </a:t>
            </a:r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mama</a:t>
            </a: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pt-BR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Ações:</a:t>
            </a:r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Monitoramento e avaliação.</a:t>
            </a:r>
          </a:p>
          <a:p>
            <a:pPr lvl="1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Organização e gestão do serviço.</a:t>
            </a:r>
          </a:p>
          <a:p>
            <a:pPr lvl="1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Engajamento publico.</a:t>
            </a:r>
          </a:p>
          <a:p>
            <a:pPr lvl="1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Qualificação da pratica clinica.</a:t>
            </a:r>
          </a:p>
          <a:p>
            <a:endParaRPr lang="pt-BR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r"/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METODOLOGIA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Embasamento:</a:t>
            </a:r>
          </a:p>
          <a:p>
            <a:pPr lvl="1"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Manual Técnico de Caderno de Atenção Primária sobre Câncer de Colo do Útero e Câncer de Mama (BRASIL, 2013)</a:t>
            </a:r>
          </a:p>
          <a:p>
            <a:pPr lvl="1"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 e o Caderno de Atenção Primária de Rastreamento (BRASIL, 2010)</a:t>
            </a:r>
          </a:p>
          <a:p>
            <a:pPr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Prontuário da usuária</a:t>
            </a:r>
          </a:p>
          <a:p>
            <a:pPr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Ficha espelho </a:t>
            </a:r>
          </a:p>
          <a:p>
            <a:pPr algn="just"/>
            <a:r>
              <a:rPr lang="pt-BR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Planilha de coleta de dados disponibilizados pelo curso</a:t>
            </a:r>
          </a:p>
          <a:p>
            <a:endParaRPr lang="pt-BR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r"/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LOGÍSTICA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 algn="just"/>
            <a:r>
              <a:rPr lang="pt-BR" sz="2600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Detecção precoce de </a:t>
            </a:r>
            <a:r>
              <a:rPr lang="pt-BR" sz="2600" b="1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câncer de colo de útero</a:t>
            </a:r>
            <a:r>
              <a:rPr lang="pt-BR" sz="2600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just"/>
            <a:r>
              <a:rPr lang="pt-BR" sz="2600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</a:t>
            </a:r>
            <a:r>
              <a:rPr lang="pt-BR" sz="26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mulheres entre 25 a 64 anos de idade residentes em nossa área de abrangência </a:t>
            </a:r>
            <a:r>
              <a:rPr lang="pt-BR" sz="2600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2600" b="1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418 </a:t>
            </a:r>
            <a:r>
              <a:rPr lang="pt-BR" sz="26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mulheres </a:t>
            </a:r>
            <a:r>
              <a:rPr lang="pt-BR" sz="26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todas foram cadastradas em nosso </a:t>
            </a:r>
            <a:r>
              <a:rPr lang="pt-BR" sz="2600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</a:p>
          <a:p>
            <a:pPr lvl="1" algn="just"/>
            <a:endParaRPr lang="pt-BR" sz="2600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Detecção precoce de </a:t>
            </a:r>
            <a:r>
              <a:rPr lang="pt-BR" sz="2600" b="1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câncer de mama</a:t>
            </a:r>
            <a:r>
              <a:rPr lang="pt-BR" sz="2600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just"/>
            <a:r>
              <a:rPr lang="pt-BR" sz="2600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</a:t>
            </a:r>
            <a:r>
              <a:rPr lang="pt-BR" sz="26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mulheres entre 50 a 69 anos de idade residente na área de abrangência </a:t>
            </a:r>
            <a:r>
              <a:rPr lang="pt-BR" sz="2600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26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 </a:t>
            </a:r>
            <a:r>
              <a:rPr lang="pt-BR" sz="2600" b="1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mulheres</a:t>
            </a:r>
          </a:p>
          <a:p>
            <a:pPr lvl="2" algn="just"/>
            <a:r>
              <a:rPr lang="pt-BR" sz="2600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número </a:t>
            </a:r>
            <a:r>
              <a:rPr lang="pt-BR" sz="26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mulheres desta faixa etária </a:t>
            </a:r>
            <a:r>
              <a:rPr lang="pt-BR" sz="26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cadastrada</a:t>
            </a:r>
            <a:r>
              <a:rPr lang="pt-BR" sz="2600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programa foram </a:t>
            </a:r>
            <a:r>
              <a:rPr lang="pt-BR" sz="26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 </a:t>
            </a:r>
            <a:r>
              <a:rPr lang="pt-BR" sz="2600" b="1" dirty="0" smtClean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mulheres</a:t>
            </a:r>
            <a:endParaRPr lang="pt-BR" sz="2600" b="1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5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500" b="1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94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1496</Words>
  <Application>Microsoft Office PowerPoint</Application>
  <PresentationFormat>Apresentação na tela (4:3)</PresentationFormat>
  <Paragraphs>183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Melhoria da atenção à saúde no Programa de Prevenção e Detecção dos Cânceres do Colo do Útero e de Mama na UBS/ESF Morada de Barras, Barras/PI</vt:lpstr>
      <vt:lpstr>INTRODUÇÃO</vt:lpstr>
      <vt:lpstr>INTRODUÇÃO</vt:lpstr>
      <vt:lpstr>INTRODUÇÃO</vt:lpstr>
      <vt:lpstr>COMO ERA ANTES</vt:lpstr>
      <vt:lpstr>Slide 6</vt:lpstr>
      <vt:lpstr>METODOLOGIA</vt:lpstr>
      <vt:lpstr>LOGÍSTICA</vt:lpstr>
      <vt:lpstr>Slide 9</vt:lpstr>
      <vt:lpstr>OBJETIVOS, METAS E RESULTADOS</vt:lpstr>
      <vt:lpstr>RESULTADOS</vt:lpstr>
      <vt:lpstr>OBJETIVOS, METAS E RESULTADOS</vt:lpstr>
      <vt:lpstr>Slide 13</vt:lpstr>
      <vt:lpstr>OBJETIVOS, METAS E RESULTADOS</vt:lpstr>
      <vt:lpstr>OBJETIVOS, METAS E RESULTADOS</vt:lpstr>
      <vt:lpstr>RESULTADOS</vt:lpstr>
      <vt:lpstr>OBJETIVOS, METAS E RESULTADOS</vt:lpstr>
      <vt:lpstr>OBJETIVOS, METAS E RESULTADOS</vt:lpstr>
      <vt:lpstr>DISCUSSÃO E IMPORTÂNCIA PARA EQUIPE</vt:lpstr>
      <vt:lpstr>DISCUSSÃO E IMPORTÂNCIA PARA O SERVIÇO</vt:lpstr>
      <vt:lpstr>DISCUSSÃO E IMPORTÂNCIA PARA A COMUNIDADE</vt:lpstr>
      <vt:lpstr>MUDANÇAS NECESSÁRIAS</vt:lpstr>
      <vt:lpstr>REFLEXÃO CRÍTICA SOBRE O CURSO</vt:lpstr>
      <vt:lpstr>REFLEXÃO CRÍTICA SOBRE O CURSO</vt:lpstr>
      <vt:lpstr>REFERÊNCIAS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olivia rodriguez gonzalez</dc:creator>
  <cp:lastModifiedBy>olivia rodriguez gonzalez</cp:lastModifiedBy>
  <cp:revision>66</cp:revision>
  <dcterms:created xsi:type="dcterms:W3CDTF">2015-04-09T20:42:46Z</dcterms:created>
  <dcterms:modified xsi:type="dcterms:W3CDTF">2015-05-01T02:50:44Z</dcterms:modified>
</cp:coreProperties>
</file>