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315" r:id="rId12"/>
    <p:sldId id="301" r:id="rId13"/>
    <p:sldId id="267" r:id="rId14"/>
    <p:sldId id="302" r:id="rId15"/>
    <p:sldId id="316" r:id="rId16"/>
    <p:sldId id="268" r:id="rId17"/>
    <p:sldId id="317" r:id="rId18"/>
    <p:sldId id="303" r:id="rId19"/>
    <p:sldId id="269" r:id="rId20"/>
    <p:sldId id="318" r:id="rId21"/>
    <p:sldId id="304" r:id="rId22"/>
    <p:sldId id="270" r:id="rId23"/>
    <p:sldId id="319" r:id="rId24"/>
    <p:sldId id="305" r:id="rId25"/>
    <p:sldId id="271" r:id="rId26"/>
    <p:sldId id="320" r:id="rId27"/>
    <p:sldId id="272" r:id="rId28"/>
    <p:sldId id="321" r:id="rId29"/>
    <p:sldId id="306" r:id="rId30"/>
    <p:sldId id="273" r:id="rId31"/>
    <p:sldId id="322" r:id="rId32"/>
    <p:sldId id="307" r:id="rId33"/>
    <p:sldId id="274" r:id="rId34"/>
    <p:sldId id="323" r:id="rId35"/>
    <p:sldId id="275" r:id="rId36"/>
    <p:sldId id="324" r:id="rId37"/>
    <p:sldId id="308" r:id="rId38"/>
    <p:sldId id="276" r:id="rId39"/>
    <p:sldId id="325" r:id="rId40"/>
    <p:sldId id="277" r:id="rId41"/>
    <p:sldId id="326" r:id="rId42"/>
    <p:sldId id="278" r:id="rId43"/>
    <p:sldId id="327" r:id="rId44"/>
    <p:sldId id="279" r:id="rId45"/>
    <p:sldId id="328" r:id="rId46"/>
    <p:sldId id="280" r:id="rId47"/>
    <p:sldId id="329" r:id="rId48"/>
    <p:sldId id="281" r:id="rId49"/>
    <p:sldId id="330" r:id="rId50"/>
    <p:sldId id="282" r:id="rId51"/>
    <p:sldId id="331" r:id="rId52"/>
    <p:sldId id="283" r:id="rId53"/>
    <p:sldId id="332" r:id="rId54"/>
    <p:sldId id="284" r:id="rId55"/>
    <p:sldId id="333" r:id="rId56"/>
    <p:sldId id="285" r:id="rId57"/>
    <p:sldId id="334" r:id="rId58"/>
    <p:sldId id="309" r:id="rId59"/>
    <p:sldId id="286" r:id="rId60"/>
    <p:sldId id="335" r:id="rId61"/>
    <p:sldId id="311" r:id="rId62"/>
    <p:sldId id="288" r:id="rId63"/>
    <p:sldId id="336" r:id="rId64"/>
    <p:sldId id="312" r:id="rId65"/>
    <p:sldId id="290" r:id="rId66"/>
    <p:sldId id="337" r:id="rId67"/>
    <p:sldId id="313" r:id="rId68"/>
    <p:sldId id="291" r:id="rId69"/>
    <p:sldId id="338" r:id="rId70"/>
    <p:sldId id="293" r:id="rId71"/>
    <p:sldId id="339" r:id="rId72"/>
    <p:sldId id="294" r:id="rId73"/>
    <p:sldId id="340" r:id="rId74"/>
    <p:sldId id="295" r:id="rId75"/>
    <p:sldId id="341" r:id="rId76"/>
    <p:sldId id="296" r:id="rId77"/>
    <p:sldId id="342" r:id="rId78"/>
    <p:sldId id="298" r:id="rId79"/>
    <p:sldId id="343" r:id="rId80"/>
    <p:sldId id="297" r:id="rId81"/>
    <p:sldId id="344" r:id="rId82"/>
    <p:sldId id="299" r:id="rId83"/>
    <p:sldId id="345" r:id="rId84"/>
    <p:sldId id="314" r:id="rId85"/>
    <p:sldId id="347" r:id="rId86"/>
    <p:sldId id="348" r:id="rId87"/>
    <p:sldId id="349" r:id="rId88"/>
    <p:sldId id="350" r:id="rId89"/>
    <p:sldId id="351" r:id="rId9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41" autoAdjust="0"/>
  </p:normalViewPr>
  <p:slideViewPr>
    <p:cSldViewPr>
      <p:cViewPr varScale="1">
        <p:scale>
          <a:sx n="74" d="100"/>
          <a:sy n="74" d="100"/>
        </p:scale>
        <p:origin x="-15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226-75D1-4015-A17C-B8D9801F5AC9}" type="datetimeFigureOut">
              <a:rPr lang="pt-BR" smtClean="0"/>
              <a:pPr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31DC0-994D-4703-BEAA-007A2A2E9B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cs.infospace.com/ClickHandler.ashx?ld=20140325&amp;app=1&amp;c=Airziphosted&amp;s=airzip&amp;euip=179.216.106.66&amp;pvaid=15e1c8298bc54a2a8a13929f2a6a9138&amp;sid=1637681499.1759032975317.1394441068&amp;vid=1637681499.1759032975317.1394429957.3&amp;fct.uid=d385945b0e3349629d8914784862a9c8&amp;en=L3uXZvn7lGF+J7ci1QCbRRmYxNKoXGrwRc4+RpZGyqXHcwwvo6YaTffPQ7suqrf9&amp;du=http://2.bp.blogspot.com/-1LwEJ0urfys/T3suiUL3u6I/AAAAAAAAgcA/dxcf0crw08A/s1600/logo_UFPEL.gif&amp;ru=http://2.bp.blogspot.com/-1LwEJ0urfys/T3suiUL3u6I/AAAAAAAAgcA/dxcf0crw08A/s1600/logo_UFPEL.gif&amp;ap=1&amp;coi=772&amp;cop=main-title&amp;npp=1&amp;p=0&amp;pp=0&amp;ep=1&amp;mid=9&amp;hash=457AC5E891B9C36323A7A3A376BE50F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0"/>
            <a:ext cx="8172480" cy="1990748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UNIVERSIDADE ABERTA DO SUS- UNASUS</a:t>
            </a:r>
            <a:b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Faculdade de Medicina</a:t>
            </a:r>
            <a:b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Departamento de Medicina Social</a:t>
            </a:r>
            <a:b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Curso de especialização em Saúde da Família</a:t>
            </a:r>
            <a:endParaRPr lang="pt-BR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2819400"/>
            <a:ext cx="8286808" cy="3538558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QUALIFICAÇÃO DA ATENÇÃO AO PROGRAMA DE PRÉ-NATAL EM UMA UNIDADE BÁSICA DE SAÚDE NO MUNICIPIO DE RIO GRANDE- RS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Olívia </a:t>
            </a:r>
            <a:r>
              <a:rPr lang="pt-B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Wyse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Faria</a:t>
            </a:r>
          </a:p>
          <a:p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Orientadora: Daniela Alves Pereira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outinho</a:t>
            </a:r>
          </a:p>
          <a:p>
            <a:endParaRPr lang="pt-BR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Pelotas, 2014 </a:t>
            </a:r>
            <a:endParaRPr lang="pt-BR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http://ts4.mm.bing.net/th?id=HN.608032975377729671&amp;pid=15.1&amp;H=160&amp;W=160">
            <a:hlinkClick r:id="rId2" tgtFrame="&quot;_blank&quot;" tooltip="&quot;gaea-astronomia.blogspot.com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357166"/>
            <a:ext cx="10382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OBJETIVOS, METAS E RESULTADOS:</a:t>
            </a:r>
            <a:endParaRPr lang="pt-BR" sz="28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b="1" u="sng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600" u="sng" dirty="0" smtClean="0">
                <a:latin typeface="Arial" pitchFamily="34" charset="0"/>
                <a:cs typeface="Arial" pitchFamily="34" charset="0"/>
              </a:rPr>
              <a:t>Ampliar a cobertura do pré-natal.</a:t>
            </a: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Ampliar a cobertura das gestantes residentes na área de abrangência da unidade de saúde que freqüentam o programa de pré-natal na unidade de saúde para 15%.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4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gestantes (11,9%)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cadastros.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61 gestantes (15,2%).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áfico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35824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Colaboração da equipe;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Motivação da gestão.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a captação de 85% das gestantes residentes na área de abrangência da unidade de saúde no primeiro trimestre de gestação.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Antes da intervenção: 93%  após a intervenção ao longo das 4 semanas: percentual de gestantes iniciando o pré-natal no período preconizado variando entre 87,5% e 77% (47 gestantes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);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Público flutuante;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Precisa- se de investimento na captação precoce;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Qualificação dos registros;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Instituição de uma rotina de avaliação/monitoramento;</a:t>
            </a:r>
          </a:p>
          <a:p>
            <a:pPr algn="just"/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Dificultador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: ausência de ACS.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áfico 3"/>
          <p:cNvPicPr>
            <a:picLocks noChangeArrowheads="1"/>
          </p:cNvPicPr>
          <p:nvPr/>
        </p:nvPicPr>
        <p:blipFill>
          <a:blip r:embed="rId2"/>
          <a:srcRect b="-47"/>
          <a:stretch>
            <a:fillRect/>
          </a:stretch>
        </p:blipFill>
        <p:spPr bwMode="auto">
          <a:xfrm>
            <a:off x="285720" y="357166"/>
            <a:ext cx="850112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Ampliar a cobertura da primeira consulta odontológica, com plano de tratamento, para 85% das gestantes cadastradas.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09 gestantes (18,8%) realizaram a primeira consulta odontológica.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Mais 20: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29 (47,5%)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gestantes.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áfico 4"/>
          <p:cNvPicPr>
            <a:picLocks noChangeArrowheads="1"/>
          </p:cNvPicPr>
          <p:nvPr/>
        </p:nvPicPr>
        <p:blipFill>
          <a:blip r:embed="rId2"/>
          <a:srcRect b="-26"/>
          <a:stretch>
            <a:fillRect/>
          </a:stretch>
        </p:blipFill>
        <p:spPr bwMode="auto">
          <a:xfrm>
            <a:off x="428596" y="357166"/>
            <a:ext cx="828680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Dificultadores: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grande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demanda para consultas odontológicas e poucas vagas-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avanço;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Facilitadores:  orientações às gestantes sobre a importância da consulta odontológica e participação da dentista nos atendimentos a esse grupo.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Realizar primeira consulta odontológica em 100% das gestantes classificadas como alto risco.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Mês 1 e 2: não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tivemos nenhuma gestante de alto risco cadastrada no programa com primeira consulta odontológica (0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%).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Mês 3 e 4: (3- 66,7% 02 gestantes) e 4- 05 (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100%).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10400" dirty="0" smtClean="0">
                <a:latin typeface="Arial" pitchFamily="34" charset="0"/>
                <a:cs typeface="Arial" pitchFamily="34" charset="0"/>
              </a:rPr>
              <a:t>Principal objetivo da atenção ao </a:t>
            </a:r>
            <a:r>
              <a:rPr lang="pt-BR" sz="10400" dirty="0" err="1" smtClean="0">
                <a:latin typeface="Arial" pitchFamily="34" charset="0"/>
                <a:cs typeface="Arial" pitchFamily="34" charset="0"/>
              </a:rPr>
              <a:t>Pré-natal</a:t>
            </a:r>
            <a:r>
              <a:rPr lang="pt-BR" sz="104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104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10400" dirty="0" smtClean="0">
                <a:latin typeface="Arial" pitchFamily="34" charset="0"/>
                <a:cs typeface="Arial" pitchFamily="34" charset="0"/>
              </a:rPr>
              <a:t>- acolhimento- nascimento de uma criança saudável e o bem estar materno e neonatal.</a:t>
            </a:r>
          </a:p>
          <a:p>
            <a:pPr algn="just"/>
            <a:r>
              <a:rPr lang="pt-BR" sz="10400" dirty="0" smtClean="0">
                <a:latin typeface="Arial" pitchFamily="34" charset="0"/>
                <a:cs typeface="Arial" pitchFamily="34" charset="0"/>
              </a:rPr>
              <a:t>Condutas acolhedoras e sem intervenções desnecessárias.</a:t>
            </a:r>
          </a:p>
          <a:p>
            <a:pPr algn="just"/>
            <a:r>
              <a:rPr lang="pt-BR" sz="10400" dirty="0" smtClean="0">
                <a:latin typeface="Arial" pitchFamily="34" charset="0"/>
                <a:cs typeface="Arial" pitchFamily="34" charset="0"/>
              </a:rPr>
              <a:t>Fácil acesso a serviços de saúde de </a:t>
            </a:r>
            <a:r>
              <a:rPr lang="pt-BR" sz="10400" dirty="0" smtClean="0">
                <a:latin typeface="Arial" pitchFamily="34" charset="0"/>
                <a:cs typeface="Arial" pitchFamily="34" charset="0"/>
              </a:rPr>
              <a:t>qualidade.</a:t>
            </a:r>
            <a:endParaRPr lang="pt-BR" sz="10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400" dirty="0" smtClean="0">
                <a:latin typeface="Arial" pitchFamily="34" charset="0"/>
                <a:cs typeface="Arial" pitchFamily="34" charset="0"/>
              </a:rPr>
              <a:t>Ações em todos os níveis da atenção.</a:t>
            </a:r>
          </a:p>
          <a:p>
            <a:pPr algn="just"/>
            <a:r>
              <a:rPr lang="pt-BR" sz="10400" dirty="0" smtClean="0">
                <a:latin typeface="Arial" pitchFamily="34" charset="0"/>
                <a:cs typeface="Arial" pitchFamily="34" charset="0"/>
              </a:rPr>
              <a:t>APS- proximidade com a comunidade e abordagem integral e resolutiva (Ministério da Saúde, 2006).</a:t>
            </a:r>
          </a:p>
          <a:p>
            <a:pPr algn="just"/>
            <a:endParaRPr lang="pt-BR" sz="11200" dirty="0" smtClean="0"/>
          </a:p>
          <a:p>
            <a:pPr algn="just"/>
            <a:endParaRPr lang="pt-BR" sz="11200" dirty="0" smtClean="0"/>
          </a:p>
          <a:p>
            <a:pPr algn="just"/>
            <a:endParaRPr lang="pt-BR" sz="11200" dirty="0" smtClean="0"/>
          </a:p>
          <a:p>
            <a:pPr algn="just"/>
            <a:endParaRPr lang="pt-BR" sz="11200" dirty="0" smtClean="0"/>
          </a:p>
          <a:p>
            <a:pPr algn="just"/>
            <a:r>
              <a:rPr lang="pt-BR" dirty="0" smtClean="0"/>
              <a:t> 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Gráfico 5"/>
          <p:cNvPicPr>
            <a:picLocks noChangeArrowheads="1"/>
          </p:cNvPicPr>
          <p:nvPr/>
        </p:nvPicPr>
        <p:blipFill>
          <a:blip r:embed="rId2"/>
          <a:srcRect b="-102"/>
          <a:stretch>
            <a:fillRect/>
          </a:stretch>
        </p:blipFill>
        <p:spPr bwMode="auto">
          <a:xfrm>
            <a:off x="285720" y="285728"/>
            <a:ext cx="864399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Revisões semanais das folhas de evolução e fichas-espelho das gestantes e orientações;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Reserva de vagas para gestantes;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Trabalho em equipe.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600" b="1" u="sng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600" u="sng" dirty="0" smtClean="0">
                <a:latin typeface="Arial" pitchFamily="34" charset="0"/>
                <a:cs typeface="Arial" pitchFamily="34" charset="0"/>
              </a:rPr>
              <a:t>Melhorar a adesão ao pré-natal.</a:t>
            </a:r>
          </a:p>
          <a:p>
            <a:pPr algn="just"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Realizar busca ativa de 100% das gestantes faltosas às consultas de pré-natal.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Mês 1: buscamos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75% (6) das 8 gestantes faltosas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Mês 2: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resgatamos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as 2 que faltaram no período (100%).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Mês 3: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tivemos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3 faltosas e conseguimos realizar a busca a todas elas (100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%).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Mês 4: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tivemos 6 faltosas e conseguimos buscar as 6, correspondendo a 100%.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áfico 10"/>
          <p:cNvPicPr>
            <a:picLocks noChangeArrowheads="1"/>
          </p:cNvPicPr>
          <p:nvPr/>
        </p:nvPicPr>
        <p:blipFill>
          <a:blip r:embed="rId2"/>
          <a:srcRect b="-47"/>
          <a:stretch>
            <a:fillRect/>
          </a:stretch>
        </p:blipFill>
        <p:spPr bwMode="auto">
          <a:xfrm>
            <a:off x="428596" y="285728"/>
            <a:ext cx="828680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Orientações trabalhadas insistentemente nos espaços;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Desafiador: não temos ACS, nem uma funcionária que possa acumular mais essa função.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Buscas realizadas e monitoramento semanal das faltosas.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752" y="1071546"/>
            <a:ext cx="8503920" cy="5214974"/>
          </a:xfrm>
        </p:spPr>
        <p:txBody>
          <a:bodyPr>
            <a:noAutofit/>
          </a:bodyPr>
          <a:lstStyle/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Fazer busca ativa de 100% das gestantes, com primeira consulta odontológica programática, faltosas às consultas de odontologia.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mês:1 faltosa – realizada a busca ativa.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 2º, 3º e 4º mês: não tivemos faltosas.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Pequena parcela de gestantes que consultaram e pelo reduzido número de consultas que foram agendadas pela dentista.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Gráfico 1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42968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Autofit/>
          </a:bodyPr>
          <a:lstStyle/>
          <a:p>
            <a:pPr algn="just"/>
            <a:r>
              <a:rPr lang="pt-BR" sz="2600" b="1" u="sng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600" u="sng" dirty="0" smtClean="0">
                <a:latin typeface="Arial" pitchFamily="34" charset="0"/>
                <a:cs typeface="Arial" pitchFamily="34" charset="0"/>
              </a:rPr>
              <a:t>Melhorar a qualidade da atenção ao pré-natal e </a:t>
            </a:r>
            <a:r>
              <a:rPr lang="pt-BR" sz="2600" u="sng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600" u="sng" dirty="0" smtClean="0">
                <a:latin typeface="Arial" pitchFamily="34" charset="0"/>
                <a:cs typeface="Arial" pitchFamily="34" charset="0"/>
              </a:rPr>
              <a:t> realizado na unidade.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Realizar pelo menos um exame ginecológico por trimestre em 100% das gestantes durante o pré-natal.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: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100% das quarenta e oito gestantes apresentaram seu exame ginecológico em dia.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2º mês: 42 das 45 (93,3%) gestantes.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3º mês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: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48 de quarenta e nove gestantes (98%).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 57 gestantes, dentre as 61 acompanhadas, com exame em dia, o que corresponde a 93,4%. </a:t>
            </a:r>
            <a:endParaRPr lang="pt-BR" sz="2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Gráfico 14"/>
          <p:cNvPicPr>
            <a:picLocks noChangeArrowheads="1"/>
          </p:cNvPicPr>
          <p:nvPr/>
        </p:nvPicPr>
        <p:blipFill>
          <a:blip r:embed="rId2"/>
          <a:srcRect b="-96"/>
          <a:stretch>
            <a:fillRect/>
          </a:stretch>
        </p:blipFill>
        <p:spPr bwMode="auto">
          <a:xfrm>
            <a:off x="357158" y="285728"/>
            <a:ext cx="842968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Facilitadores: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aumento no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número de gestantes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 orientações, facilidade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no agendamento das coletas com a equipe de Saúde da mulher do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município;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Dificultador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: a não realização do exame na unidade.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CARACTERIZAÇÃO DO MUNICIPIO: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População do município -250. 000 habitantes.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UBS: 11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ESF: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20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Mista: 01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Atendimento 24hs: 02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NASF: 02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Hospitais: 02 e um especializado (cardiologia)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Realizar pelo menos um exame de mamas em 100% das gestantes durante o pré-natal.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48 gestantes cadastradas (100%) realizaram pelo menos um exame de mamas no pré-natal.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2º mês: 44 das 45 gestantes acompanhadas (97,8%).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3º mês: 100% com exames em dia.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 59 das 61 usuárias cadastradas tiveram as mamas examinadas pelo menos 1 vez. </a:t>
            </a:r>
          </a:p>
          <a:p>
            <a:endParaRPr lang="pt-BR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Gráfico 16"/>
          <p:cNvPicPr>
            <a:picLocks noChangeArrowheads="1"/>
          </p:cNvPicPr>
          <p:nvPr/>
        </p:nvPicPr>
        <p:blipFill>
          <a:blip r:embed="rId2"/>
          <a:srcRect b="-24"/>
          <a:stretch>
            <a:fillRect/>
          </a:stretch>
        </p:blipFill>
        <p:spPr bwMode="auto">
          <a:xfrm>
            <a:off x="285720" y="285728"/>
            <a:ext cx="850112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lvl="1" indent="635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Capacitações da equipe, integração e seguimento do protocolo. </a:t>
            </a:r>
          </a:p>
          <a:p>
            <a:pPr marL="450850" lvl="1" indent="6350"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Esclarecimentos.</a:t>
            </a:r>
          </a:p>
          <a:p>
            <a:endParaRPr lang="pt-BR" sz="2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a 100% das gestantes a prescrição de suplementação de sulfato ferroso e ácido fólico conforme protocolo.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29 gestantes iniciaram a suplementação de sulfato ferroso e acido fólico (60,4%).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longo dos quatro meses da intervenção mais 25 gestantes começaram com a suplementação, atingindo 88,5%.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Orientações e fornecimento.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Gráfico 18"/>
          <p:cNvPicPr>
            <a:picLocks noChangeArrowheads="1"/>
          </p:cNvPicPr>
          <p:nvPr/>
        </p:nvPicPr>
        <p:blipFill>
          <a:blip r:embed="rId2"/>
          <a:srcRect b="-98"/>
          <a:stretch>
            <a:fillRect/>
          </a:stretch>
        </p:blipFill>
        <p:spPr bwMode="auto">
          <a:xfrm>
            <a:off x="214282" y="285728"/>
            <a:ext cx="8572560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a 100% das gestantes a solicitação de ABO - Rh, na primeira consulta.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Todos os meses foram solicitados o exame ABO - Rh na primeira consulta as gestantes cadastradas na unidade, correspondendo a 100%. 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Gráfico 20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6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Identificação dos problemas no agendamento, realização e devolução do resultado do exame;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Registro nas fichas-espelho das gestantes sobre as dificuldade com relação aos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exames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Exames entregues na unidade.</a:t>
            </a:r>
            <a:endParaRPr lang="pt-BR" sz="2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Garantir a 100% das gestantes a solicitação de hemoglobina/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hematócrito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em dia (um na primeira consulta e outro próximo à 30ª semana de gestação).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Todas as gestantes acompanhadas ao longo dos 4 meses tiveram a solicitação de exames nos períodos recomendados, correspondendo a 100% com solicitações. 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Dificultadores: ausência de ACS e demora na entrega dos exames, coletas em outro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local;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Facilitadores: pegamos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os exames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entregamos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as gestantes.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Gráfico 22"/>
          <p:cNvPicPr>
            <a:picLocks noChangeArrowheads="1"/>
          </p:cNvPicPr>
          <p:nvPr/>
        </p:nvPicPr>
        <p:blipFill>
          <a:blip r:embed="rId2"/>
          <a:srcRect b="-24"/>
          <a:stretch>
            <a:fillRect/>
          </a:stretch>
        </p:blipFill>
        <p:spPr bwMode="auto">
          <a:xfrm>
            <a:off x="357158" y="214290"/>
            <a:ext cx="835824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CARACTERIZAÇÃO DA UNIDADE BÁSICA DE SAÚDE: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Unidade atípica, 24 horas, sem prontuários de usuários;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Sem mapeamento da área de atuação;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Livre demanda;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4 equipes;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A unidade conta com o Serviço Móvel de Urgência (SMU);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Diversos procedimentos.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 smtClean="0"/>
          </a:p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Garantir a 100% das gestantes a solicitação de glicemia de jejum em dia (um na primeira consulta e outro próximo à 30ª semana de gestação).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Todas as gestantes tiveram as solicitações de glicemia de jejum em dia, correspondendo a 100% em todos os meses.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Dificultadores: faltas nas consultas, falha no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laboratório;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Facilitadores: acolhimento e resolução dos problemas.</a:t>
            </a:r>
            <a:endParaRPr lang="pt-BR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áfico 2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64399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 </a:t>
            </a:r>
          </a:p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a 100% das gestantes a solicitação de VDRL em dia (um na primeira consulta e outro próximo à 30ª semana de gestação).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Todas as gestantes não apresentaram atraso nos exames, atingindo 100% em toda a intervenção.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Solicitações realizadas pela equipe e teste rápido.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Casos positivos- tratamento e convocação de parceiros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áfico 2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a 100% das gestantes a solicitação de exame de Urina tipo um com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urocultura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e antibiograma em dia (um na primeira consulta e outro próximo à 30ª semana de gestação).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Alcançando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 meta proposta de 100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% em todos os meses.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Solicitações realizadas e fácil acesso ao exame e entrega rápida dos resultados- tratamento.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ráfico 28"/>
          <p:cNvPicPr>
            <a:picLocks noChangeArrowheads="1"/>
          </p:cNvPicPr>
          <p:nvPr/>
        </p:nvPicPr>
        <p:blipFill>
          <a:blip r:embed="rId2"/>
          <a:srcRect b="-73"/>
          <a:stretch>
            <a:fillRect/>
          </a:stretch>
        </p:blipFill>
        <p:spPr bwMode="auto">
          <a:xfrm>
            <a:off x="285720" y="357166"/>
            <a:ext cx="864399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a 100% das gestantes solicitação de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testagem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anti-HIV em dia (um na primeira consulta e outro próximo à 30ª semana de gestação).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100% em todos os meses.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Teste rápido. Zero casos confirmados.</a:t>
            </a:r>
            <a:endParaRPr lang="pt-BR" sz="26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Gráfico 30"/>
          <p:cNvPicPr>
            <a:picLocks noChangeArrowheads="1"/>
          </p:cNvPicPr>
          <p:nvPr/>
        </p:nvPicPr>
        <p:blipFill>
          <a:blip r:embed="rId2"/>
          <a:srcRect b="-24"/>
          <a:stretch>
            <a:fillRect/>
          </a:stretch>
        </p:blipFill>
        <p:spPr bwMode="auto">
          <a:xfrm>
            <a:off x="285720" y="214290"/>
            <a:ext cx="864399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a 100% das gestantes a solicitação de sorologia para hepatite B (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HBsAg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), na primeira consulta.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% das gestantes com solicitações em dia.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Facilitadores: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solicitações;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Dificultador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: deslocamento.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ráfico 32"/>
          <p:cNvPicPr>
            <a:picLocks noChangeArrowheads="1"/>
          </p:cNvPicPr>
          <p:nvPr/>
        </p:nvPicPr>
        <p:blipFill>
          <a:blip r:embed="rId2"/>
          <a:srcRect b="-66"/>
          <a:stretch>
            <a:fillRect/>
          </a:stretch>
        </p:blipFill>
        <p:spPr bwMode="auto">
          <a:xfrm>
            <a:off x="285720" y="285728"/>
            <a:ext cx="850112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sz="3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0400" b="1" dirty="0" smtClean="0">
                <a:latin typeface="Arial" pitchFamily="34" charset="0"/>
                <a:cs typeface="Arial" pitchFamily="34" charset="0"/>
              </a:rPr>
              <a:t>SITUAÇÃO DA AÇÃO PROGRAMÁTICA ANTES DA INTERVENÇÃO:</a:t>
            </a:r>
          </a:p>
          <a:p>
            <a:pPr>
              <a:buNone/>
            </a:pPr>
            <a:endParaRPr lang="pt-BR" sz="10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0400" dirty="0" smtClean="0">
                <a:latin typeface="Arial" pitchFamily="34" charset="0"/>
                <a:cs typeface="Arial" pitchFamily="34" charset="0"/>
              </a:rPr>
              <a:t>Profissionais mal capacitados;</a:t>
            </a:r>
          </a:p>
          <a:p>
            <a:r>
              <a:rPr lang="pt-BR" sz="10400" dirty="0" smtClean="0">
                <a:latin typeface="Arial" pitchFamily="34" charset="0"/>
                <a:cs typeface="Arial" pitchFamily="34" charset="0"/>
              </a:rPr>
              <a:t>Falta de materiais e recursos humanos;</a:t>
            </a:r>
          </a:p>
          <a:p>
            <a:r>
              <a:rPr lang="pt-BR" sz="10400" dirty="0" smtClean="0">
                <a:latin typeface="Arial" pitchFamily="34" charset="0"/>
                <a:cs typeface="Arial" pitchFamily="34" charset="0"/>
              </a:rPr>
              <a:t>Falta de organização no trabalho;</a:t>
            </a:r>
          </a:p>
          <a:p>
            <a:r>
              <a:rPr lang="pt-BR" sz="10400" dirty="0" smtClean="0">
                <a:latin typeface="Arial" pitchFamily="34" charset="0"/>
                <a:cs typeface="Arial" pitchFamily="34" charset="0"/>
              </a:rPr>
              <a:t>Estrutura física pequena;</a:t>
            </a:r>
          </a:p>
          <a:p>
            <a:r>
              <a:rPr lang="pt-BR" sz="10400" dirty="0" smtClean="0">
                <a:latin typeface="Arial" pitchFamily="34" charset="0"/>
                <a:cs typeface="Arial" pitchFamily="34" charset="0"/>
              </a:rPr>
              <a:t>População reclamando do atendimento;</a:t>
            </a:r>
          </a:p>
          <a:p>
            <a:r>
              <a:rPr lang="pt-BR" sz="10400" dirty="0" smtClean="0">
                <a:latin typeface="Arial" pitchFamily="34" charset="0"/>
                <a:cs typeface="Arial" pitchFamily="34" charset="0"/>
              </a:rPr>
              <a:t>Acolhimento;</a:t>
            </a:r>
          </a:p>
          <a:p>
            <a:r>
              <a:rPr lang="pt-BR" sz="10400" dirty="0" smtClean="0">
                <a:latin typeface="Arial" pitchFamily="34" charset="0"/>
                <a:cs typeface="Arial" pitchFamily="34" charset="0"/>
              </a:rPr>
              <a:t>Programas de pré-câncer duas vezes na semana, pré-natal uma vez na semana e puericultura uma vez na semana- agendamento- serviços suspensos devido as obras.</a:t>
            </a:r>
          </a:p>
          <a:p>
            <a:endParaRPr lang="pt-BR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a 100% das gestantes a solicitação de sorologia para toxoplasmose (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IgG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IgM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), na primeira consulta. Exame essencial em áreas de alta prevalência de toxoplasmose.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% das gestantes com solicitação de sorologia para toxoplasmose (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IgG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IgM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) na primeira consulta, em todos os meses da intervenção. 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Facilitadores: solicitações, trabalho em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equipe;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Dificultadores:falta de conscientização das gestantes e deslocamento.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áfico 3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64399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que 100% das gestantes completem o esquema da vacina antitetânica.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35 gestantes – 72%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 2º mês: 41 gestantes – 91,1%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3º mês: 48 gestantes – 98%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 61 gestantes- 100%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Dificultador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: organização das fichas-espelho, fiscalizar em cada consulta, sinalizações e orientações.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Facilitador: disponibilidade no estoque e atuação de apenas duas profissionais na sala de vacinas.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áfico 3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4399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que 100% das gestantes completem o esquema da vacina de Hepatite B.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68,8%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2º mês: 91,1%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3º mês: 98%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 100% no quarto mês</a:t>
            </a:r>
          </a:p>
          <a:p>
            <a:pPr algn="just"/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Dificultador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: organização das fichas-espelho, fiscalizar em cada consulta, sinalizações e orientações.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Facilitador: disponibilidade no estoque e atuação de apenas duas profissionais na sala de vacinas.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áfico 38"/>
          <p:cNvPicPr>
            <a:picLocks noChangeArrowheads="1"/>
          </p:cNvPicPr>
          <p:nvPr/>
        </p:nvPicPr>
        <p:blipFill>
          <a:blip r:embed="rId2"/>
          <a:srcRect b="-47"/>
          <a:stretch>
            <a:fillRect/>
          </a:stretch>
        </p:blipFill>
        <p:spPr bwMode="auto">
          <a:xfrm>
            <a:off x="357158" y="214290"/>
            <a:ext cx="850112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Realizar a avaliação de saúde bucal de 85% das gestantes durante o pré-natal.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70,8% das quarenta e oito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gestantes.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2º mês: 97,8% com quarenta e cinco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gestantes.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3º mês: 98% das quarenta e nove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gestantes.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 61 gestantes com avaliação de saúde bucal correspondendo a 100%.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Gráfico 40"/>
          <p:cNvPicPr>
            <a:picLocks noChangeArrowheads="1"/>
          </p:cNvPicPr>
          <p:nvPr/>
        </p:nvPicPr>
        <p:blipFill>
          <a:blip r:embed="rId2"/>
          <a:srcRect b="-55"/>
          <a:stretch>
            <a:fillRect/>
          </a:stretch>
        </p:blipFill>
        <p:spPr bwMode="auto">
          <a:xfrm>
            <a:off x="214282" y="285728"/>
            <a:ext cx="857256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Facilitadores: revisão das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fichas-espelho;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Sinalização das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pendências;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Orientações a esse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grupo;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Através das fichas-espelho identificamos as que não terminaram seu tratamento.</a:t>
            </a:r>
          </a:p>
          <a:p>
            <a:endParaRPr lang="pt-BR" sz="26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Realizar as consultas e os exames de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em 100% das gestantes entre o 30º e 42º dia do pós-parto.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Durante toda a intervenção, houve apenas dois exames de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, no mês 3 (4,1%) das 49 gestantes, não havendo consultas nos outros meses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.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OBJETIVOS:</a:t>
            </a:r>
            <a:endParaRPr lang="pt-BR" sz="28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0400" b="1" dirty="0" smtClean="0">
                <a:latin typeface="Arial" pitchFamily="34" charset="0"/>
                <a:cs typeface="Arial" pitchFamily="34" charset="0"/>
              </a:rPr>
              <a:t>OBJETIVO GERAL:</a:t>
            </a:r>
          </a:p>
          <a:p>
            <a:pPr algn="just"/>
            <a:r>
              <a:rPr lang="pt-BR" sz="10400" dirty="0" smtClean="0">
                <a:latin typeface="Arial" pitchFamily="34" charset="0"/>
                <a:cs typeface="Arial" pitchFamily="34" charset="0"/>
              </a:rPr>
              <a:t>Melhorar a atenção ao pré-natal e </a:t>
            </a:r>
            <a:r>
              <a:rPr lang="pt-BR" sz="104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10400" dirty="0" smtClean="0">
                <a:latin typeface="Arial" pitchFamily="34" charset="0"/>
                <a:cs typeface="Arial" pitchFamily="34" charset="0"/>
              </a:rPr>
              <a:t> no Centro de Saúde Newton Azevedo.</a:t>
            </a:r>
          </a:p>
          <a:p>
            <a:pPr algn="just"/>
            <a:endParaRPr lang="pt-BR" sz="10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10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0400" b="1" dirty="0" smtClean="0">
                <a:latin typeface="Arial" pitchFamily="34" charset="0"/>
                <a:cs typeface="Arial" pitchFamily="34" charset="0"/>
              </a:rPr>
              <a:t>OBJETIVOS ESPECÍFICOS:</a:t>
            </a:r>
          </a:p>
          <a:p>
            <a:pPr lvl="0"/>
            <a:r>
              <a:rPr lang="pt-BR" sz="10400" dirty="0" smtClean="0">
                <a:latin typeface="Arial" pitchFamily="34" charset="0"/>
                <a:cs typeface="Arial" pitchFamily="34" charset="0"/>
              </a:rPr>
              <a:t>Ampliar a cobertura do pré-natal;</a:t>
            </a:r>
          </a:p>
          <a:p>
            <a:pPr lvl="0"/>
            <a:r>
              <a:rPr lang="pt-BR" sz="10400" dirty="0" smtClean="0">
                <a:latin typeface="Arial" pitchFamily="34" charset="0"/>
                <a:cs typeface="Arial" pitchFamily="34" charset="0"/>
              </a:rPr>
              <a:t>Melhorar a adesão ao pré-natal;</a:t>
            </a:r>
          </a:p>
          <a:p>
            <a:pPr lvl="0"/>
            <a:r>
              <a:rPr lang="pt-BR" sz="10400" dirty="0" smtClean="0">
                <a:latin typeface="Arial" pitchFamily="34" charset="0"/>
                <a:cs typeface="Arial" pitchFamily="34" charset="0"/>
              </a:rPr>
              <a:t>Melhorar a qualidade da atenção ao pré-natal e </a:t>
            </a:r>
            <a:r>
              <a:rPr lang="pt-BR" sz="104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10400" dirty="0" smtClean="0">
                <a:latin typeface="Arial" pitchFamily="34" charset="0"/>
                <a:cs typeface="Arial" pitchFamily="34" charset="0"/>
              </a:rPr>
              <a:t> realizado na unidade;</a:t>
            </a:r>
          </a:p>
          <a:p>
            <a:pPr lvl="0"/>
            <a:r>
              <a:rPr lang="pt-BR" sz="10400" dirty="0" smtClean="0">
                <a:latin typeface="Arial" pitchFamily="34" charset="0"/>
                <a:cs typeface="Arial" pitchFamily="34" charset="0"/>
              </a:rPr>
              <a:t>Melhorar os registros das informações;</a:t>
            </a:r>
          </a:p>
          <a:p>
            <a:pPr lvl="0"/>
            <a:r>
              <a:rPr lang="pt-BR" sz="10400" dirty="0" smtClean="0">
                <a:latin typeface="Arial" pitchFamily="34" charset="0"/>
                <a:cs typeface="Arial" pitchFamily="34" charset="0"/>
              </a:rPr>
              <a:t>Mapear a gestante de risco;</a:t>
            </a:r>
          </a:p>
          <a:p>
            <a:pPr lvl="0"/>
            <a:r>
              <a:rPr lang="pt-BR" sz="10400" dirty="0" smtClean="0">
                <a:latin typeface="Arial" pitchFamily="34" charset="0"/>
                <a:cs typeface="Arial" pitchFamily="34" charset="0"/>
              </a:rPr>
              <a:t>Promover a saúde no pré-natal.</a:t>
            </a:r>
          </a:p>
          <a:p>
            <a:pPr algn="just"/>
            <a:endParaRPr lang="pt-BR" sz="10400" dirty="0" smtClean="0">
              <a:latin typeface="Arial" pitchFamily="34" charset="0"/>
              <a:cs typeface="Arial" pitchFamily="34" charset="0"/>
            </a:endParaRPr>
          </a:p>
          <a:p>
            <a:endParaRPr lang="pt-BR" sz="10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áfico 42"/>
          <p:cNvPicPr>
            <a:picLocks noChangeArrowheads="1"/>
          </p:cNvPicPr>
          <p:nvPr/>
        </p:nvPicPr>
        <p:blipFill>
          <a:blip r:embed="rId2"/>
          <a:srcRect b="-47"/>
          <a:stretch>
            <a:fillRect/>
          </a:stretch>
        </p:blipFill>
        <p:spPr bwMode="auto">
          <a:xfrm>
            <a:off x="357158" y="285728"/>
            <a:ext cx="835824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Revisão das fichas-espelho das gestantes que já eram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parturientes;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Agendamento das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consultas;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Organização das pastas das gestantes que consultaram e as que não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consultaram;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Busca ativa e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reagendamentos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Houveram faltas.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Concluir o tratamento dentário em 80% das gestantes com primeira consulta odontológica.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das nove gestantes com primeira consulta odontológica, 55,6% concluíram seu tratamento.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2º mês:  50% com dezoito gestantes com realização da primeira consulta e metade delas com tratamento concluído.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3º mês: 60,9% atingindo das vinte e três gestantes, quatorze com tratamento.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 62,1% e treze gestantes a mais completando seu tratamento.</a:t>
            </a:r>
          </a:p>
          <a:p>
            <a:endParaRPr lang="pt-BR" sz="2800" dirty="0" smtClean="0"/>
          </a:p>
          <a:p>
            <a:pPr algn="just"/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Gráfico 4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Dificultador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: número reduzido de consultas 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conscientização;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Facilitadores: orientações e a existência desse trabalho conjunto.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Autofit/>
          </a:bodyPr>
          <a:lstStyle/>
          <a:p>
            <a:pPr algn="just"/>
            <a:r>
              <a:rPr lang="pt-BR" sz="2600" b="1" u="sng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600" u="sng" dirty="0" smtClean="0">
                <a:latin typeface="Arial" pitchFamily="34" charset="0"/>
                <a:cs typeface="Arial" pitchFamily="34" charset="0"/>
              </a:rPr>
              <a:t>Melhorar o registro das informações.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Manter registro na ficha espelho de pré-natal/vacinação em 100% das gestantes.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das quarenta e oito gestantes, dezessete (35,4%) tiveram os registros em dia.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2º mês: das quarenta e cinco, para três houve pendência no registros em ficha-espelho.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3º mês: uma delas estavam sem registros adequados.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 conseguimos completar o registro de todas as gestantes acompanhadas, chegando a 100%.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Gráfico 47"/>
          <p:cNvPicPr>
            <a:picLocks noChangeArrowheads="1"/>
          </p:cNvPicPr>
          <p:nvPr/>
        </p:nvPicPr>
        <p:blipFill>
          <a:blip r:embed="rId2"/>
          <a:srcRect b="-73"/>
          <a:stretch>
            <a:fillRect/>
          </a:stretch>
        </p:blipFill>
        <p:spPr bwMode="auto">
          <a:xfrm>
            <a:off x="285720" y="285728"/>
            <a:ext cx="857256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Dificultadores: falta de registros, a organização das fichas-espelho e a articulação do trabalho em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equipe;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Facilitadores: trabalho em equipe, caderno especifico para os registros das vacinas em adultos, orientações, melhora nos registros, organização do arquivo.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600" b="1" u="sng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600" u="sng" dirty="0" smtClean="0">
                <a:latin typeface="Arial" pitchFamily="34" charset="0"/>
                <a:cs typeface="Arial" pitchFamily="34" charset="0"/>
              </a:rPr>
              <a:t>Mapear a gestante de risco.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Avaliar risco gestacional em 100% das gestantes.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Durante a intervenção, conseguimos avaliar o risco gestacional de todas as gestantes acompanhadas (100%).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Facilitadores: sinalizações na ficha-espelho em vermelho e patologia, organização, revisão trimestral e atualizações bom vinculo com o hospital.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Gráfico 4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57256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28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População alvo: gestantes e puérperas residentes na área de abrangência da unidade de saúde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Realizar avaliação de prioridade de atendimento odontológico em 100% das gestantes cadastradas na UBS.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6,3% para três das quarenta e oito gestantes com avaliação de prioridade de atendimento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odontológico.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mês:1,6% em uma das sessenta e uma gestantes.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Dificultadores: limitação de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fichas;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Facilitador: inserção de gestantes sem risco de doenças bucais.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Gráfico 51"/>
          <p:cNvPicPr>
            <a:picLocks noChangeArrowheads="1"/>
          </p:cNvPicPr>
          <p:nvPr/>
        </p:nvPicPr>
        <p:blipFill>
          <a:blip r:embed="rId2"/>
          <a:srcRect b="-73"/>
          <a:stretch>
            <a:fillRect/>
          </a:stretch>
        </p:blipFill>
        <p:spPr bwMode="auto">
          <a:xfrm>
            <a:off x="214282" y="214290"/>
            <a:ext cx="864399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b="1" u="sng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2600" u="sng" dirty="0" smtClean="0">
                <a:latin typeface="Arial" pitchFamily="34" charset="0"/>
                <a:cs typeface="Arial" pitchFamily="34" charset="0"/>
              </a:rPr>
              <a:t>Promover a saúde no pré-natal.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Garantir a 100% das gestantes orientação nutricional.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% das gestantes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atendidas.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Facilitadores: orientações, mensuração do peso em todas as consultas e cálculo do IMC, utilização de cartaz e agendas para orientações.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Gráfico 53"/>
          <p:cNvPicPr>
            <a:picLocks noChangeArrowheads="1"/>
          </p:cNvPicPr>
          <p:nvPr/>
        </p:nvPicPr>
        <p:blipFill>
          <a:blip r:embed="rId2"/>
          <a:srcRect b="-79"/>
          <a:stretch>
            <a:fillRect/>
          </a:stretch>
        </p:blipFill>
        <p:spPr bwMode="auto">
          <a:xfrm>
            <a:off x="285720" y="357166"/>
            <a:ext cx="850112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Promover o aleitamento materno junto a 100% das gestantes.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Orientação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todas (100%) as gestantes sobre aleitamento materno.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Facilitadores: curiosidades delas em nos questionar e também pelo fato de a maioria não serem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primíparas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Troca de informações. </a:t>
            </a:r>
          </a:p>
          <a:p>
            <a:pPr algn="just"/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Dificultador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orientações individuais ao invés de realizarmos grupos e favorecer um trabalho mais complexo.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Gráfico 5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4399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Orientar 100% das gestantes sobre os cuidados com o recém-nascido (teste do pezinho, decúbito dorsal para dormir).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 64,6% (31 gestantes), seguida de 95,6%, 98% e 100%, com 61 gestantes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cadastradas.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Inicialmente não realizamos- colocar em dia as fichas-espelho.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Não utilizamos boneco devido a alta demanda de gestantes.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Gráfico 5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Orientar 100% das gestantes sobre anticoncepção após o parto.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1º mês:orientamos 47,9% das quarenta e oito gestantes.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2º mês: 93,3% das 45.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3º mês: 98% das 49 gestantes.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4º mês: tivemos 61 gestantes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(100%). 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Gráfico 59"/>
          <p:cNvPicPr>
            <a:picLocks noChangeArrowheads="1"/>
          </p:cNvPicPr>
          <p:nvPr/>
        </p:nvPicPr>
        <p:blipFill>
          <a:blip r:embed="rId2"/>
          <a:srcRect b="-66"/>
          <a:stretch>
            <a:fillRect/>
          </a:stretch>
        </p:blipFill>
        <p:spPr bwMode="auto">
          <a:xfrm>
            <a:off x="214282" y="285728"/>
            <a:ext cx="871543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28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AÇÕES: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Monitoramento e Avaliação;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Engajamento público;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Organização e Gestão do Serviço;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Qualificação da prática clínica.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Orientar 100% das gestantes sobre os riscos do tabagismo e do uso de álcool e drogas na gestação.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100% das gestantes em todos os meses foram orientadas.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Facilitadores: registros na ficha-espelho sobre o uso 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quantidade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Orientações sobre os malefícios para o bebe e para a mãe.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Falta de conscientização.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Nenhuma cessou seu vicio.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Gráfico 61"/>
          <p:cNvPicPr>
            <a:picLocks noChangeArrowheads="1"/>
          </p:cNvPicPr>
          <p:nvPr/>
        </p:nvPicPr>
        <p:blipFill>
          <a:blip r:embed="rId2"/>
          <a:srcRect b="-113"/>
          <a:stretch>
            <a:fillRect/>
          </a:stretch>
        </p:blipFill>
        <p:spPr bwMode="auto">
          <a:xfrm>
            <a:off x="285720" y="214290"/>
            <a:ext cx="842968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Dar orientações para 100% das gestantes e puérperas com primeira consulta odontológica em relação a sua higiene bucal.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 meta foi atingida integralmente em todos os meses do estudo (100%).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Orientações sobre o auto-cuidado na prevenção de  doenças bucais com uma linguagem simples.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Gráfico 6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2968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28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IMPORTÂNCIA DA INTERVENÇÃO: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Equipe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envolvimento de todos, capacitação e trabalho em equipe, organização, autonomia.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Serviço: valorização do papel da enfermagem pela população e gestão, melhoria dos registros, aumento no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número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dias para as consultas, valorização da intervenção.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Comunidade: satisfação do grupo pela qualificação, alguns momentos insatisfação da comunidade devido a prioridade das consultas para as gestantes.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Continuidade do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projeto-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rotina no serviço, ampliar 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número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de consultas para a dentista, conscientização da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comunidade,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uso das fichas-espelho 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monitorização;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Coletas do Exame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Citopatológico do Colo do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Útero exame de mama;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Realização de grupos educativos;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Implementação de grupos para hipertensos e diabéticos.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REFLEXÃO CRITICA SOBRE SEU PROCESSO PESSOAL DE APRENDIZAGEM</a:t>
            </a: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Inicialmente- pensamentos- não iria dar certo.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Ao começar as atividades: após as capacitações- incentivo- trabalho qualificado, valorização, realizamos um trabalho valioso e prazeroso, ampliando o número de gestantes.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Com o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curso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: crescimento em conhecimentos teóricos e práticos, organização da unidade, engajamento da equipe e satisfação dos usuários, incentivo para outras ações, capacitação, flexibilidade para resolução dos problemas, visão ampliada.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Autofit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Em relação aos aprendizados mais relevantes decorrentes do curso: visão ampliada, organização da unidade (planejamento).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Com o curso: modificação da estrutura da unidade, valorização dos profissionais, gestantes e a comunidade em geral. </a:t>
            </a:r>
          </a:p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Conhecimentos fornecidos (casos clínicos e estudos de caso): acrescentaram no nosso cotidiano ao lidar com diversas situações, importância de nos atualizar- oferecer à comunidade um serviço de alta qualidade com profissionais engajados e comprometidos com o sistema.</a:t>
            </a:r>
          </a:p>
          <a:p>
            <a:pPr algn="just"/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b="1" dirty="0" smtClean="0"/>
              <a:t>	 </a:t>
            </a: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MINISTÉRIO DA SAÚDE. </a:t>
            </a: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Manual técnico Pré natal e </a:t>
            </a:r>
            <a:r>
              <a:rPr lang="pt-BR" sz="3100" b="1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 - Atenção qualificada e humanizada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. 3. ed. Brasília-DF: Caderno número 5, 2006.163p.</a:t>
            </a:r>
          </a:p>
          <a:p>
            <a:pPr>
              <a:lnSpc>
                <a:spcPct val="170000"/>
              </a:lnSpc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MADUELL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, Márcia Cristina </a:t>
            </a:r>
            <a:r>
              <a:rPr lang="pt-BR" sz="3100" dirty="0" err="1" smtClean="0">
                <a:latin typeface="Arial" pitchFamily="34" charset="0"/>
                <a:cs typeface="Arial" pitchFamily="34" charset="0"/>
              </a:rPr>
              <a:t>et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al. </a:t>
            </a: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Protocolo de atenção a Saúde da Mulher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. 1. ed. Rio Grande, 2007. </a:t>
            </a:r>
          </a:p>
          <a:p>
            <a:pPr>
              <a:lnSpc>
                <a:spcPct val="170000"/>
              </a:lnSpc>
            </a:pPr>
            <a:endParaRPr lang="pt-BR" dirty="0" smtClean="0"/>
          </a:p>
          <a:p>
            <a:pPr>
              <a:lnSpc>
                <a:spcPct val="170000"/>
              </a:lnSpc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26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OBRIGADA  A TODOS!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LOGÍSTICA: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Ficha- espelho;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SISPRENATAL;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Folha de evolução das usuárias (Prontuários);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Planilha eletrônica;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Capacitação da equipe;</a:t>
            </a: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Protocolo de atenção à Saúde da mulher de Rio Grande-RS, criado em 2007.</a:t>
            </a:r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2622</Words>
  <Application>Microsoft Office PowerPoint</Application>
  <PresentationFormat>Apresentação na tela (4:3)</PresentationFormat>
  <Paragraphs>271</Paragraphs>
  <Slides>89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89</vt:i4>
      </vt:variant>
    </vt:vector>
  </HeadingPairs>
  <TitlesOfParts>
    <vt:vector size="90" baseType="lpstr">
      <vt:lpstr>Tema do Office</vt:lpstr>
      <vt:lpstr>UNIVERSIDADE FEDERAL DE PELOTAS UNIVERSIDADE ABERTA DO SUS- UNASUS Faculdade de Medicina Departamento de Medicina Social Curso de especialização em Saúde da Família</vt:lpstr>
      <vt:lpstr>INTRODUÇÃO</vt:lpstr>
      <vt:lpstr>Slide 3</vt:lpstr>
      <vt:lpstr>Slide 4</vt:lpstr>
      <vt:lpstr>Slide 5</vt:lpstr>
      <vt:lpstr>OBJETIVOS:</vt:lpstr>
      <vt:lpstr>METODOLOGIA</vt:lpstr>
      <vt:lpstr>Slide 8</vt:lpstr>
      <vt:lpstr>Slide 9</vt:lpstr>
      <vt:lpstr>OBJETIVOS, METAS E RESULTADOS: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DISCUSSÃO</vt:lpstr>
      <vt:lpstr>Slide 85</vt:lpstr>
      <vt:lpstr>REFLEXÃO CRITICA SOBRE SEU PROCESSO PESSOAL DE APRENDIZAGEM  </vt:lpstr>
      <vt:lpstr>Slide 87</vt:lpstr>
      <vt:lpstr>Slide 88</vt:lpstr>
      <vt:lpstr>Slide 89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TCC</dc:title>
  <dc:creator>Ellite</dc:creator>
  <cp:lastModifiedBy>Ellite</cp:lastModifiedBy>
  <cp:revision>74</cp:revision>
  <dcterms:created xsi:type="dcterms:W3CDTF">2014-03-09T20:35:35Z</dcterms:created>
  <dcterms:modified xsi:type="dcterms:W3CDTF">2014-03-10T23:56:34Z</dcterms:modified>
</cp:coreProperties>
</file>