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00" r:id="rId3"/>
    <p:sldId id="299" r:id="rId4"/>
    <p:sldId id="298" r:id="rId5"/>
    <p:sldId id="297" r:id="rId6"/>
    <p:sldId id="296" r:id="rId7"/>
    <p:sldId id="295" r:id="rId8"/>
    <p:sldId id="294" r:id="rId9"/>
    <p:sldId id="293" r:id="rId10"/>
    <p:sldId id="266" r:id="rId11"/>
    <p:sldId id="267" r:id="rId12"/>
    <p:sldId id="273" r:id="rId13"/>
    <p:sldId id="274" r:id="rId14"/>
    <p:sldId id="275" r:id="rId15"/>
    <p:sldId id="268" r:id="rId16"/>
    <p:sldId id="269" r:id="rId17"/>
    <p:sldId id="270" r:id="rId18"/>
    <p:sldId id="271" r:id="rId19"/>
    <p:sldId id="276" r:id="rId20"/>
    <p:sldId id="277" r:id="rId21"/>
    <p:sldId id="278" r:id="rId22"/>
    <p:sldId id="292" r:id="rId23"/>
    <p:sldId id="291" r:id="rId24"/>
    <p:sldId id="290" r:id="rId25"/>
    <p:sldId id="288" r:id="rId26"/>
    <p:sldId id="289" r:id="rId27"/>
    <p:sldId id="287" r:id="rId28"/>
  </p:sldIdLst>
  <p:sldSz cx="972185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254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972" y="-102"/>
      </p:cViewPr>
      <p:guideLst>
        <p:guide orient="horz" pos="2160"/>
        <p:guide pos="306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ec%20Sa&#250;de\Meus%20documentos\Downloads\rev%20Tomasi%20Planilha%20de%20coleta%20de%20dados%20Semana%2012%20final%20Omar%20Batista%20Guerrero%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ec%20Sa&#250;de\Meus%20documentos\Downloads\rev%20Tomasi%20Planilha%20de%20coleta%20de%20dados%20Semana%2012%20final%20Omar%20Batista%20Guerrero%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AppData\Local\Temp\rev%20Tomasi%20Planilha%20de%20coleta%20de%20dados%20Semana%2012%20final%20Omar%20Batista%20Guerrer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AppData\Local\Temp\rev%20Tomasi%20Planilha%20de%20coleta%20de%20dados%20Semana%2012%20final%20Omar%20Batista%20Guerrer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AppData\Local\Temp\rev%20Tomasi%20Planilha%20de%20coleta%20de%20dados%20Semana%2012%20final%20Omar%20Batista%20Guerrer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AppData\Local\Temp\rev%20Tomasi%20Planilha%20de%20coleta%20de%20dados%20Semana%2012%20final%20Omar%20Batista%20Guerrer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AppData\Local\Temp\rev%20Tomasi%20Planilha%20de%20coleta%20de%20dados%20Semana%2012%20final%20Omar%20Batista%20Guerrer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AppData\Local\Temp\rev%20Tomasi%20Planilha%20de%20coleta%20de%20dados%20Semana%2012%20final%20Omar%20Batista%20Guerre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6.2868030964999266E-2"/>
          <c:y val="7.9575576023964825E-2"/>
          <c:w val="0.89955368994682161"/>
          <c:h val="0.79349197905876423"/>
        </c:manualLayout>
      </c:layout>
      <c:barChart>
        <c:barDir val="col"/>
        <c:grouping val="clustered"/>
        <c:ser>
          <c:idx val="0"/>
          <c:order val="0"/>
          <c:tx>
            <c:strRef>
              <c:f>Indicadores!$R$4</c:f>
              <c:strCache>
                <c:ptCount val="1"/>
                <c:pt idx="0">
                  <c:v>Cobertura do programa de atenção ao  diabético na unidade de saúde</c:v>
                </c:pt>
              </c:strCache>
            </c:strRef>
          </c:tx>
          <c:spPr>
            <a:solidFill>
              <a:srgbClr val="0070C0"/>
            </a:solidFill>
            <a:ln w="25400">
              <a:noFill/>
            </a:ln>
            <a:scene3d>
              <a:camera prst="orthographicFront"/>
              <a:lightRig rig="threePt" dir="t"/>
            </a:scene3d>
            <a:sp3d>
              <a:bevelT/>
            </a:sp3d>
          </c:spPr>
          <c:dLbls>
            <c:spPr>
              <a:noFill/>
              <a:ln>
                <a:noFill/>
              </a:ln>
              <a:effectLst/>
            </c:spPr>
            <c:txPr>
              <a:bodyPr/>
              <a:lstStyle/>
              <a:p>
                <a:pPr>
                  <a:defRPr sz="2000"/>
                </a:pPr>
                <a:endParaRPr lang="pt-BR"/>
              </a:p>
            </c:txPr>
            <c:showVal val="1"/>
            <c:extLst>
              <c:ext xmlns:c15="http://schemas.microsoft.com/office/drawing/2012/chart" uri="{CE6537A1-D6FC-4f65-9D91-7224C49458BB}">
                <c15:showLeaderLines val="0"/>
              </c:ext>
            </c:extLst>
          </c:dLbls>
          <c:cat>
            <c:strRef>
              <c:f>Indicadores!$S$3:$U$3</c:f>
              <c:strCache>
                <c:ptCount val="3"/>
                <c:pt idx="0">
                  <c:v>Mês 1</c:v>
                </c:pt>
                <c:pt idx="1">
                  <c:v>Mês 2</c:v>
                </c:pt>
                <c:pt idx="2">
                  <c:v>Mês 3</c:v>
                </c:pt>
              </c:strCache>
            </c:strRef>
          </c:cat>
          <c:val>
            <c:numRef>
              <c:f>Indicadores!$S$4:$U$4</c:f>
              <c:numCache>
                <c:formatCode>0.0%</c:formatCode>
                <c:ptCount val="3"/>
                <c:pt idx="0">
                  <c:v>0.17171717171717432</c:v>
                </c:pt>
                <c:pt idx="1">
                  <c:v>0.35016835016835018</c:v>
                </c:pt>
                <c:pt idx="2">
                  <c:v>0.67676767676768401</c:v>
                </c:pt>
              </c:numCache>
            </c:numRef>
          </c:val>
        </c:ser>
        <c:axId val="61799424"/>
        <c:axId val="65278720"/>
      </c:barChart>
      <c:catAx>
        <c:axId val="61799424"/>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65278720"/>
        <c:crosses val="autoZero"/>
        <c:auto val="1"/>
        <c:lblAlgn val="ctr"/>
        <c:lblOffset val="100"/>
      </c:catAx>
      <c:valAx>
        <c:axId val="65278720"/>
        <c:scaling>
          <c:orientation val="minMax"/>
          <c:max val="1"/>
          <c:min val="0"/>
        </c:scaling>
        <c:delete val="1"/>
        <c:axPos val="l"/>
        <c:majorGridlines>
          <c:spPr>
            <a:ln w="3175">
              <a:solidFill>
                <a:srgbClr val="808080"/>
              </a:solidFill>
              <a:prstDash val="solid"/>
            </a:ln>
          </c:spPr>
        </c:majorGridlines>
        <c:numFmt formatCode="0.0%" sourceLinked="1"/>
        <c:tickLblPos val="nextTo"/>
        <c:crossAx val="61799424"/>
        <c:crosses val="autoZero"/>
        <c:crossBetween val="between"/>
        <c:majorUnit val="0.1"/>
        <c:minorUnit val="4.0000000000000029E-2"/>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6.7065931334730974E-2"/>
          <c:y val="6.2935121135438712E-2"/>
          <c:w val="0.88197700686393987"/>
          <c:h val="0.74151808038213229"/>
        </c:manualLayout>
      </c:layout>
      <c:barChart>
        <c:barDir val="col"/>
        <c:grouping val="clustered"/>
        <c:ser>
          <c:idx val="0"/>
          <c:order val="0"/>
          <c:tx>
            <c:strRef>
              <c:f>Indicadores!$C$4</c:f>
              <c:strCache>
                <c:ptCount val="1"/>
                <c:pt idx="0">
                  <c:v>Cobertura do programa de atenção ao  hipertenso na unidade de saúde</c:v>
                </c:pt>
              </c:strCache>
            </c:strRef>
          </c:tx>
          <c:spPr>
            <a:solidFill>
              <a:srgbClr val="FF6600"/>
            </a:solidFill>
            <a:ln w="25400">
              <a:noFill/>
            </a:ln>
            <a:scene3d>
              <a:camera prst="orthographicFront"/>
              <a:lightRig rig="threePt" dir="t"/>
            </a:scene3d>
            <a:sp3d>
              <a:bevelT/>
            </a:sp3d>
          </c:spPr>
          <c:dLbls>
            <c:dLbl>
              <c:idx val="0"/>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Lbl>
              <c:idx val="2"/>
              <c:layout/>
              <c:showVal val="1"/>
              <c:extLst>
                <c:ext xmlns:c15="http://schemas.microsoft.com/office/drawing/2012/chart" uri="{CE6537A1-D6FC-4f65-9D91-7224C49458BB}"/>
              </c:extLst>
            </c:dLbl>
            <c:delete val="1"/>
            <c:extLst>
              <c:ext xmlns:c15="http://schemas.microsoft.com/office/drawing/2012/chart" uri="{CE6537A1-D6FC-4f65-9D91-7224C49458BB}">
                <c15:showLeaderLines val="0"/>
              </c:ext>
            </c:extLst>
          </c:dLbls>
          <c:cat>
            <c:strRef>
              <c:f>Indicadores!$D$3:$F$3</c:f>
              <c:strCache>
                <c:ptCount val="3"/>
                <c:pt idx="0">
                  <c:v>Mês 1</c:v>
                </c:pt>
                <c:pt idx="1">
                  <c:v>Mês 2</c:v>
                </c:pt>
                <c:pt idx="2">
                  <c:v>Mês 3</c:v>
                </c:pt>
              </c:strCache>
            </c:strRef>
          </c:cat>
          <c:val>
            <c:numRef>
              <c:f>Indicadores!$D$4:$F$4</c:f>
              <c:numCache>
                <c:formatCode>0.0%</c:formatCode>
                <c:ptCount val="3"/>
                <c:pt idx="0">
                  <c:v>0.14214463840399041</c:v>
                </c:pt>
                <c:pt idx="1">
                  <c:v>0.31587697423109645</c:v>
                </c:pt>
                <c:pt idx="2">
                  <c:v>0.607647547797181</c:v>
                </c:pt>
              </c:numCache>
            </c:numRef>
          </c:val>
        </c:ser>
        <c:axId val="65310720"/>
        <c:axId val="65312256"/>
      </c:barChart>
      <c:catAx>
        <c:axId val="65310720"/>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65312256"/>
        <c:crosses val="autoZero"/>
        <c:auto val="1"/>
        <c:lblAlgn val="ctr"/>
        <c:lblOffset val="100"/>
      </c:catAx>
      <c:valAx>
        <c:axId val="65312256"/>
        <c:scaling>
          <c:orientation val="minMax"/>
          <c:max val="1"/>
          <c:min val="0"/>
        </c:scaling>
        <c:delete val="1"/>
        <c:axPos val="l"/>
        <c:majorGridlines>
          <c:spPr>
            <a:ln w="3175">
              <a:solidFill>
                <a:srgbClr val="808080"/>
              </a:solidFill>
              <a:prstDash val="solid"/>
            </a:ln>
          </c:spPr>
        </c:majorGridlines>
        <c:numFmt formatCode="0.0%" sourceLinked="1"/>
        <c:tickLblPos val="nextTo"/>
        <c:crossAx val="65310720"/>
        <c:crosses val="autoZero"/>
        <c:crossBetween val="between"/>
        <c:majorUnit val="0.1"/>
        <c:minorUnit val="4.0000000000000112E-2"/>
      </c:valAx>
      <c:spPr>
        <a:solidFill>
          <a:srgbClr val="FFFFFF"/>
        </a:solidFill>
        <a:ln w="25400">
          <a:noFill/>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6.7103048429464088E-2"/>
          <c:y val="0.10472646182132529"/>
          <c:w val="0.89903782855160808"/>
          <c:h val="0.72750518027351863"/>
        </c:manualLayout>
      </c:layout>
      <c:barChart>
        <c:barDir val="col"/>
        <c:grouping val="clustered"/>
        <c:ser>
          <c:idx val="0"/>
          <c:order val="0"/>
          <c:tx>
            <c:strRef>
              <c:f>Indicadores!$C$15</c:f>
              <c:strCache>
                <c:ptCount val="1"/>
                <c:pt idx="0">
                  <c:v>Proporção de hipertensos com os exames complementares em dia de acordo com o protocolo</c:v>
                </c:pt>
              </c:strCache>
            </c:strRef>
          </c:tx>
          <c:spPr>
            <a:solidFill>
              <a:srgbClr val="FF6600"/>
            </a:solidFill>
            <a:ln w="25400">
              <a:noFill/>
            </a:ln>
            <a:scene3d>
              <a:camera prst="orthographicFront"/>
              <a:lightRig rig="threePt" dir="t"/>
            </a:scene3d>
            <a:sp3d>
              <a:bevelT/>
            </a:sp3d>
          </c:spPr>
          <c:dLbls>
            <c:spPr>
              <a:noFill/>
              <a:ln>
                <a:noFill/>
              </a:ln>
              <a:effectLst/>
            </c:spPr>
            <c:txPr>
              <a:bodyPr/>
              <a:lstStyle/>
              <a:p>
                <a:pPr>
                  <a:defRPr sz="2000"/>
                </a:pPr>
                <a:endParaRPr lang="pt-BR"/>
              </a:p>
            </c:txPr>
            <c:showVal val="1"/>
            <c:extLst>
              <c:ext xmlns:c15="http://schemas.microsoft.com/office/drawing/2012/chart" uri="{CE6537A1-D6FC-4f65-9D91-7224C49458BB}">
                <c15:showLeaderLines val="0"/>
              </c:ext>
            </c:extLst>
          </c:dLbls>
          <c:cat>
            <c:strRef>
              <c:f>Indicadores!$D$14:$F$14</c:f>
              <c:strCache>
                <c:ptCount val="3"/>
                <c:pt idx="0">
                  <c:v>Mês 1</c:v>
                </c:pt>
                <c:pt idx="1">
                  <c:v>Mês 2</c:v>
                </c:pt>
                <c:pt idx="2">
                  <c:v>Mês 3</c:v>
                </c:pt>
              </c:strCache>
            </c:strRef>
          </c:cat>
          <c:val>
            <c:numRef>
              <c:f>Indicadores!$D$15:$F$15</c:f>
              <c:numCache>
                <c:formatCode>0.0%</c:formatCode>
                <c:ptCount val="3"/>
                <c:pt idx="0">
                  <c:v>1</c:v>
                </c:pt>
                <c:pt idx="1">
                  <c:v>0.83421052631578962</c:v>
                </c:pt>
                <c:pt idx="2">
                  <c:v>0.91381668946648431</c:v>
                </c:pt>
              </c:numCache>
            </c:numRef>
          </c:val>
        </c:ser>
        <c:axId val="63725952"/>
        <c:axId val="63727488"/>
      </c:barChart>
      <c:catAx>
        <c:axId val="63725952"/>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63727488"/>
        <c:crosses val="autoZero"/>
        <c:auto val="1"/>
        <c:lblAlgn val="ctr"/>
        <c:lblOffset val="100"/>
      </c:catAx>
      <c:valAx>
        <c:axId val="63727488"/>
        <c:scaling>
          <c:orientation val="minMax"/>
          <c:max val="1"/>
          <c:min val="0"/>
        </c:scaling>
        <c:delete val="1"/>
        <c:axPos val="l"/>
        <c:majorGridlines>
          <c:spPr>
            <a:ln w="3175">
              <a:solidFill>
                <a:srgbClr val="808080"/>
              </a:solidFill>
              <a:prstDash val="solid"/>
            </a:ln>
          </c:spPr>
        </c:majorGridlines>
        <c:numFmt formatCode="0.0%" sourceLinked="1"/>
        <c:tickLblPos val="nextTo"/>
        <c:crossAx val="63725952"/>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5.0846309676895005E-2"/>
          <c:y val="0.11622188598377743"/>
          <c:w val="0.90195769486620403"/>
          <c:h val="0.74354092102123559"/>
        </c:manualLayout>
      </c:layout>
      <c:barChart>
        <c:barDir val="col"/>
        <c:grouping val="clustered"/>
        <c:ser>
          <c:idx val="0"/>
          <c:order val="0"/>
          <c:tx>
            <c:strRef>
              <c:f>Indicadores!$R$15</c:f>
              <c:strCache>
                <c:ptCount val="1"/>
                <c:pt idx="0">
                  <c:v>Proporção de diabéticos com os exames complementares  em dia de acordo com o protocolo</c:v>
                </c:pt>
              </c:strCache>
            </c:strRef>
          </c:tx>
          <c:spPr>
            <a:solidFill>
              <a:srgbClr val="0070C0"/>
            </a:solidFill>
            <a:ln w="25400">
              <a:noFill/>
            </a:ln>
            <a:scene3d>
              <a:camera prst="orthographicFront"/>
              <a:lightRig rig="threePt" dir="t"/>
            </a:scene3d>
            <a:sp3d>
              <a:bevelT/>
            </a:sp3d>
          </c:spPr>
          <c:dLbls>
            <c:spPr>
              <a:noFill/>
              <a:ln>
                <a:noFill/>
              </a:ln>
              <a:effectLst/>
            </c:spPr>
            <c:txPr>
              <a:bodyPr/>
              <a:lstStyle/>
              <a:p>
                <a:pPr>
                  <a:defRPr sz="2000"/>
                </a:pPr>
                <a:endParaRPr lang="pt-BR"/>
              </a:p>
            </c:txPr>
            <c:showVal val="1"/>
            <c:extLst>
              <c:ext xmlns:c15="http://schemas.microsoft.com/office/drawing/2012/chart" uri="{CE6537A1-D6FC-4f65-9D91-7224C49458BB}">
                <c15:showLeaderLines val="0"/>
              </c:ext>
            </c:extLst>
          </c:dLbls>
          <c:cat>
            <c:strRef>
              <c:f>Indicadores!$S$14:$U$14</c:f>
              <c:strCache>
                <c:ptCount val="3"/>
                <c:pt idx="0">
                  <c:v>Mês 1</c:v>
                </c:pt>
                <c:pt idx="1">
                  <c:v>Mês 2</c:v>
                </c:pt>
                <c:pt idx="2">
                  <c:v>Mês 3</c:v>
                </c:pt>
              </c:strCache>
            </c:strRef>
          </c:cat>
          <c:val>
            <c:numRef>
              <c:f>Indicadores!$S$15:$U$15</c:f>
              <c:numCache>
                <c:formatCode>0.0%</c:formatCode>
                <c:ptCount val="3"/>
                <c:pt idx="0">
                  <c:v>1</c:v>
                </c:pt>
                <c:pt idx="1">
                  <c:v>0.93269230769230771</c:v>
                </c:pt>
                <c:pt idx="2">
                  <c:v>0.96517412935323388</c:v>
                </c:pt>
              </c:numCache>
            </c:numRef>
          </c:val>
        </c:ser>
        <c:axId val="63747200"/>
        <c:axId val="63748736"/>
      </c:barChart>
      <c:catAx>
        <c:axId val="63747200"/>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63748736"/>
        <c:crosses val="autoZero"/>
        <c:auto val="1"/>
        <c:lblAlgn val="ctr"/>
        <c:lblOffset val="100"/>
      </c:catAx>
      <c:valAx>
        <c:axId val="63748736"/>
        <c:scaling>
          <c:orientation val="minMax"/>
          <c:max val="1"/>
          <c:min val="0"/>
        </c:scaling>
        <c:delete val="1"/>
        <c:axPos val="l"/>
        <c:majorGridlines>
          <c:spPr>
            <a:ln w="3175">
              <a:solidFill>
                <a:srgbClr val="808080"/>
              </a:solidFill>
              <a:prstDash val="solid"/>
            </a:ln>
          </c:spPr>
        </c:majorGridlines>
        <c:numFmt formatCode="0.0%" sourceLinked="1"/>
        <c:tickLblPos val="nextTo"/>
        <c:crossAx val="63747200"/>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4.5308779275153727E-2"/>
          <c:y val="0.12172877180212213"/>
          <c:w val="0.91742618518033925"/>
          <c:h val="0.72874118116408659"/>
        </c:manualLayout>
      </c:layout>
      <c:barChart>
        <c:barDir val="col"/>
        <c:grouping val="clustered"/>
        <c:ser>
          <c:idx val="0"/>
          <c:order val="0"/>
          <c:tx>
            <c:strRef>
              <c:f>Indicadores!$R$27</c:f>
              <c:strCache>
                <c:ptCount val="1"/>
                <c:pt idx="0">
                  <c:v>Proporção de diabéticos com avaliação da necessidade de atendimento odontológico</c:v>
                </c:pt>
              </c:strCache>
            </c:strRef>
          </c:tx>
          <c:spPr>
            <a:solidFill>
              <a:srgbClr val="0070C0"/>
            </a:solidFill>
            <a:ln w="25400">
              <a:noFill/>
            </a:ln>
            <a:effectLst>
              <a:outerShdw dist="35921" dir="2700000" algn="br">
                <a:srgbClr val="000000"/>
              </a:outerShdw>
            </a:effectLst>
            <a:scene3d>
              <a:camera prst="orthographicFront"/>
              <a:lightRig rig="threePt" dir="tl">
                <a:rot lat="0" lon="0" rev="0"/>
              </a:lightRig>
            </a:scene3d>
            <a:sp3d prstMaterial="metal">
              <a:bevelT w="10000" h="10000" prst="angle"/>
            </a:sp3d>
          </c:spPr>
          <c:dLbls>
            <c:spPr>
              <a:noFill/>
              <a:ln>
                <a:noFill/>
              </a:ln>
              <a:effectLst/>
            </c:spPr>
            <c:txPr>
              <a:bodyPr/>
              <a:lstStyle/>
              <a:p>
                <a:pPr>
                  <a:defRPr sz="2000"/>
                </a:pPr>
                <a:endParaRPr lang="pt-BR"/>
              </a:p>
            </c:txPr>
            <c:showVal val="1"/>
            <c:extLst>
              <c:ext xmlns:c15="http://schemas.microsoft.com/office/drawing/2012/chart" uri="{CE6537A1-D6FC-4f65-9D91-7224C49458BB}">
                <c15:showLeaderLines val="0"/>
              </c:ext>
            </c:extLst>
          </c:dLbls>
          <c:cat>
            <c:strRef>
              <c:f>Indicadores!$S$26:$U$26</c:f>
              <c:strCache>
                <c:ptCount val="3"/>
                <c:pt idx="0">
                  <c:v>Mês 1</c:v>
                </c:pt>
                <c:pt idx="1">
                  <c:v>Mês 2</c:v>
                </c:pt>
                <c:pt idx="2">
                  <c:v>Mês 3</c:v>
                </c:pt>
              </c:strCache>
            </c:strRef>
          </c:cat>
          <c:val>
            <c:numRef>
              <c:f>Indicadores!$S$27:$U$27</c:f>
              <c:numCache>
                <c:formatCode>0.0%</c:formatCode>
                <c:ptCount val="3"/>
                <c:pt idx="0">
                  <c:v>0.88235294117647056</c:v>
                </c:pt>
                <c:pt idx="1">
                  <c:v>0.89423076923076172</c:v>
                </c:pt>
                <c:pt idx="2">
                  <c:v>0.93532338308457763</c:v>
                </c:pt>
              </c:numCache>
            </c:numRef>
          </c:val>
        </c:ser>
        <c:axId val="65519616"/>
        <c:axId val="65521152"/>
      </c:barChart>
      <c:catAx>
        <c:axId val="65519616"/>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65521152"/>
        <c:crosses val="autoZero"/>
        <c:auto val="1"/>
        <c:lblAlgn val="ctr"/>
        <c:lblOffset val="100"/>
      </c:catAx>
      <c:valAx>
        <c:axId val="65521152"/>
        <c:scaling>
          <c:orientation val="minMax"/>
          <c:max val="1"/>
          <c:min val="0"/>
        </c:scaling>
        <c:delete val="1"/>
        <c:axPos val="l"/>
        <c:majorGridlines>
          <c:spPr>
            <a:ln w="3175">
              <a:solidFill>
                <a:srgbClr val="808080"/>
              </a:solidFill>
              <a:prstDash val="solid"/>
            </a:ln>
          </c:spPr>
        </c:majorGridlines>
        <c:numFmt formatCode="0.0%" sourceLinked="1"/>
        <c:tickLblPos val="nextTo"/>
        <c:crossAx val="6551961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style val="18"/>
  <c:chart>
    <c:autoTitleDeleted val="1"/>
    <c:plotArea>
      <c:layout>
        <c:manualLayout>
          <c:layoutTarget val="inner"/>
          <c:xMode val="edge"/>
          <c:yMode val="edge"/>
          <c:x val="3.6263209127752979E-2"/>
          <c:y val="0.10651893949998599"/>
          <c:w val="0.92685162401574805"/>
          <c:h val="0.72897449871272069"/>
        </c:manualLayout>
      </c:layout>
      <c:barChart>
        <c:barDir val="col"/>
        <c:grouping val="clustered"/>
        <c:ser>
          <c:idx val="0"/>
          <c:order val="0"/>
          <c:tx>
            <c:strRef>
              <c:f>Indicadores!$C$27</c:f>
              <c:strCache>
                <c:ptCount val="1"/>
                <c:pt idx="0">
                  <c:v>Proporção de hipertensos com avaliação da necessidade de atendimento odontológico</c:v>
                </c:pt>
              </c:strCache>
            </c:strRef>
          </c:tx>
          <c:spPr>
            <a:solidFill>
              <a:srgbClr val="FF6600"/>
            </a:solidFill>
            <a:ln w="25400">
              <a:noFill/>
            </a:ln>
            <a:effectLst>
              <a:outerShdw dist="35921" dir="2700000" algn="br">
                <a:srgbClr val="000000"/>
              </a:outerShdw>
            </a:effectLst>
            <a:scene3d>
              <a:camera prst="orthographicFront"/>
              <a:lightRig rig="threePt" dir="tl">
                <a:rot lat="0" lon="0" rev="0"/>
              </a:lightRig>
            </a:scene3d>
            <a:sp3d prstMaterial="metal">
              <a:bevelT w="10000" h="10000"/>
            </a:sp3d>
          </c:spPr>
          <c:dLbls>
            <c:txPr>
              <a:bodyPr/>
              <a:lstStyle/>
              <a:p>
                <a:pPr>
                  <a:defRPr sz="2000"/>
                </a:pPr>
                <a:endParaRPr lang="pt-BR"/>
              </a:p>
            </c:txPr>
            <c:showVal val="1"/>
          </c:dLbls>
          <c:cat>
            <c:strRef>
              <c:f>Indicadores!$D$26:$F$26</c:f>
              <c:strCache>
                <c:ptCount val="3"/>
                <c:pt idx="0">
                  <c:v>Mês 1</c:v>
                </c:pt>
                <c:pt idx="1">
                  <c:v>Mês 2</c:v>
                </c:pt>
                <c:pt idx="2">
                  <c:v>Mês 3</c:v>
                </c:pt>
              </c:strCache>
            </c:strRef>
          </c:cat>
          <c:val>
            <c:numRef>
              <c:f>Indicadores!$D$27:$F$27</c:f>
              <c:numCache>
                <c:formatCode>0.0%</c:formatCode>
                <c:ptCount val="3"/>
                <c:pt idx="0">
                  <c:v>0.87719298245614064</c:v>
                </c:pt>
                <c:pt idx="1">
                  <c:v>0.89736842105262593</c:v>
                </c:pt>
                <c:pt idx="2">
                  <c:v>0.94117647058823561</c:v>
                </c:pt>
              </c:numCache>
            </c:numRef>
          </c:val>
        </c:ser>
        <c:axId val="65602304"/>
        <c:axId val="65603840"/>
      </c:barChart>
      <c:catAx>
        <c:axId val="65602304"/>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65603840"/>
        <c:crosses val="autoZero"/>
        <c:auto val="1"/>
        <c:lblAlgn val="ctr"/>
        <c:lblOffset val="100"/>
      </c:catAx>
      <c:valAx>
        <c:axId val="65603840"/>
        <c:scaling>
          <c:orientation val="minMax"/>
          <c:max val="1"/>
          <c:min val="0"/>
        </c:scaling>
        <c:delete val="1"/>
        <c:axPos val="l"/>
        <c:majorGridlines>
          <c:spPr>
            <a:ln w="3175">
              <a:solidFill>
                <a:srgbClr val="808080"/>
              </a:solidFill>
              <a:prstDash val="solid"/>
            </a:ln>
          </c:spPr>
        </c:majorGridlines>
        <c:numFmt formatCode="0.0%" sourceLinked="1"/>
        <c:tickLblPos val="nextTo"/>
        <c:crossAx val="65602304"/>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6.4076813906335295E-2"/>
          <c:y val="0.13313393958113942"/>
          <c:w val="0.89903782855160808"/>
          <c:h val="0.70370189123555993"/>
        </c:manualLayout>
      </c:layout>
      <c:barChart>
        <c:barDir val="col"/>
        <c:grouping val="clustered"/>
        <c:ser>
          <c:idx val="0"/>
          <c:order val="0"/>
          <c:tx>
            <c:strRef>
              <c:f>Indicadores!$C$43</c:f>
              <c:strCache>
                <c:ptCount val="1"/>
                <c:pt idx="0">
                  <c:v>Proporção de hipertensos com estratificação de risco cardiovascular por  exame clínico em dia</c:v>
                </c:pt>
              </c:strCache>
            </c:strRef>
          </c:tx>
          <c:spPr>
            <a:solidFill>
              <a:srgbClr val="0070C0"/>
            </a:solidFill>
            <a:ln w="25400">
              <a:noFill/>
            </a:ln>
            <a:scene3d>
              <a:camera prst="orthographicFront"/>
              <a:lightRig rig="threePt" dir="t"/>
            </a:scene3d>
            <a:sp3d>
              <a:bevelT/>
            </a:sp3d>
          </c:spPr>
          <c:dPt>
            <c:idx val="0"/>
            <c:spPr>
              <a:solidFill>
                <a:srgbClr val="FF6600"/>
              </a:solidFill>
              <a:ln w="25400">
                <a:noFill/>
              </a:ln>
              <a:scene3d>
                <a:camera prst="orthographicFront"/>
                <a:lightRig rig="threePt" dir="t"/>
              </a:scene3d>
              <a:sp3d>
                <a:bevelT/>
              </a:sp3d>
            </c:spPr>
          </c:dPt>
          <c:dPt>
            <c:idx val="1"/>
            <c:spPr>
              <a:solidFill>
                <a:srgbClr val="FF6600"/>
              </a:solidFill>
              <a:ln w="25400">
                <a:noFill/>
              </a:ln>
              <a:scene3d>
                <a:camera prst="orthographicFront"/>
                <a:lightRig rig="threePt" dir="t"/>
              </a:scene3d>
              <a:sp3d>
                <a:bevelT/>
              </a:sp3d>
            </c:spPr>
          </c:dPt>
          <c:dPt>
            <c:idx val="2"/>
            <c:spPr>
              <a:solidFill>
                <a:srgbClr val="FF6600"/>
              </a:solidFill>
              <a:ln w="25400">
                <a:noFill/>
              </a:ln>
              <a:scene3d>
                <a:camera prst="orthographicFront"/>
                <a:lightRig rig="threePt" dir="t"/>
              </a:scene3d>
              <a:sp3d>
                <a:bevelT/>
              </a:sp3d>
            </c:spPr>
          </c:dPt>
          <c:dLbls>
            <c:txPr>
              <a:bodyPr/>
              <a:lstStyle/>
              <a:p>
                <a:pPr>
                  <a:defRPr sz="2000"/>
                </a:pPr>
                <a:endParaRPr lang="pt-BR"/>
              </a:p>
            </c:txPr>
            <c:showVal val="1"/>
          </c:dLbls>
          <c:cat>
            <c:strRef>
              <c:f>Indicadores!$D$42:$F$42</c:f>
              <c:strCache>
                <c:ptCount val="3"/>
                <c:pt idx="0">
                  <c:v>Mês 1</c:v>
                </c:pt>
                <c:pt idx="1">
                  <c:v>Mês 2</c:v>
                </c:pt>
                <c:pt idx="2">
                  <c:v>Mês 3</c:v>
                </c:pt>
              </c:strCache>
            </c:strRef>
          </c:cat>
          <c:val>
            <c:numRef>
              <c:f>Indicadores!$D$43:$F$43</c:f>
              <c:numCache>
                <c:formatCode>0.0%</c:formatCode>
                <c:ptCount val="3"/>
                <c:pt idx="0">
                  <c:v>0.95906432748538062</c:v>
                </c:pt>
                <c:pt idx="1">
                  <c:v>0.98157894736842111</c:v>
                </c:pt>
                <c:pt idx="2">
                  <c:v>0.99042407660738763</c:v>
                </c:pt>
              </c:numCache>
            </c:numRef>
          </c:val>
        </c:ser>
        <c:axId val="72615424"/>
        <c:axId val="72616960"/>
      </c:barChart>
      <c:catAx>
        <c:axId val="72615424"/>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72616960"/>
        <c:crosses val="autoZero"/>
        <c:auto val="1"/>
        <c:lblAlgn val="ctr"/>
        <c:lblOffset val="100"/>
      </c:catAx>
      <c:valAx>
        <c:axId val="72616960"/>
        <c:scaling>
          <c:orientation val="minMax"/>
          <c:max val="1"/>
          <c:min val="0"/>
        </c:scaling>
        <c:delete val="1"/>
        <c:axPos val="l"/>
        <c:majorGridlines>
          <c:spPr>
            <a:ln w="3175">
              <a:solidFill>
                <a:srgbClr val="808080"/>
              </a:solidFill>
              <a:prstDash val="solid"/>
            </a:ln>
          </c:spPr>
        </c:majorGridlines>
        <c:numFmt formatCode="0.0%" sourceLinked="1"/>
        <c:tickLblPos val="nextTo"/>
        <c:crossAx val="72615424"/>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4.5852813516195953E-2"/>
          <c:y val="0.11107199067114445"/>
          <c:w val="0.91672601170052959"/>
          <c:h val="0.71365856441858322"/>
        </c:manualLayout>
      </c:layout>
      <c:barChart>
        <c:barDir val="col"/>
        <c:grouping val="clustered"/>
        <c:ser>
          <c:idx val="0"/>
          <c:order val="0"/>
          <c:tx>
            <c:strRef>
              <c:f>Indicadores!$R$43</c:f>
              <c:strCache>
                <c:ptCount val="1"/>
                <c:pt idx="0">
                  <c:v>Proporção de diabéticos com estratificação de risco cardiovascular por  exame clínico em dia</c:v>
                </c:pt>
              </c:strCache>
            </c:strRef>
          </c:tx>
          <c:spPr>
            <a:solidFill>
              <a:srgbClr val="0070C0"/>
            </a:solidFill>
            <a:ln w="25400">
              <a:noFill/>
            </a:ln>
            <a:scene3d>
              <a:camera prst="orthographicFront"/>
              <a:lightRig rig="threePt" dir="t"/>
            </a:scene3d>
            <a:sp3d>
              <a:bevelT/>
            </a:sp3d>
          </c:spPr>
          <c:dLbls>
            <c:spPr>
              <a:noFill/>
              <a:ln>
                <a:noFill/>
              </a:ln>
              <a:effectLst/>
            </c:spPr>
            <c:txPr>
              <a:bodyPr/>
              <a:lstStyle/>
              <a:p>
                <a:pPr>
                  <a:defRPr sz="2000"/>
                </a:pPr>
                <a:endParaRPr lang="pt-BR"/>
              </a:p>
            </c:txPr>
            <c:showVal val="1"/>
            <c:extLst>
              <c:ext xmlns:c15="http://schemas.microsoft.com/office/drawing/2012/chart" uri="{CE6537A1-D6FC-4f65-9D91-7224C49458BB}">
                <c15:showLeaderLines val="0"/>
              </c:ext>
            </c:extLst>
          </c:dLbls>
          <c:cat>
            <c:strRef>
              <c:f>Indicadores!$S$42:$U$42</c:f>
              <c:strCache>
                <c:ptCount val="3"/>
                <c:pt idx="0">
                  <c:v>Mês 1</c:v>
                </c:pt>
                <c:pt idx="1">
                  <c:v>Mês 2</c:v>
                </c:pt>
                <c:pt idx="2">
                  <c:v>Mês 3</c:v>
                </c:pt>
              </c:strCache>
            </c:strRef>
          </c:cat>
          <c:val>
            <c:numRef>
              <c:f>Indicadores!$S$43:$U$43</c:f>
              <c:numCache>
                <c:formatCode>0.0%</c:formatCode>
                <c:ptCount val="3"/>
                <c:pt idx="0">
                  <c:v>0.90196078431372551</c:v>
                </c:pt>
                <c:pt idx="1">
                  <c:v>0.95192307692308653</c:v>
                </c:pt>
                <c:pt idx="2">
                  <c:v>0.97512437810945274</c:v>
                </c:pt>
              </c:numCache>
            </c:numRef>
          </c:val>
        </c:ser>
        <c:axId val="72648960"/>
        <c:axId val="72654848"/>
      </c:barChart>
      <c:catAx>
        <c:axId val="72648960"/>
        <c:scaling>
          <c:orientation val="minMax"/>
        </c:scaling>
        <c:axPos val="b"/>
        <c:numFmt formatCode="General" sourceLinked="1"/>
        <c:tickLblPos val="nextTo"/>
        <c:spPr>
          <a:ln w="3175">
            <a:solidFill>
              <a:srgbClr val="808080"/>
            </a:solidFill>
            <a:prstDash val="solid"/>
          </a:ln>
        </c:spPr>
        <c:txPr>
          <a:bodyPr rot="0" vert="horz"/>
          <a:lstStyle/>
          <a:p>
            <a:pPr>
              <a:defRPr lang="en-US" sz="1600" b="0" i="0" u="none" strike="noStrike" baseline="0">
                <a:solidFill>
                  <a:srgbClr val="000000"/>
                </a:solidFill>
                <a:latin typeface="Calibri"/>
                <a:ea typeface="Calibri"/>
                <a:cs typeface="Calibri"/>
              </a:defRPr>
            </a:pPr>
            <a:endParaRPr lang="pt-BR"/>
          </a:p>
        </c:txPr>
        <c:crossAx val="72654848"/>
        <c:crosses val="autoZero"/>
        <c:auto val="1"/>
        <c:lblAlgn val="ctr"/>
        <c:lblOffset val="100"/>
      </c:catAx>
      <c:valAx>
        <c:axId val="72654848"/>
        <c:scaling>
          <c:orientation val="minMax"/>
          <c:max val="1"/>
          <c:min val="0"/>
        </c:scaling>
        <c:delete val="1"/>
        <c:axPos val="l"/>
        <c:majorGridlines>
          <c:spPr>
            <a:ln w="3175">
              <a:solidFill>
                <a:srgbClr val="808080"/>
              </a:solidFill>
              <a:prstDash val="solid"/>
            </a:ln>
          </c:spPr>
        </c:majorGridlines>
        <c:numFmt formatCode="0.0%" sourceLinked="1"/>
        <c:tickLblPos val="nextTo"/>
        <c:crossAx val="72648960"/>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46854" y="5349903"/>
            <a:ext cx="917499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405077" y="4853412"/>
            <a:ext cx="8992711" cy="1222375"/>
          </a:xfrm>
        </p:spPr>
        <p:txBody>
          <a:bodyPr anchor="t"/>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405077" y="3886200"/>
            <a:ext cx="8992711"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2" name="Espaço Reservado para Rodapé 1"/>
          <p:cNvSpPr>
            <a:spLocks noGrp="1"/>
          </p:cNvSpPr>
          <p:nvPr>
            <p:ph type="ftr" sz="quarter" idx="11"/>
          </p:nvPr>
        </p:nvSpPr>
        <p:spPr/>
        <p:txBody>
          <a:bodyPr/>
          <a:lstStyle/>
          <a:p>
            <a:endParaRPr lang="pt-BR"/>
          </a:p>
        </p:txBody>
      </p:sp>
      <p:sp>
        <p:nvSpPr>
          <p:cNvPr id="15" name="Espaço Reservado para Número de Slide 14"/>
          <p:cNvSpPr>
            <a:spLocks noGrp="1"/>
          </p:cNvSpPr>
          <p:nvPr>
            <p:ph type="sldNum" sz="quarter" idx="12"/>
          </p:nvPr>
        </p:nvSpPr>
        <p:spPr>
          <a:xfrm>
            <a:off x="8749665" y="6473952"/>
            <a:ext cx="806914" cy="246888"/>
          </a:xfrm>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91388" y="549277"/>
            <a:ext cx="194437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86093" y="549277"/>
            <a:ext cx="6643264"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smtClean="0"/>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19" name="Espaço Reservado para Rodapé 18"/>
          <p:cNvSpPr>
            <a:spLocks noGrp="1"/>
          </p:cNvSpPr>
          <p:nvPr>
            <p:ph type="ftr" sz="quarter" idx="11"/>
          </p:nvPr>
        </p:nvSpPr>
        <p:spPr>
          <a:xfrm>
            <a:off x="3807725" y="76201"/>
            <a:ext cx="3078586" cy="288925"/>
          </a:xfrm>
        </p:spPr>
        <p:txBody>
          <a:bodyPr/>
          <a:lstStyle/>
          <a:p>
            <a:endParaRPr lang="pt-BR"/>
          </a:p>
        </p:txBody>
      </p:sp>
      <p:sp>
        <p:nvSpPr>
          <p:cNvPr id="16" name="Espaço Reservado para Número de Slide 15"/>
          <p:cNvSpPr>
            <a:spLocks noGrp="1"/>
          </p:cNvSpPr>
          <p:nvPr>
            <p:ph type="sldNum" sz="quarter" idx="12"/>
          </p:nvPr>
        </p:nvSpPr>
        <p:spPr>
          <a:xfrm>
            <a:off x="8749665" y="6473952"/>
            <a:ext cx="806914" cy="246888"/>
          </a:xfrm>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46854" y="3444903"/>
            <a:ext cx="917499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405077" y="1676400"/>
            <a:ext cx="8992711"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9" name="Espaço Reservado para Data 18"/>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11" name="Espaço Reservado para Rodapé 10"/>
          <p:cNvSpPr>
            <a:spLocks noGrp="1"/>
          </p:cNvSpPr>
          <p:nvPr>
            <p:ph type="ftr" sz="quarter" idx="11"/>
          </p:nvPr>
        </p:nvSpPr>
        <p:spPr/>
        <p:txBody>
          <a:bodyPr/>
          <a:lstStyle/>
          <a:p>
            <a:endParaRPr lang="pt-BR"/>
          </a:p>
        </p:txBody>
      </p:sp>
      <p:sp>
        <p:nvSpPr>
          <p:cNvPr id="16" name="Espaço Reservado para Número de Slide 15"/>
          <p:cNvSpPr>
            <a:spLocks noGrp="1"/>
          </p:cNvSpPr>
          <p:nvPr>
            <p:ph type="sldNum" sz="quarter" idx="12"/>
          </p:nvPr>
        </p:nvSpPr>
        <p:spPr/>
        <p:txBody>
          <a:bodyPr/>
          <a:lstStyle/>
          <a:p>
            <a:fld id="{2119D8CF-8DEC-4D9F-84EE-ADF04DFF3391}" type="slidenum">
              <a:rPr lang="pt-BR" smtClean="0"/>
              <a:pPr/>
              <a:t>‹nº›</a:t>
            </a:fld>
            <a:endParaRPr lang="pt-BR"/>
          </a:p>
        </p:txBody>
      </p:sp>
      <p:sp>
        <p:nvSpPr>
          <p:cNvPr id="8" name="Título 7"/>
          <p:cNvSpPr>
            <a:spLocks noGrp="1"/>
          </p:cNvSpPr>
          <p:nvPr>
            <p:ph type="title"/>
          </p:nvPr>
        </p:nvSpPr>
        <p:spPr>
          <a:xfrm>
            <a:off x="191880" y="2947086"/>
            <a:ext cx="9235758" cy="1184825"/>
          </a:xfrm>
        </p:spPr>
        <p:txBody>
          <a:bodyPr rtlCol="0" anchor="t"/>
          <a:lstStyle>
            <a:lvl1pPr algn="r">
              <a:defRPr/>
            </a:lvl1pPr>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20821" y="457200"/>
            <a:ext cx="9235758" cy="841248"/>
          </a:xfrm>
        </p:spPr>
        <p:txBody>
          <a:bodyPr/>
          <a:lstStyle/>
          <a:p>
            <a:r>
              <a:rPr kumimoji="0" lang="pt-BR" smtClean="0"/>
              <a:t>Clique para editar o estilo do título mestre</a:t>
            </a:r>
            <a:endParaRPr kumimoji="0" lang="en-US"/>
          </a:p>
        </p:txBody>
      </p:sp>
      <p:sp>
        <p:nvSpPr>
          <p:cNvPr id="14" name="Espaço Reservado para Conteúdo 13"/>
          <p:cNvSpPr>
            <a:spLocks noGrp="1"/>
          </p:cNvSpPr>
          <p:nvPr>
            <p:ph sz="half" idx="1"/>
          </p:nvPr>
        </p:nvSpPr>
        <p:spPr>
          <a:xfrm>
            <a:off x="324062" y="1600200"/>
            <a:ext cx="4455848"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half" idx="2"/>
          </p:nvPr>
        </p:nvSpPr>
        <p:spPr>
          <a:xfrm>
            <a:off x="4941940" y="1600200"/>
            <a:ext cx="4617879"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10" name="Espaço Reservado para Rodapé 9"/>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24062" y="5410200"/>
            <a:ext cx="9154742" cy="882650"/>
          </a:xfrm>
        </p:spPr>
        <p:txBody>
          <a:bodyPr anchor="ctr"/>
          <a:lstStyle>
            <a:lvl1pPr>
              <a:defRPr/>
            </a:lvl1p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299230" y="666750"/>
            <a:ext cx="4561695"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25" name="Espaço Reservado para Texto 24"/>
          <p:cNvSpPr>
            <a:spLocks noGrp="1"/>
          </p:cNvSpPr>
          <p:nvPr>
            <p:ph type="body" sz="half" idx="3"/>
          </p:nvPr>
        </p:nvSpPr>
        <p:spPr>
          <a:xfrm>
            <a:off x="4938565" y="666750"/>
            <a:ext cx="4563487"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quarter" idx="2"/>
          </p:nvPr>
        </p:nvSpPr>
        <p:spPr>
          <a:xfrm>
            <a:off x="299230" y="1316038"/>
            <a:ext cx="456169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8" name="Espaço Reservado para Conteúdo 27"/>
          <p:cNvSpPr>
            <a:spLocks noGrp="1"/>
          </p:cNvSpPr>
          <p:nvPr>
            <p:ph sz="quarter" idx="4"/>
          </p:nvPr>
        </p:nvSpPr>
        <p:spPr>
          <a:xfrm>
            <a:off x="4942504" y="1316038"/>
            <a:ext cx="45595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749665" y="6477000"/>
            <a:ext cx="810154" cy="246888"/>
          </a:xfrm>
        </p:spPr>
        <p:txBody>
          <a:bodyPr/>
          <a:lstStyle/>
          <a:p>
            <a:fld id="{2119D8CF-8DEC-4D9F-84EE-ADF04DFF3391}" type="slidenum">
              <a:rPr lang="pt-BR" smtClean="0"/>
              <a:pPr/>
              <a:t>‹nº›</a:t>
            </a:fld>
            <a:endParaRPr lang="pt-BR"/>
          </a:p>
        </p:txBody>
      </p:sp>
      <p:sp>
        <p:nvSpPr>
          <p:cNvPr id="11" name="Conector reto 10"/>
          <p:cNvSpPr>
            <a:spLocks noChangeShapeType="1"/>
          </p:cNvSpPr>
          <p:nvPr/>
        </p:nvSpPr>
        <p:spPr bwMode="auto">
          <a:xfrm>
            <a:off x="546854" y="6019801"/>
            <a:ext cx="917499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20821" y="457200"/>
            <a:ext cx="9235758" cy="841248"/>
          </a:xfrm>
        </p:spPr>
        <p:txBody>
          <a:bodyPr/>
          <a:lstStyle/>
          <a:p>
            <a:r>
              <a:rPr kumimoji="0" lang="pt-BR" smtClean="0"/>
              <a:t>Clique para editar o estilo do título mestre</a:t>
            </a:r>
            <a:endParaRPr kumimoji="0" lang="en-US"/>
          </a:p>
        </p:txBody>
      </p:sp>
      <p:sp>
        <p:nvSpPr>
          <p:cNvPr id="12" name="Espaço Reservado para Data 11"/>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21" name="Espaço Reservado para Rodapé 20"/>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24" name="Espaço Reservado para Rodapé 23"/>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46854" y="5849118"/>
            <a:ext cx="917499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86093" y="5486400"/>
            <a:ext cx="8992711" cy="520700"/>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idx="2"/>
          </p:nvPr>
        </p:nvSpPr>
        <p:spPr>
          <a:xfrm>
            <a:off x="486093" y="609600"/>
            <a:ext cx="3198422"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4" name="Espaço Reservado para Conteúdo 13"/>
          <p:cNvSpPr>
            <a:spLocks noGrp="1"/>
          </p:cNvSpPr>
          <p:nvPr>
            <p:ph sz="half" idx="1"/>
          </p:nvPr>
        </p:nvSpPr>
        <p:spPr>
          <a:xfrm>
            <a:off x="3800974" y="609600"/>
            <a:ext cx="567783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spaço Reservado para Data 24"/>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29" name="Espaço Reservado para Rodapé 28"/>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726709" y="616634"/>
            <a:ext cx="5347018"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smtClean="0"/>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2E700DB3-DBF0-4086-B675-117E7A9610B8}" type="datetimeFigureOut">
              <a:rPr lang="pt-BR" smtClean="0"/>
              <a:pPr/>
              <a:t>13/08/2015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2119D8CF-8DEC-4D9F-84EE-ADF04DFF3391}" type="slidenum">
              <a:rPr lang="pt-BR" smtClean="0"/>
              <a:pPr/>
              <a:t>‹nº›</a:t>
            </a:fld>
            <a:endParaRPr lang="pt-BR"/>
          </a:p>
        </p:txBody>
      </p:sp>
      <p:sp>
        <p:nvSpPr>
          <p:cNvPr id="17" name="Título 16"/>
          <p:cNvSpPr>
            <a:spLocks noGrp="1"/>
          </p:cNvSpPr>
          <p:nvPr>
            <p:ph type="title"/>
          </p:nvPr>
        </p:nvSpPr>
        <p:spPr>
          <a:xfrm>
            <a:off x="405077" y="4993760"/>
            <a:ext cx="6238187" cy="522288"/>
          </a:xfrm>
        </p:spPr>
        <p:txBody>
          <a:bodyPr anchor="ctr"/>
          <a:lstStyle>
            <a:lvl1pPr algn="l">
              <a:buNone/>
              <a:defRPr sz="2000" b="1"/>
            </a:lvl1pPr>
          </a:lstStyle>
          <a:p>
            <a:r>
              <a:rPr kumimoji="0" lang="pt-BR" smtClean="0"/>
              <a:t>Clique para editar o estilo do título mestre</a:t>
            </a:r>
            <a:endParaRPr kumimoji="0" lang="en-US"/>
          </a:p>
        </p:txBody>
      </p:sp>
      <p:sp>
        <p:nvSpPr>
          <p:cNvPr id="26" name="Espaço Reservado para Texto 25"/>
          <p:cNvSpPr>
            <a:spLocks noGrp="1"/>
          </p:cNvSpPr>
          <p:nvPr>
            <p:ph type="body" sz="half" idx="2"/>
          </p:nvPr>
        </p:nvSpPr>
        <p:spPr>
          <a:xfrm>
            <a:off x="405077" y="5533218"/>
            <a:ext cx="6238187"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46854" y="1050899"/>
            <a:ext cx="917499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24061" y="1554163"/>
            <a:ext cx="9235758"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1" name="Espaço Reservado para Data 10"/>
          <p:cNvSpPr>
            <a:spLocks noGrp="1"/>
          </p:cNvSpPr>
          <p:nvPr>
            <p:ph type="dt" sz="half" idx="2"/>
          </p:nvPr>
        </p:nvSpPr>
        <p:spPr>
          <a:xfrm>
            <a:off x="6886310" y="76201"/>
            <a:ext cx="2673509" cy="288925"/>
          </a:xfrm>
          <a:prstGeom prst="rect">
            <a:avLst/>
          </a:prstGeom>
        </p:spPr>
        <p:txBody>
          <a:bodyPr vert="horz"/>
          <a:lstStyle>
            <a:lvl1pPr algn="l" eaLnBrk="1" latinLnBrk="0" hangingPunct="1">
              <a:defRPr kumimoji="0" sz="1200">
                <a:solidFill>
                  <a:schemeClr val="accent1">
                    <a:shade val="75000"/>
                  </a:schemeClr>
                </a:solidFill>
              </a:defRPr>
            </a:lvl1pPr>
          </a:lstStyle>
          <a:p>
            <a:fld id="{2E700DB3-DBF0-4086-B675-117E7A9610B8}" type="datetimeFigureOut">
              <a:rPr lang="pt-BR" smtClean="0"/>
              <a:pPr/>
              <a:t>13/08/2015</a:t>
            </a:fld>
            <a:endParaRPr lang="pt-BR"/>
          </a:p>
        </p:txBody>
      </p:sp>
      <p:sp>
        <p:nvSpPr>
          <p:cNvPr id="28" name="Espaço Reservado para Rodapé 27"/>
          <p:cNvSpPr>
            <a:spLocks noGrp="1"/>
          </p:cNvSpPr>
          <p:nvPr>
            <p:ph type="ftr" sz="quarter" idx="3"/>
          </p:nvPr>
        </p:nvSpPr>
        <p:spPr>
          <a:xfrm>
            <a:off x="3321632" y="76201"/>
            <a:ext cx="3564678"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Espaço Reservado para Número de Slide 4"/>
          <p:cNvSpPr>
            <a:spLocks noGrp="1"/>
          </p:cNvSpPr>
          <p:nvPr>
            <p:ph type="sldNum" sz="quarter" idx="4"/>
          </p:nvPr>
        </p:nvSpPr>
        <p:spPr>
          <a:xfrm>
            <a:off x="8749665" y="6477001"/>
            <a:ext cx="810154" cy="244475"/>
          </a:xfrm>
          <a:prstGeom prst="rect">
            <a:avLst/>
          </a:prstGeom>
        </p:spPr>
        <p:txBody>
          <a:bodyPr vert="horz"/>
          <a:lstStyle>
            <a:lvl1pPr algn="r" eaLnBrk="1" latinLnBrk="0" hangingPunct="1">
              <a:defRPr kumimoji="0" sz="1200">
                <a:solidFill>
                  <a:schemeClr val="accent1">
                    <a:shade val="75000"/>
                  </a:schemeClr>
                </a:solidFill>
              </a:defRPr>
            </a:lvl1pPr>
          </a:lstStyle>
          <a:p>
            <a:fld id="{2119D8CF-8DEC-4D9F-84EE-ADF04DFF3391}" type="slidenum">
              <a:rPr lang="pt-BR" smtClean="0"/>
              <a:pPr/>
              <a:t>‹nº›</a:t>
            </a:fld>
            <a:endParaRPr lang="pt-BR"/>
          </a:p>
        </p:txBody>
      </p:sp>
      <p:sp>
        <p:nvSpPr>
          <p:cNvPr id="10" name="Espaço Reservado para Título 9"/>
          <p:cNvSpPr>
            <a:spLocks noGrp="1"/>
          </p:cNvSpPr>
          <p:nvPr>
            <p:ph type="title"/>
          </p:nvPr>
        </p:nvSpPr>
        <p:spPr>
          <a:xfrm>
            <a:off x="324061" y="457200"/>
            <a:ext cx="9235758" cy="838200"/>
          </a:xfrm>
          <a:prstGeom prst="rect">
            <a:avLst/>
          </a:prstGeom>
        </p:spPr>
        <p:txBody>
          <a:bodyPr vert="horz" anchor="ctr">
            <a:normAutofit/>
          </a:bodyPr>
          <a:lstStyle/>
          <a:p>
            <a:r>
              <a:rPr kumimoji="0" lang="pt-BR" smtClean="0"/>
              <a:t>Clique para editar o estilo do título mestre</a:t>
            </a:r>
            <a:endParaRPr kumimoji="0" lang="en-US"/>
          </a:p>
        </p:txBody>
      </p:sp>
      <p:sp>
        <p:nvSpPr>
          <p:cNvPr id="9" name="Conector reto 8"/>
          <p:cNvSpPr>
            <a:spLocks noChangeShapeType="1"/>
          </p:cNvSpPr>
          <p:nvPr/>
        </p:nvSpPr>
        <p:spPr bwMode="auto">
          <a:xfrm>
            <a:off x="546854" y="1050899"/>
            <a:ext cx="917499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46854" y="1057987"/>
            <a:ext cx="9174996"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88376" y="571480"/>
            <a:ext cx="6072945" cy="1938992"/>
          </a:xfrm>
          <a:prstGeom prst="rect">
            <a:avLst/>
          </a:prstGeom>
          <a:noFill/>
        </p:spPr>
        <p:txBody>
          <a:bodyPr wrap="none" rtlCol="0">
            <a:spAutoFit/>
          </a:bodyPr>
          <a:lstStyle/>
          <a:p>
            <a:pPr algn="ctr"/>
            <a:r>
              <a:rPr lang="pt-BR" sz="2400" b="1" dirty="0" smtClean="0">
                <a:latin typeface="Arial" pitchFamily="34" charset="0"/>
                <a:cs typeface="Arial" pitchFamily="34" charset="0"/>
              </a:rPr>
              <a:t>UNIVERSIDADE ABERTA DO SUS</a:t>
            </a:r>
            <a:endParaRPr lang="pt-BR" sz="2400" dirty="0" smtClean="0">
              <a:latin typeface="Arial" pitchFamily="34" charset="0"/>
              <a:cs typeface="Arial" pitchFamily="34" charset="0"/>
            </a:endParaRPr>
          </a:p>
          <a:p>
            <a:pPr algn="ctr"/>
            <a:r>
              <a:rPr lang="pt-BR" sz="2400" b="1" dirty="0" smtClean="0">
                <a:latin typeface="Arial" pitchFamily="34" charset="0"/>
                <a:cs typeface="Arial" pitchFamily="34" charset="0"/>
              </a:rPr>
              <a:t>UNIVERSIDADE FEDERAL DE PELOTAS</a:t>
            </a:r>
            <a:endParaRPr lang="pt-BR" sz="2400" dirty="0" smtClean="0">
              <a:latin typeface="Arial" pitchFamily="34" charset="0"/>
              <a:cs typeface="Arial" pitchFamily="34" charset="0"/>
            </a:endParaRPr>
          </a:p>
          <a:p>
            <a:pPr algn="ctr"/>
            <a:r>
              <a:rPr lang="pt-BR" sz="2400" b="1" dirty="0" smtClean="0">
                <a:latin typeface="Arial" pitchFamily="34" charset="0"/>
                <a:cs typeface="Arial" pitchFamily="34" charset="0"/>
              </a:rPr>
              <a:t>Especialização em Saúde da Família</a:t>
            </a:r>
            <a:endParaRPr lang="pt-BR" sz="2400" dirty="0" smtClean="0">
              <a:latin typeface="Arial" pitchFamily="34" charset="0"/>
              <a:cs typeface="Arial" pitchFamily="34" charset="0"/>
            </a:endParaRPr>
          </a:p>
          <a:p>
            <a:pPr algn="ctr"/>
            <a:r>
              <a:rPr lang="pt-BR" sz="2400" b="1" dirty="0" smtClean="0"/>
              <a:t>Modalidade a Distância</a:t>
            </a:r>
            <a:endParaRPr lang="pt-BR" sz="2400" dirty="0" smtClean="0"/>
          </a:p>
          <a:p>
            <a:pPr algn="ctr"/>
            <a:r>
              <a:rPr lang="pt-BR" sz="2400" b="1" dirty="0" smtClean="0"/>
              <a:t>Turma 8</a:t>
            </a:r>
            <a:endParaRPr lang="pt-BR" sz="2400" dirty="0" smtClean="0"/>
          </a:p>
        </p:txBody>
      </p:sp>
      <p:pic>
        <p:nvPicPr>
          <p:cNvPr id="3" name="Imagem 2"/>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9225" t="18695" r="19223" b="18871"/>
          <a:stretch/>
        </p:blipFill>
        <p:spPr bwMode="auto">
          <a:xfrm>
            <a:off x="146017" y="428604"/>
            <a:ext cx="1646215" cy="1500198"/>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13313" name="Rectangle 1"/>
          <p:cNvSpPr>
            <a:spLocks noChangeArrowheads="1"/>
          </p:cNvSpPr>
          <p:nvPr/>
        </p:nvSpPr>
        <p:spPr bwMode="auto">
          <a:xfrm>
            <a:off x="431769" y="3429000"/>
            <a:ext cx="892975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Melhoria da Atenção à Saúde da pessoa com Hipertensão e/ou com Diabetes Mellitus na Unidade Sanitária Boqueirão do Leão do Município de Boqueirão do Leão/RS</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1646215" y="5786454"/>
            <a:ext cx="601751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9750" algn="ctr" fontAlgn="base">
              <a:spcBef>
                <a:spcPct val="0"/>
              </a:spcBef>
              <a:spcAft>
                <a:spcPct val="0"/>
              </a:spcAft>
            </a:pPr>
            <a:r>
              <a:rPr kumimoji="0" lang="pt-BR" sz="20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Especializando: Omar Batista Guerrero</a:t>
            </a:r>
          </a:p>
          <a:p>
            <a:pPr indent="539750" algn="ctr" fontAlgn="base">
              <a:spcBef>
                <a:spcPct val="0"/>
              </a:spcBef>
              <a:spcAft>
                <a:spcPct val="0"/>
              </a:spcAft>
            </a:pPr>
            <a:r>
              <a:rPr lang="pt-BR" sz="1600" b="1" dirty="0" smtClean="0">
                <a:latin typeface="Arial" pitchFamily="34" charset="0"/>
                <a:ea typeface="Calibri" pitchFamily="34" charset="0"/>
                <a:cs typeface="Arial" pitchFamily="34" charset="0"/>
              </a:rPr>
              <a:t>Orientadora: </a:t>
            </a:r>
            <a:r>
              <a:rPr lang="pt-BR" sz="1600" b="1" dirty="0" smtClean="0">
                <a:solidFill>
                  <a:srgbClr val="000000"/>
                </a:solidFill>
                <a:latin typeface="Arial" pitchFamily="34" charset="0"/>
                <a:ea typeface="Calibri" pitchFamily="34" charset="0"/>
                <a:cs typeface="Arial" pitchFamily="34" charset="0"/>
              </a:rPr>
              <a:t>Niviane Genz</a:t>
            </a:r>
            <a:endParaRPr kumimoji="0" lang="pt-B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7932759" y="508947"/>
            <a:ext cx="1571636" cy="120554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8" y="142852"/>
            <a:ext cx="972191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BR" sz="2800" b="1" dirty="0" smtClean="0"/>
              <a:t>Objetivo 1 – Ampliar a cobertura a hipertensos e/ou diabéticos. </a:t>
            </a:r>
          </a:p>
          <a:p>
            <a:endParaRPr lang="pt-BR" sz="2400" b="1" dirty="0" smtClean="0"/>
          </a:p>
          <a:p>
            <a:pPr algn="ctr"/>
            <a:r>
              <a:rPr lang="pt-BR" sz="2400" b="1" dirty="0" smtClean="0">
                <a:latin typeface="Arial" pitchFamily="34" charset="0"/>
                <a:cs typeface="Arial" pitchFamily="34" charset="0"/>
              </a:rPr>
              <a:t>Meta 1.1 e 1.2:</a:t>
            </a:r>
            <a:r>
              <a:rPr lang="pt-BR" sz="2400" dirty="0" smtClean="0">
                <a:latin typeface="Arial" pitchFamily="34" charset="0"/>
                <a:cs typeface="Arial" pitchFamily="34" charset="0"/>
              </a:rPr>
              <a:t> Cadastrar 67% dos hipertensos e 64% diabéticos da  área de abrangência no Programa de Atenção á Hipertensão Arterial Sistêmica e á Diabetes Mellitus da unidade de saúde.</a:t>
            </a:r>
          </a:p>
        </p:txBody>
      </p:sp>
      <p:sp>
        <p:nvSpPr>
          <p:cNvPr id="35843" name="Rectangle 3"/>
          <p:cNvSpPr>
            <a:spLocks noChangeArrowheads="1"/>
          </p:cNvSpPr>
          <p:nvPr/>
        </p:nvSpPr>
        <p:spPr bwMode="auto">
          <a:xfrm>
            <a:off x="0" y="0"/>
            <a:ext cx="72968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Gráfico 7"/>
          <p:cNvGraphicFramePr/>
          <p:nvPr/>
        </p:nvGraphicFramePr>
        <p:xfrm>
          <a:off x="4932363" y="2714620"/>
          <a:ext cx="4490226" cy="335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217455" y="2714620"/>
          <a:ext cx="4429156"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ectangle 5"/>
          <p:cNvSpPr>
            <a:spLocks noChangeArrowheads="1"/>
          </p:cNvSpPr>
          <p:nvPr/>
        </p:nvSpPr>
        <p:spPr bwMode="auto">
          <a:xfrm>
            <a:off x="217455" y="6143644"/>
            <a:ext cx="44291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t-BR" sz="1200" b="1" dirty="0" smtClean="0"/>
              <a:t>Figura 1:</a:t>
            </a:r>
            <a:r>
              <a:rPr lang="pt-BR" sz="1200" dirty="0" smtClean="0"/>
              <a:t> cobertura do programa de atenção ao hipertenso na Unidade Sanitária do Município de Boqueirão do Leão/RS, 2015.</a:t>
            </a:r>
            <a:endParaRPr kumimoji="0" lang="pt-BR"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tângulo 10"/>
          <p:cNvSpPr/>
          <p:nvPr/>
        </p:nvSpPr>
        <p:spPr>
          <a:xfrm>
            <a:off x="4932363" y="6143644"/>
            <a:ext cx="4500594" cy="461665"/>
          </a:xfrm>
          <a:prstGeom prst="rect">
            <a:avLst/>
          </a:prstGeom>
        </p:spPr>
        <p:txBody>
          <a:bodyPr wrap="square">
            <a:spAutoFit/>
          </a:bodyPr>
          <a:lstStyle/>
          <a:p>
            <a:pPr algn="just"/>
            <a:r>
              <a:rPr lang="pt-BR" sz="1200" b="1" dirty="0" smtClean="0">
                <a:latin typeface="Arial" pitchFamily="34" charset="0"/>
                <a:cs typeface="Arial" pitchFamily="34" charset="0"/>
              </a:rPr>
              <a:t>Figura 2:</a:t>
            </a:r>
            <a:r>
              <a:rPr lang="pt-BR" sz="1200" dirty="0" smtClean="0"/>
              <a:t> cobertura do programa de atenção ao diabético na Unidade Sanitária do Município de Boqueirão do Leão/RS, 2015.</a:t>
            </a:r>
            <a:r>
              <a:rPr lang="pt-BR" sz="1200" b="1" dirty="0" smtClean="0">
                <a:latin typeface="Arial" pitchFamily="34" charset="0"/>
                <a:cs typeface="Arial" pitchFamily="34" charset="0"/>
              </a:rPr>
              <a:t> </a:t>
            </a:r>
            <a:endParaRPr lang="pt-BR"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27823" y="642920"/>
            <a:ext cx="9190251"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0" fontAlgn="base" latinLnBrk="0" hangingPunct="0">
              <a:lnSpc>
                <a:spcPct val="100000"/>
              </a:lnSpc>
              <a:spcBef>
                <a:spcPct val="0"/>
              </a:spcBef>
              <a:spcAft>
                <a:spcPct val="0"/>
              </a:spcAft>
              <a:buClrTx/>
              <a:buSzTx/>
              <a:buFontTx/>
              <a:buNone/>
              <a:tabLst/>
            </a:pPr>
            <a:endParaRPr lang="pt-BR" sz="2400" dirty="0" smtClean="0">
              <a:solidFill>
                <a:srgbClr val="000000"/>
              </a:solidFill>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lang="pt-BR" sz="2400" dirty="0" smtClean="0">
              <a:solidFill>
                <a:srgbClr val="000000"/>
              </a:solidFill>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lang="pt-BR" sz="1200" dirty="0" smtClean="0">
              <a:solidFill>
                <a:srgbClr val="000000"/>
              </a:solidFill>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CaixaDeTexto 3"/>
          <p:cNvSpPr txBox="1"/>
          <p:nvPr/>
        </p:nvSpPr>
        <p:spPr>
          <a:xfrm>
            <a:off x="303776" y="642918"/>
            <a:ext cx="9190251" cy="5355312"/>
          </a:xfrm>
          <a:prstGeom prst="rect">
            <a:avLst/>
          </a:prstGeom>
          <a:noFill/>
        </p:spPr>
        <p:txBody>
          <a:bodyPr wrap="square" rtlCol="0">
            <a:spAutoFit/>
          </a:bodyPr>
          <a:lstStyle/>
          <a:p>
            <a:endParaRPr lang="pt-BR" sz="2400" b="1" dirty="0" smtClean="0"/>
          </a:p>
          <a:p>
            <a:pPr algn="ctr"/>
            <a:r>
              <a:rPr lang="pt-BR" sz="2800" b="1" dirty="0" smtClean="0">
                <a:latin typeface="Arial" pitchFamily="34" charset="0"/>
                <a:cs typeface="Arial" pitchFamily="34" charset="0"/>
              </a:rPr>
              <a:t>Objetivo 2 – Melhorar a qualidade da atenção a hipertensos e/ou diabéticos</a:t>
            </a:r>
            <a:endParaRPr lang="pt-BR" sz="2800" dirty="0" smtClean="0">
              <a:latin typeface="Arial" pitchFamily="34" charset="0"/>
              <a:cs typeface="Arial" pitchFamily="34" charset="0"/>
            </a:endParaRPr>
          </a:p>
          <a:p>
            <a:pPr algn="ctr"/>
            <a:endParaRPr lang="pt-BR" sz="2400" b="1" dirty="0" smtClean="0">
              <a:latin typeface="Arial" pitchFamily="34" charset="0"/>
              <a:cs typeface="Arial" pitchFamily="34" charset="0"/>
            </a:endParaRP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Meta 2.1 e 2.2: </a:t>
            </a:r>
            <a:r>
              <a:rPr lang="pt-BR" sz="2400" dirty="0" smtClean="0">
                <a:latin typeface="Arial" pitchFamily="34" charset="0"/>
                <a:cs typeface="Arial" pitchFamily="34" charset="0"/>
              </a:rPr>
              <a:t>Realizar exame clínico apropriado em 100% dos hipertensos e diabéticos. </a:t>
            </a:r>
          </a:p>
          <a:p>
            <a:pPr algn="just"/>
            <a:endParaRPr lang="pt-BR" sz="2400" b="1" dirty="0" smtClean="0">
              <a:latin typeface="Arial" pitchFamily="34" charset="0"/>
              <a:cs typeface="Arial" pitchFamily="34" charset="0"/>
            </a:endParaRPr>
          </a:p>
          <a:p>
            <a:pPr algn="just"/>
            <a:endParaRPr lang="pt-BR" sz="2400" b="1" dirty="0" smtClean="0">
              <a:latin typeface="Arial" pitchFamily="34" charset="0"/>
              <a:cs typeface="Arial" pitchFamily="34" charset="0"/>
            </a:endParaRPr>
          </a:p>
          <a:p>
            <a:pPr algn="just"/>
            <a:r>
              <a:rPr lang="pt-BR" sz="2800" b="1" dirty="0" smtClean="0">
                <a:latin typeface="Arial" pitchFamily="34" charset="0"/>
                <a:cs typeface="Arial" pitchFamily="34" charset="0"/>
              </a:rPr>
              <a:t>Resultado </a:t>
            </a:r>
            <a:endParaRPr lang="pt-BR" sz="2800" dirty="0" smtClean="0">
              <a:latin typeface="Arial" pitchFamily="34" charset="0"/>
              <a:cs typeface="Arial" pitchFamily="34" charset="0"/>
            </a:endParaRPr>
          </a:p>
          <a:p>
            <a:pPr algn="just"/>
            <a:r>
              <a:rPr lang="pt-BR" sz="2400" dirty="0" smtClean="0">
                <a:latin typeface="Arial" pitchFamily="34" charset="0"/>
                <a:cs typeface="Arial" pitchFamily="34" charset="0"/>
              </a:rPr>
              <a:t>Foi possível realizar exame clínico adequado conforme protocolo aos 731 (100%) hipertensos e 201 (100%) diabéticos devido à dedicação da equipe</a:t>
            </a:r>
            <a:endParaRPr lang="pt-BR" sz="2400" dirty="0" smtClean="0">
              <a:solidFill>
                <a:srgbClr val="000000"/>
              </a:solidFill>
              <a:latin typeface="Arial" pitchFamily="34" charset="0"/>
              <a:cs typeface="Arial" pitchFamily="34" charset="0"/>
            </a:endParaRPr>
          </a:p>
          <a:p>
            <a:pPr lvl="0" indent="539750" eaLnBrk="0" fontAlgn="base" hangingPunct="0">
              <a:spcBef>
                <a:spcPct val="0"/>
              </a:spcBef>
              <a:spcAft>
                <a:spcPct val="0"/>
              </a:spcAft>
            </a:pPr>
            <a:endParaRPr lang="pt-BR" dirty="0" smtClean="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7824" y="214290"/>
            <a:ext cx="9266203" cy="2308324"/>
          </a:xfrm>
          <a:prstGeom prst="rect">
            <a:avLst/>
          </a:prstGeom>
        </p:spPr>
        <p:txBody>
          <a:bodyPr wrap="square">
            <a:spAutoFit/>
          </a:bodyPr>
          <a:lstStyle/>
          <a:p>
            <a:pPr algn="ctr"/>
            <a:r>
              <a:rPr lang="pt-BR" sz="2400" b="1" dirty="0" smtClean="0">
                <a:latin typeface="Arial" pitchFamily="34" charset="0"/>
                <a:cs typeface="Arial" pitchFamily="34" charset="0"/>
              </a:rPr>
              <a:t>Objetivo 2 – Melhorar a qualidade da atenção a hipertensos e/ou diabéticos </a:t>
            </a: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Meta 2.3 e 2.4: </a:t>
            </a:r>
            <a:r>
              <a:rPr lang="pt-BR" sz="2400" dirty="0" smtClean="0">
                <a:latin typeface="Arial" pitchFamily="34" charset="0"/>
                <a:cs typeface="Arial" pitchFamily="34" charset="0"/>
              </a:rPr>
              <a:t>Garantir a 100% dos hipertensos e diabéticos a realização de exames complementares em dia de acordo com o protocolo.   </a:t>
            </a:r>
            <a:endParaRPr lang="pt-BR" sz="2400" dirty="0">
              <a:latin typeface="Arial" pitchFamily="34" charset="0"/>
              <a:cs typeface="Arial" pitchFamily="34" charset="0"/>
            </a:endParaRPr>
          </a:p>
        </p:txBody>
      </p:sp>
      <p:graphicFrame>
        <p:nvGraphicFramePr>
          <p:cNvPr id="3" name="Gráfico 2"/>
          <p:cNvGraphicFramePr/>
          <p:nvPr/>
        </p:nvGraphicFramePr>
        <p:xfrm>
          <a:off x="288893" y="2643182"/>
          <a:ext cx="4429156" cy="3214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nvGraphicFramePr>
        <p:xfrm>
          <a:off x="4932363" y="2643182"/>
          <a:ext cx="4357718" cy="32147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auto">
          <a:xfrm>
            <a:off x="288893" y="5929330"/>
            <a:ext cx="4357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t-BR" sz="1200" b="1" dirty="0" smtClean="0">
                <a:latin typeface="Arial" pitchFamily="34" charset="0"/>
                <a:cs typeface="Arial" pitchFamily="34" charset="0"/>
              </a:rPr>
              <a:t>Figura 3:</a:t>
            </a:r>
            <a:r>
              <a:rPr lang="pt-BR" sz="1200" dirty="0" smtClean="0">
                <a:latin typeface="Arial" pitchFamily="34" charset="0"/>
                <a:cs typeface="Arial" pitchFamily="34" charset="0"/>
              </a:rPr>
              <a:t> proporção de hipertensos com exames complementares em dia de acordo com protocolo, na Unidade Sanitária do Município de Boqueirão do Leão/RS, 2015.</a:t>
            </a:r>
            <a:endParaRPr kumimoji="0" lang="pt-BR"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860925" y="5929330"/>
            <a:ext cx="4357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t-BR" sz="1200" b="1" dirty="0" smtClean="0">
                <a:latin typeface="Arial" pitchFamily="34" charset="0"/>
                <a:cs typeface="Arial" pitchFamily="34" charset="0"/>
              </a:rPr>
              <a:t>Figura 4:</a:t>
            </a:r>
            <a:r>
              <a:rPr lang="pt-BR" sz="1200" dirty="0" smtClean="0">
                <a:latin typeface="Arial" pitchFamily="34" charset="0"/>
                <a:cs typeface="Arial" pitchFamily="34" charset="0"/>
              </a:rPr>
              <a:t> proporção de diabéticos com exames complementares em dia de acordo com protocolo, na Unidade Sanitária do Município de Boqueirão do Leão/RS, 2015.</a:t>
            </a:r>
            <a:endParaRPr kumimoji="0" lang="pt-BR" sz="1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1871" y="785794"/>
            <a:ext cx="9418108" cy="5447645"/>
          </a:xfrm>
          <a:prstGeom prst="rect">
            <a:avLst/>
          </a:prstGeom>
        </p:spPr>
        <p:txBody>
          <a:bodyPr wrap="square">
            <a:spAutoFit/>
          </a:bodyPr>
          <a:lstStyle/>
          <a:p>
            <a:pPr algn="ctr"/>
            <a:r>
              <a:rPr lang="pt-BR" sz="2800" b="1" dirty="0" smtClean="0">
                <a:latin typeface="Arial" pitchFamily="34" charset="0"/>
                <a:cs typeface="Arial" pitchFamily="34" charset="0"/>
              </a:rPr>
              <a:t>Objetivo 2 – Melhorar a qualidade da atenção a hipertensos e/ou diabéticos</a:t>
            </a:r>
            <a:endParaRPr lang="pt-BR" sz="2800" dirty="0" smtClean="0">
              <a:latin typeface="Arial" pitchFamily="34" charset="0"/>
              <a:cs typeface="Arial" pitchFamily="34" charset="0"/>
            </a:endParaRP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Meta 2.5 e 2.6: </a:t>
            </a:r>
            <a:r>
              <a:rPr lang="pt-BR" sz="2400" dirty="0" smtClean="0">
                <a:latin typeface="Arial" pitchFamily="34" charset="0"/>
                <a:cs typeface="Arial" pitchFamily="34" charset="0"/>
              </a:rPr>
              <a:t>Priorizar a prescrição de medicamentos da farmácia popular para 100% dos hipertensos e diabéticos cadastrados na unidade de saúde. </a:t>
            </a:r>
          </a:p>
          <a:p>
            <a:pPr algn="ctr"/>
            <a:endParaRPr lang="pt-BR" sz="2400" dirty="0" smtClean="0">
              <a:latin typeface="Arial" pitchFamily="34" charset="0"/>
              <a:cs typeface="Arial" pitchFamily="34" charset="0"/>
            </a:endParaRPr>
          </a:p>
          <a:p>
            <a:pPr algn="just"/>
            <a:endParaRPr lang="pt-BR" sz="2400" b="1" dirty="0" smtClean="0">
              <a:latin typeface="Arial" pitchFamily="34" charset="0"/>
              <a:cs typeface="Arial" pitchFamily="34" charset="0"/>
            </a:endParaRPr>
          </a:p>
          <a:p>
            <a:pPr algn="just"/>
            <a:r>
              <a:rPr lang="pt-BR" sz="2800" b="1" dirty="0" smtClean="0">
                <a:latin typeface="Arial" pitchFamily="34" charset="0"/>
                <a:cs typeface="Arial" pitchFamily="34" charset="0"/>
              </a:rPr>
              <a:t>Resultados</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 Foi priorizada a prescrição de medicamentos da farmácia popular para todos os avaliados. </a:t>
            </a:r>
          </a:p>
          <a:p>
            <a:pPr algn="just"/>
            <a:r>
              <a:rPr lang="pt-BR" sz="2400" dirty="0" smtClean="0">
                <a:latin typeface="Arial" pitchFamily="34" charset="0"/>
                <a:cs typeface="Arial" pitchFamily="34" charset="0"/>
              </a:rPr>
              <a:t>- Conseguimos a adesão de 100% dos hipertensos e diabéticos.  </a:t>
            </a:r>
            <a:endParaRPr lang="pt-BR" sz="2400" dirty="0" smtClean="0">
              <a:solidFill>
                <a:srgbClr val="000000"/>
              </a:solidFill>
              <a:latin typeface="Arial" pitchFamily="34" charset="0"/>
              <a:cs typeface="Arial" pitchFamily="34" charset="0"/>
            </a:endParaRPr>
          </a:p>
          <a:p>
            <a:pPr lvl="0" indent="539750" eaLnBrk="0" fontAlgn="base" hangingPunct="0">
              <a:spcBef>
                <a:spcPct val="0"/>
              </a:spcBef>
              <a:spcAft>
                <a:spcPct val="0"/>
              </a:spcAft>
            </a:pPr>
            <a:endParaRPr lang="pt-B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5443" y="1571612"/>
            <a:ext cx="8126916" cy="261610"/>
          </a:xfrm>
          <a:prstGeom prst="rect">
            <a:avLst/>
          </a:prstGeom>
        </p:spPr>
        <p:txBody>
          <a:bodyPr wrap="square">
            <a:spAutoFit/>
          </a:bodyPr>
          <a:lstStyle/>
          <a:p>
            <a:pPr indent="539750" algn="just" eaLnBrk="0" fontAlgn="base" hangingPunct="0">
              <a:spcBef>
                <a:spcPct val="0"/>
              </a:spcBef>
              <a:spcAft>
                <a:spcPct val="0"/>
              </a:spcAft>
            </a:pPr>
            <a:endParaRPr lang="pt-BR" sz="1100" dirty="0" smtClean="0">
              <a:latin typeface="Arial" pitchFamily="34" charset="0"/>
              <a:cs typeface="Arial" pitchFamily="34" charset="0"/>
            </a:endParaRPr>
          </a:p>
        </p:txBody>
      </p:sp>
      <p:sp>
        <p:nvSpPr>
          <p:cNvPr id="3" name="CaixaDeTexto 2"/>
          <p:cNvSpPr txBox="1"/>
          <p:nvPr/>
        </p:nvSpPr>
        <p:spPr>
          <a:xfrm>
            <a:off x="227824" y="214290"/>
            <a:ext cx="9266203" cy="1938992"/>
          </a:xfrm>
          <a:prstGeom prst="rect">
            <a:avLst/>
          </a:prstGeom>
          <a:noFill/>
        </p:spPr>
        <p:txBody>
          <a:bodyPr wrap="square" rtlCol="0">
            <a:spAutoFit/>
          </a:bodyPr>
          <a:lstStyle/>
          <a:p>
            <a:pPr algn="ctr"/>
            <a:r>
              <a:rPr lang="pt-BR" sz="2400" b="1" dirty="0" smtClean="0">
                <a:latin typeface="Arial" pitchFamily="34" charset="0"/>
                <a:cs typeface="Arial" pitchFamily="34" charset="0"/>
              </a:rPr>
              <a:t>Objetivo 2 – Melhorar a qualidade da atenção a hipertensos e/ou diabéticos</a:t>
            </a:r>
            <a:endParaRPr lang="pt-BR" sz="2400" dirty="0" smtClean="0">
              <a:latin typeface="Arial" pitchFamily="34" charset="0"/>
              <a:cs typeface="Arial" pitchFamily="34" charset="0"/>
            </a:endParaRP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Meta 2.7 e 2.8: </a:t>
            </a:r>
            <a:r>
              <a:rPr lang="pt-BR" sz="2400" dirty="0" smtClean="0">
                <a:latin typeface="Arial" pitchFamily="34" charset="0"/>
                <a:cs typeface="Arial" pitchFamily="34" charset="0"/>
              </a:rPr>
              <a:t>Realizar avaliação da necessidade de atendimento odontológico em 100% dos hipertensos e diabéticos</a:t>
            </a:r>
            <a:r>
              <a:rPr lang="pt-BR" sz="2400" dirty="0" smtClean="0">
                <a:solidFill>
                  <a:srgbClr val="000000"/>
                </a:solidFill>
                <a:latin typeface="Arial" pitchFamily="34" charset="0"/>
                <a:ea typeface="Times New Roman" pitchFamily="18" charset="0"/>
                <a:cs typeface="Arial" pitchFamily="34" charset="0"/>
              </a:rPr>
              <a:t>.</a:t>
            </a:r>
            <a:endParaRPr lang="pt-BR" sz="2400" dirty="0">
              <a:latin typeface="Arial" pitchFamily="34" charset="0"/>
              <a:cs typeface="Arial" pitchFamily="34" charset="0"/>
            </a:endParaRPr>
          </a:p>
        </p:txBody>
      </p:sp>
      <p:graphicFrame>
        <p:nvGraphicFramePr>
          <p:cNvPr id="6" name="Gráfico 5"/>
          <p:cNvGraphicFramePr/>
          <p:nvPr/>
        </p:nvGraphicFramePr>
        <p:xfrm>
          <a:off x="4936878" y="2428868"/>
          <a:ext cx="4424641" cy="3500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nvGraphicFramePr>
        <p:xfrm>
          <a:off x="360331" y="2428868"/>
          <a:ext cx="4273560" cy="350046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5"/>
          <p:cNvSpPr>
            <a:spLocks noChangeArrowheads="1"/>
          </p:cNvSpPr>
          <p:nvPr/>
        </p:nvSpPr>
        <p:spPr bwMode="auto">
          <a:xfrm>
            <a:off x="288893" y="5929330"/>
            <a:ext cx="4357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t-BR" sz="1200" b="1" dirty="0" smtClean="0">
                <a:latin typeface="Arial" pitchFamily="34" charset="0"/>
                <a:cs typeface="Arial" pitchFamily="34" charset="0"/>
              </a:rPr>
              <a:t>Figura </a:t>
            </a:r>
            <a:r>
              <a:rPr lang="pt-BR" sz="1200" b="1" dirty="0" smtClean="0">
                <a:latin typeface="Arial" pitchFamily="34" charset="0"/>
                <a:cs typeface="Arial" pitchFamily="34" charset="0"/>
              </a:rPr>
              <a:t>5:</a:t>
            </a:r>
            <a:r>
              <a:rPr lang="pt-BR" sz="1200" dirty="0" smtClean="0">
                <a:latin typeface="Arial" pitchFamily="34" charset="0"/>
                <a:cs typeface="Arial" pitchFamily="34" charset="0"/>
              </a:rPr>
              <a:t> </a:t>
            </a:r>
            <a:r>
              <a:rPr lang="pt-BR" sz="1200" dirty="0" smtClean="0">
                <a:latin typeface="Arial" pitchFamily="34" charset="0"/>
                <a:cs typeface="Arial" pitchFamily="34" charset="0"/>
              </a:rPr>
              <a:t>proporção</a:t>
            </a:r>
            <a:r>
              <a:rPr lang="pt-BR" sz="1200" dirty="0" smtClean="0"/>
              <a:t> de hipertensos com avaliação da necessidade de atendimento odontológico, na Unidade Sanitária do Município de Boqueirão do Leão/RS, 2015.</a:t>
            </a:r>
            <a:r>
              <a:rPr lang="pt-BR" sz="1200" dirty="0" smtClean="0">
                <a:latin typeface="Arial" pitchFamily="34" charset="0"/>
                <a:cs typeface="Arial" pitchFamily="34" charset="0"/>
              </a:rPr>
              <a:t> </a:t>
            </a:r>
            <a:endParaRPr kumimoji="0" lang="pt-BR"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5003801" y="5925941"/>
            <a:ext cx="4357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t-BR" sz="1200" b="1" dirty="0" smtClean="0">
                <a:latin typeface="Arial" pitchFamily="34" charset="0"/>
                <a:cs typeface="Arial" pitchFamily="34" charset="0"/>
              </a:rPr>
              <a:t>Figura </a:t>
            </a:r>
            <a:r>
              <a:rPr lang="pt-BR" sz="1200" b="1" dirty="0" smtClean="0">
                <a:latin typeface="Arial" pitchFamily="34" charset="0"/>
                <a:cs typeface="Arial" pitchFamily="34" charset="0"/>
              </a:rPr>
              <a:t>6:</a:t>
            </a:r>
            <a:r>
              <a:rPr lang="pt-BR" sz="1200" dirty="0" smtClean="0">
                <a:latin typeface="Arial" pitchFamily="34" charset="0"/>
                <a:cs typeface="Arial" pitchFamily="34" charset="0"/>
              </a:rPr>
              <a:t> </a:t>
            </a:r>
            <a:r>
              <a:rPr lang="pt-BR" sz="1200" dirty="0" smtClean="0">
                <a:latin typeface="Arial" pitchFamily="34" charset="0"/>
                <a:cs typeface="Arial" pitchFamily="34" charset="0"/>
              </a:rPr>
              <a:t>proporção </a:t>
            </a:r>
            <a:r>
              <a:rPr lang="pt-BR" sz="1200" dirty="0" smtClean="0"/>
              <a:t>de diabéticos com avaliação da necessidade de atendimento odontológico, na Unidade Sanitária do Município de Boqueirão do Leão/RS, 2015.</a:t>
            </a:r>
            <a:r>
              <a:rPr lang="pt-BR" sz="1200" dirty="0" smtClean="0">
                <a:latin typeface="Arial" pitchFamily="34" charset="0"/>
                <a:cs typeface="Arial" pitchFamily="34" charset="0"/>
              </a:rPr>
              <a:t> </a:t>
            </a:r>
            <a:endParaRPr kumimoji="0" lang="pt-BR" sz="1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46017" y="214290"/>
            <a:ext cx="9361519"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BR" sz="2800" b="1" dirty="0" smtClean="0">
                <a:latin typeface="Arial" pitchFamily="34" charset="0"/>
                <a:cs typeface="Arial" pitchFamily="34" charset="0"/>
              </a:rPr>
              <a:t>Objetivo 3 – Melhorar a adesão de hipertensos e/ou diabéticos ao programa. </a:t>
            </a: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Meta 3.1 e 3.2</a:t>
            </a:r>
            <a:r>
              <a:rPr lang="pt-BR" sz="2400" dirty="0" smtClean="0">
                <a:latin typeface="Arial" pitchFamily="34" charset="0"/>
                <a:cs typeface="Arial" pitchFamily="34" charset="0"/>
              </a:rPr>
              <a:t>: Buscar 100% dos hipertensos e diabéticos faltosos às consultas na unidade de saúde conforme a periodicidade recomendada</a:t>
            </a:r>
            <a:r>
              <a:rPr lang="pt-BR" sz="2400" b="1" dirty="0" smtClean="0">
                <a:latin typeface="Arial" pitchFamily="34" charset="0"/>
                <a:cs typeface="Arial" pitchFamily="34" charset="0"/>
              </a:rPr>
              <a:t>.</a:t>
            </a:r>
            <a:endParaRPr lang="pt-BR" sz="2400" dirty="0" smtClean="0">
              <a:latin typeface="Arial" pitchFamily="34" charset="0"/>
              <a:cs typeface="Arial" pitchFamily="34" charset="0"/>
            </a:endParaRPr>
          </a:p>
          <a:p>
            <a:pPr algn="just"/>
            <a:endParaRPr lang="pt-BR" sz="2400" b="1" dirty="0" smtClean="0">
              <a:latin typeface="Arial" pitchFamily="34" charset="0"/>
              <a:cs typeface="Arial" pitchFamily="34" charset="0"/>
            </a:endParaRPr>
          </a:p>
          <a:p>
            <a:pPr algn="just"/>
            <a:r>
              <a:rPr lang="pt-BR" sz="2800" b="1" dirty="0" smtClean="0">
                <a:latin typeface="Arial" pitchFamily="34" charset="0"/>
                <a:cs typeface="Arial" pitchFamily="34" charset="0"/>
              </a:rPr>
              <a:t>Resultados</a:t>
            </a:r>
          </a:p>
          <a:p>
            <a:pPr algn="just"/>
            <a:r>
              <a:rPr lang="pt-BR" sz="2400" dirty="0" smtClean="0">
                <a:latin typeface="Arial" pitchFamily="34" charset="0"/>
                <a:cs typeface="Arial" pitchFamily="34" charset="0"/>
              </a:rPr>
              <a:t>Não houve pacientes faltosos, pois em cada reunião da equipe, semanalmente, agendávamos os pacientes e os ACS sempre alertavam aos usuários da data da consulta e, assim sempre conseguimos fazer com que os usuários não faltassem às consultas, em atividades realizadas na comunidade ou em grupo de HAS-DM na unidade de saúde</a:t>
            </a:r>
            <a:r>
              <a:rPr lang="pt-BR" sz="2400" b="1" dirty="0" smtClean="0">
                <a:latin typeface="Arial" pitchFamily="34" charset="0"/>
                <a:cs typeface="Arial" pitchFamily="34" charset="0"/>
              </a:rPr>
              <a:t>. </a:t>
            </a:r>
            <a:endParaRPr lang="pt-BR" sz="2400" dirty="0" smtClean="0">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rgbClr val="000000"/>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lang="pt-BR" sz="2400" b="1" dirty="0" smtClean="0">
              <a:solidFill>
                <a:srgbClr val="000000"/>
              </a:solidFill>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57759" y="912572"/>
            <a:ext cx="9418074"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BR" sz="2800" b="1" dirty="0" smtClean="0">
                <a:latin typeface="Arial" pitchFamily="34" charset="0"/>
                <a:cs typeface="Arial" pitchFamily="34" charset="0"/>
              </a:rPr>
              <a:t>Objetivo 4 – Melhorar o registro das informações</a:t>
            </a:r>
            <a:r>
              <a:rPr lang="pt-BR" sz="2400" dirty="0" smtClean="0">
                <a:latin typeface="Arial" pitchFamily="34" charset="0"/>
                <a:cs typeface="Arial" pitchFamily="34" charset="0"/>
              </a:rPr>
              <a:t>. </a:t>
            </a: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Meta 4.1 e 4.2: </a:t>
            </a:r>
            <a:r>
              <a:rPr lang="pt-BR" sz="2400" dirty="0" smtClean="0">
                <a:latin typeface="Arial" pitchFamily="34" charset="0"/>
                <a:cs typeface="Arial" pitchFamily="34" charset="0"/>
              </a:rPr>
              <a:t>Manter ficha de acompanhamento de 100% dos hipertensos e diabéticos.</a:t>
            </a:r>
          </a:p>
          <a:p>
            <a:pPr algn="just"/>
            <a:endParaRPr lang="pt-BR" sz="2400" b="1" dirty="0" smtClean="0">
              <a:latin typeface="Arial" pitchFamily="34" charset="0"/>
              <a:cs typeface="Arial" pitchFamily="34" charset="0"/>
            </a:endParaRPr>
          </a:p>
          <a:p>
            <a:pPr algn="just"/>
            <a:endParaRPr lang="pt-BR" sz="2400" b="1" dirty="0" smtClean="0">
              <a:latin typeface="Arial" pitchFamily="34" charset="0"/>
              <a:cs typeface="Arial" pitchFamily="34" charset="0"/>
            </a:endParaRPr>
          </a:p>
          <a:p>
            <a:pPr algn="just"/>
            <a:r>
              <a:rPr lang="pt-BR" sz="2800" b="1" dirty="0" smtClean="0">
                <a:latin typeface="Arial" pitchFamily="34" charset="0"/>
                <a:cs typeface="Arial" pitchFamily="34" charset="0"/>
              </a:rPr>
              <a:t>Resultados</a:t>
            </a:r>
          </a:p>
          <a:p>
            <a:pPr algn="just"/>
            <a:endParaRPr lang="pt-BR" sz="2800" b="1" dirty="0" smtClean="0">
              <a:latin typeface="Arial" pitchFamily="34" charset="0"/>
              <a:cs typeface="Arial" pitchFamily="34" charset="0"/>
            </a:endParaRPr>
          </a:p>
          <a:p>
            <a:pPr algn="just"/>
            <a:r>
              <a:rPr lang="pt-BR" sz="2400" dirty="0" smtClean="0">
                <a:latin typeface="Arial" pitchFamily="34" charset="0"/>
                <a:cs typeface="Arial" pitchFamily="34" charset="0"/>
              </a:rPr>
              <a:t>Inicialmente nenhum usuário pertencente à intervenção possuía cadastro ou ficha-espelho para acompanhamento, mas ao final da intervenção conseguimos manter 100% com registros preenchidos corretamente. </a:t>
            </a: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rgbClr val="000000"/>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214290"/>
            <a:ext cx="972185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BR" sz="2800" b="1" dirty="0" smtClean="0">
                <a:latin typeface="Arial" pitchFamily="34" charset="0"/>
                <a:cs typeface="Arial" pitchFamily="34" charset="0"/>
              </a:rPr>
              <a:t>Objetivo 5 – Mapear hipertensos e diabéticos de risco para doença cardiovascular. </a:t>
            </a:r>
          </a:p>
          <a:p>
            <a:pPr algn="ctr"/>
            <a:endParaRPr lang="pt-BR" sz="2400" b="1" dirty="0" smtClean="0"/>
          </a:p>
          <a:p>
            <a:pPr algn="ctr"/>
            <a:r>
              <a:rPr lang="pt-BR" sz="2400" b="1" dirty="0" smtClean="0"/>
              <a:t>Meta 5.1 e 5.2: </a:t>
            </a:r>
            <a:r>
              <a:rPr lang="pt-BR" sz="2400" dirty="0" smtClean="0"/>
              <a:t>Realizar estratificação do risco cardiovascular em 100% dos hipertensos e diabéticos cadastrados na unidade de saúde.</a:t>
            </a:r>
            <a:r>
              <a:rPr kumimoji="0" lang="pt-BR"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pt-BR" sz="240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Gráfico 2"/>
          <p:cNvGraphicFramePr/>
          <p:nvPr/>
        </p:nvGraphicFramePr>
        <p:xfrm>
          <a:off x="288893" y="2643182"/>
          <a:ext cx="4405244" cy="3289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p:cNvGraphicFramePr/>
          <p:nvPr/>
        </p:nvGraphicFramePr>
        <p:xfrm>
          <a:off x="4932363" y="2643182"/>
          <a:ext cx="4486829"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auto">
          <a:xfrm>
            <a:off x="288893" y="5929330"/>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t-BR" sz="1200" b="1" dirty="0" smtClean="0">
                <a:latin typeface="Arial" pitchFamily="34" charset="0"/>
                <a:cs typeface="Arial" pitchFamily="34" charset="0"/>
              </a:rPr>
              <a:t>Figura </a:t>
            </a:r>
            <a:r>
              <a:rPr lang="pt-BR" sz="1200" b="1" dirty="0" smtClean="0">
                <a:latin typeface="Arial" pitchFamily="34" charset="0"/>
                <a:cs typeface="Arial" pitchFamily="34" charset="0"/>
              </a:rPr>
              <a:t>7:</a:t>
            </a:r>
            <a:r>
              <a:rPr lang="pt-BR" sz="1200" dirty="0" smtClean="0">
                <a:latin typeface="Arial" pitchFamily="34" charset="0"/>
                <a:cs typeface="Arial" pitchFamily="34" charset="0"/>
              </a:rPr>
              <a:t> </a:t>
            </a:r>
            <a:r>
              <a:rPr lang="pt-BR" sz="1200" dirty="0" smtClean="0">
                <a:latin typeface="Arial" pitchFamily="34" charset="0"/>
                <a:cs typeface="Arial" pitchFamily="34" charset="0"/>
              </a:rPr>
              <a:t>proporção </a:t>
            </a:r>
            <a:r>
              <a:rPr lang="pt-BR" sz="1200" dirty="0" smtClean="0"/>
              <a:t>de hipertensos com estratificação de risco cardiovascular por exame clínico em dia, na Unidade Sanitária do Município de Boqueirão do Leão/RS, 2015.</a:t>
            </a:r>
            <a:endParaRPr kumimoji="0" lang="pt-BR"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932363" y="5929330"/>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t-BR" sz="1200" b="1" smtClean="0">
                <a:latin typeface="Arial" pitchFamily="34" charset="0"/>
                <a:cs typeface="Arial" pitchFamily="34" charset="0"/>
              </a:rPr>
              <a:t>Figura </a:t>
            </a:r>
            <a:r>
              <a:rPr lang="pt-BR" sz="1200" b="1" smtClean="0">
                <a:latin typeface="Arial" pitchFamily="34" charset="0"/>
                <a:cs typeface="Arial" pitchFamily="34" charset="0"/>
              </a:rPr>
              <a:t>8:</a:t>
            </a:r>
            <a:r>
              <a:rPr lang="pt-BR" sz="1200" smtClean="0">
                <a:latin typeface="Arial" pitchFamily="34" charset="0"/>
                <a:cs typeface="Arial" pitchFamily="34" charset="0"/>
              </a:rPr>
              <a:t> </a:t>
            </a:r>
            <a:r>
              <a:rPr lang="pt-BR" sz="1200" dirty="0" smtClean="0">
                <a:latin typeface="Arial" pitchFamily="34" charset="0"/>
                <a:cs typeface="Arial" pitchFamily="34" charset="0"/>
              </a:rPr>
              <a:t>proporção </a:t>
            </a:r>
            <a:r>
              <a:rPr lang="pt-BR" sz="1200" dirty="0" smtClean="0"/>
              <a:t>de diabéticos com estratificação de risco cardiovascular por exame clínico em dia, na Unidade Sanitária do Município de Boqueirão do Leão/RS, 2015.</a:t>
            </a:r>
            <a:endParaRPr kumimoji="0" lang="pt-BR" sz="1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51872" y="285728"/>
            <a:ext cx="928108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BR" sz="2800" b="1" dirty="0" smtClean="0">
                <a:latin typeface="Arial" pitchFamily="34" charset="0"/>
                <a:cs typeface="Arial" pitchFamily="34" charset="0"/>
              </a:rPr>
              <a:t>Objetivo 6 – Promover a saúde de hipertensos e diabéticos </a:t>
            </a: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Meta 6.1e 6.2: </a:t>
            </a:r>
            <a:r>
              <a:rPr lang="pt-BR" sz="2400" dirty="0" smtClean="0">
                <a:latin typeface="Arial" pitchFamily="34" charset="0"/>
                <a:cs typeface="Arial" pitchFamily="34" charset="0"/>
              </a:rPr>
              <a:t>Garantir orientação nutricional sobre alimentação saudável a 100% dos hipertensos e diabéticos.</a:t>
            </a:r>
          </a:p>
          <a:p>
            <a:pPr algn="just"/>
            <a:endParaRPr lang="pt-BR" sz="2400" b="1" dirty="0" smtClean="0">
              <a:latin typeface="Arial" pitchFamily="34" charset="0"/>
              <a:cs typeface="Arial" pitchFamily="34" charset="0"/>
            </a:endParaRPr>
          </a:p>
          <a:p>
            <a:pPr algn="just"/>
            <a:r>
              <a:rPr lang="pt-BR" sz="2800" b="1" dirty="0" smtClean="0">
                <a:latin typeface="Arial" pitchFamily="34" charset="0"/>
                <a:cs typeface="Arial" pitchFamily="34" charset="0"/>
              </a:rPr>
              <a:t>Resultados</a:t>
            </a:r>
          </a:p>
          <a:p>
            <a:pPr algn="just">
              <a:buFontTx/>
              <a:buChar char="-"/>
            </a:pPr>
            <a:r>
              <a:rPr lang="pt-BR" sz="2400" b="1" dirty="0" smtClean="0">
                <a:latin typeface="Arial" pitchFamily="34" charset="0"/>
                <a:cs typeface="Arial" pitchFamily="34" charset="0"/>
              </a:rPr>
              <a:t> </a:t>
            </a:r>
            <a:r>
              <a:rPr lang="pt-BR" sz="2400" dirty="0" smtClean="0">
                <a:latin typeface="Arial" pitchFamily="34" charset="0"/>
                <a:cs typeface="Arial" pitchFamily="34" charset="0"/>
              </a:rPr>
              <a:t>100% (731) dos hipertensos e 100% (201) dos diabéticos receberam orientação nutricional sobre alimentação saudável. </a:t>
            </a:r>
          </a:p>
          <a:p>
            <a:pPr algn="just">
              <a:buFontTx/>
              <a:buChar char="-"/>
            </a:pPr>
            <a:r>
              <a:rPr lang="pt-BR" sz="2400" dirty="0" smtClean="0">
                <a:latin typeface="Arial" pitchFamily="34" charset="0"/>
                <a:cs typeface="Arial" pitchFamily="34" charset="0"/>
              </a:rPr>
              <a:t> Muitos foram encaminhados para acompanhamento junto a nutricionista. </a:t>
            </a:r>
          </a:p>
          <a:p>
            <a:pPr algn="just">
              <a:buFontTx/>
              <a:buChar char="-"/>
            </a:pPr>
            <a:r>
              <a:rPr lang="pt-BR" sz="2400" dirty="0" smtClean="0">
                <a:latin typeface="Arial" pitchFamily="34" charset="0"/>
                <a:cs typeface="Arial" pitchFamily="34" charset="0"/>
              </a:rPr>
              <a:t> E uma das formas utilizadas para atingir o maior número possível de pessoas foram as palestras realizadas pela nutricionista.</a:t>
            </a:r>
            <a:endParaRPr lang="pt-BR" sz="1200" b="1" dirty="0" smtClean="0">
              <a:solidFill>
                <a:srgbClr val="000000"/>
              </a:solidFill>
              <a:latin typeface="Arial" pitchFamily="34" charset="0"/>
              <a:ea typeface="Times New Roman" pitchFamily="18" charset="0"/>
              <a:cs typeface="Arial" pitchFamily="34" charset="0"/>
            </a:endParaRPr>
          </a:p>
        </p:txBody>
      </p:sp>
      <p:pic>
        <p:nvPicPr>
          <p:cNvPr id="10244" name="Picture 4" descr="http://www.eliminaladiabetes.com/wp-content/uploads/2014/05/alimentos-para-diabeticos-e-hipertensos2.jpg"/>
          <p:cNvPicPr>
            <a:picLocks noChangeAspect="1" noChangeArrowheads="1"/>
          </p:cNvPicPr>
          <p:nvPr/>
        </p:nvPicPr>
        <p:blipFill>
          <a:blip r:embed="rId2" cstate="print"/>
          <a:srcRect/>
          <a:stretch>
            <a:fillRect/>
          </a:stretch>
        </p:blipFill>
        <p:spPr bwMode="auto">
          <a:xfrm>
            <a:off x="7715304" y="5321488"/>
            <a:ext cx="2003405" cy="15365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03776" y="714357"/>
            <a:ext cx="9190251" cy="5816977"/>
          </a:xfrm>
          <a:prstGeom prst="rect">
            <a:avLst/>
          </a:prstGeom>
        </p:spPr>
        <p:txBody>
          <a:bodyPr wrap="square">
            <a:spAutoFit/>
          </a:bodyPr>
          <a:lstStyle/>
          <a:p>
            <a:pPr algn="ctr"/>
            <a:r>
              <a:rPr lang="pt-BR" sz="2800" b="1" dirty="0" smtClean="0">
                <a:latin typeface="Arial" pitchFamily="34" charset="0"/>
                <a:cs typeface="Arial" pitchFamily="34" charset="0"/>
              </a:rPr>
              <a:t>Objetivo 6 – Promover a saúde de hipertensos e diabéticos </a:t>
            </a:r>
          </a:p>
          <a:p>
            <a:pPr algn="ctr"/>
            <a:endParaRPr lang="pt-BR" sz="2400" b="1" dirty="0" smtClean="0"/>
          </a:p>
          <a:p>
            <a:pPr algn="ctr"/>
            <a:r>
              <a:rPr lang="pt-BR" sz="2400" b="1" dirty="0" smtClean="0">
                <a:latin typeface="Arial" pitchFamily="34" charset="0"/>
                <a:cs typeface="Arial" pitchFamily="34" charset="0"/>
              </a:rPr>
              <a:t>Meta 6.3 e 6.4:</a:t>
            </a:r>
            <a:r>
              <a:rPr lang="pt-BR" sz="2400" dirty="0" smtClean="0">
                <a:latin typeface="Arial" pitchFamily="34" charset="0"/>
                <a:cs typeface="Arial" pitchFamily="34" charset="0"/>
              </a:rPr>
              <a:t> Garantir orientação em relação à prática regular de atividade física a 100% dos pacientes hipertensos e diabéticos. </a:t>
            </a:r>
          </a:p>
          <a:p>
            <a:pPr algn="just"/>
            <a:endParaRPr lang="pt-BR" sz="2400" b="1" dirty="0" smtClean="0">
              <a:latin typeface="Arial" pitchFamily="34" charset="0"/>
              <a:cs typeface="Arial" pitchFamily="34" charset="0"/>
            </a:endParaRPr>
          </a:p>
          <a:p>
            <a:pPr algn="just"/>
            <a:endParaRPr lang="pt-BR" sz="2400" b="1" dirty="0" smtClean="0">
              <a:latin typeface="Arial" pitchFamily="34" charset="0"/>
              <a:cs typeface="Arial" pitchFamily="34" charset="0"/>
            </a:endParaRPr>
          </a:p>
          <a:p>
            <a:pPr algn="just"/>
            <a:r>
              <a:rPr lang="pt-BR" sz="2800" b="1" dirty="0" smtClean="0">
                <a:latin typeface="Arial" pitchFamily="34" charset="0"/>
                <a:cs typeface="Arial" pitchFamily="34" charset="0"/>
              </a:rPr>
              <a:t>Resultados</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Foi garantido orientação em relação à prática regular de atividade física a 100% dos usuários. As orientações foram ofertadas nas consultas médicas, nos grupos, nas comunidades e em palestras realizadas pela fisioterapeuta. </a:t>
            </a:r>
            <a:endParaRPr lang="pt-BR" sz="2400" dirty="0" smtClean="0">
              <a:solidFill>
                <a:srgbClr val="000000"/>
              </a:solidFill>
              <a:latin typeface="Arial" pitchFamily="34" charset="0"/>
              <a:cs typeface="Arial" pitchFamily="34" charset="0"/>
            </a:endParaRPr>
          </a:p>
          <a:p>
            <a:pPr lvl="0" indent="539750" algn="just" eaLnBrk="0" fontAlgn="base" hangingPunct="0">
              <a:spcBef>
                <a:spcPct val="0"/>
              </a:spcBef>
              <a:spcAft>
                <a:spcPct val="0"/>
              </a:spcAft>
            </a:pPr>
            <a:endParaRPr lang="pt-BR" sz="2400" dirty="0" smtClean="0">
              <a:solidFill>
                <a:srgbClr val="000000"/>
              </a:solidFill>
              <a:latin typeface="Arial" pitchFamily="34" charset="0"/>
              <a:cs typeface="Arial" pitchFamily="34" charset="0"/>
            </a:endParaRPr>
          </a:p>
          <a:p>
            <a:pPr lvl="0" indent="539750" algn="just" eaLnBrk="0" fontAlgn="base" hangingPunct="0">
              <a:spcBef>
                <a:spcPct val="0"/>
              </a:spcBef>
              <a:spcAft>
                <a:spcPct val="0"/>
              </a:spcAft>
            </a:pPr>
            <a:endParaRPr lang="pt-B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Arial" pitchFamily="34" charset="0"/>
                <a:cs typeface="Arial" pitchFamily="34" charset="0"/>
              </a:rPr>
              <a:t>Introdução</a:t>
            </a:r>
            <a:endParaRPr lang="pt-BR" dirty="0"/>
          </a:p>
        </p:txBody>
      </p:sp>
      <p:sp>
        <p:nvSpPr>
          <p:cNvPr id="3" name="Retângulo 2"/>
          <p:cNvSpPr/>
          <p:nvPr/>
        </p:nvSpPr>
        <p:spPr>
          <a:xfrm>
            <a:off x="288893" y="1428736"/>
            <a:ext cx="9072626" cy="5016758"/>
          </a:xfrm>
          <a:prstGeom prst="rect">
            <a:avLst/>
          </a:prstGeom>
        </p:spPr>
        <p:txBody>
          <a:bodyPr wrap="square">
            <a:spAutoFit/>
          </a:bodyPr>
          <a:lstStyle/>
          <a:p>
            <a:pPr algn="just"/>
            <a:r>
              <a:rPr lang="pt-BR" sz="3200" dirty="0" smtClean="0"/>
              <a:t>A Hipertensão Arterial e o Diabetes Mellitus afetam grande parcela da população.</a:t>
            </a:r>
          </a:p>
          <a:p>
            <a:pPr algn="just"/>
            <a:endParaRPr lang="pt-BR" sz="3200" dirty="0" smtClean="0"/>
          </a:p>
          <a:p>
            <a:pPr algn="just"/>
            <a:r>
              <a:rPr lang="pt-BR" sz="3200" dirty="0" smtClean="0"/>
              <a:t>São consideradas dois graves problemas de saúde pública no Brasil e no mundo com alta prevalência (22,7% hipertensos e 6,3% diabéticos).</a:t>
            </a:r>
          </a:p>
          <a:p>
            <a:pPr algn="just"/>
            <a:endParaRPr lang="pt-BR" sz="3200" dirty="0" smtClean="0"/>
          </a:p>
          <a:p>
            <a:pPr algn="just"/>
            <a:r>
              <a:rPr lang="pt-BR" sz="3200" dirty="0" smtClean="0"/>
              <a:t>Sendo as responsáveis pelas primeiras causas de mortalidade e de hospitalizações no Sistema Único de Saúde afetando a qualidade de vida. </a:t>
            </a:r>
            <a:endParaRPr lang="pt-BR"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27823" y="856358"/>
            <a:ext cx="9190251"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t-BR" sz="2800" b="1" dirty="0" smtClean="0">
                <a:latin typeface="Arial" pitchFamily="34" charset="0"/>
                <a:cs typeface="Arial" pitchFamily="34" charset="0"/>
              </a:rPr>
              <a:t>Objetivo 6 – Promover a saúde de hipertensos e diabéticos </a:t>
            </a:r>
          </a:p>
          <a:p>
            <a:pPr algn="ctr"/>
            <a:endParaRPr lang="pt-BR" sz="2400" dirty="0" smtClean="0"/>
          </a:p>
          <a:p>
            <a:pPr algn="ctr"/>
            <a:endParaRPr lang="pt-BR" sz="2400" b="1" dirty="0" smtClean="0"/>
          </a:p>
          <a:p>
            <a:pPr algn="ctr"/>
            <a:r>
              <a:rPr lang="pt-BR" sz="2400" b="1" dirty="0" smtClean="0">
                <a:latin typeface="Arial" pitchFamily="34" charset="0"/>
                <a:cs typeface="Arial" pitchFamily="34" charset="0"/>
              </a:rPr>
              <a:t>Meta 6.5 e 6.6: </a:t>
            </a:r>
            <a:r>
              <a:rPr lang="pt-BR" sz="2400" dirty="0" smtClean="0">
                <a:latin typeface="Arial" pitchFamily="34" charset="0"/>
                <a:cs typeface="Arial" pitchFamily="34" charset="0"/>
              </a:rPr>
              <a:t>Garantir orientação sobre os riscos do tabagismo a 100% dos pacientes hipertensos e diabéticos. </a:t>
            </a:r>
          </a:p>
          <a:p>
            <a:pPr algn="just"/>
            <a:endParaRPr lang="pt-BR" sz="2400" b="1" dirty="0" smtClean="0">
              <a:latin typeface="Arial" pitchFamily="34" charset="0"/>
              <a:cs typeface="Arial" pitchFamily="34" charset="0"/>
            </a:endParaRPr>
          </a:p>
          <a:p>
            <a:pPr algn="just"/>
            <a:r>
              <a:rPr lang="pt-BR" sz="2800" b="1" dirty="0" smtClean="0">
                <a:latin typeface="Arial" pitchFamily="34" charset="0"/>
                <a:cs typeface="Arial" pitchFamily="34" charset="0"/>
              </a:rPr>
              <a:t>Resultados</a:t>
            </a:r>
          </a:p>
          <a:p>
            <a:pPr algn="just"/>
            <a:endParaRPr lang="pt-BR" sz="2400" b="1" dirty="0" smtClean="0">
              <a:latin typeface="Arial" pitchFamily="34" charset="0"/>
              <a:cs typeface="Arial" pitchFamily="34" charset="0"/>
            </a:endParaRPr>
          </a:p>
          <a:p>
            <a:pPr algn="just"/>
            <a:r>
              <a:rPr lang="pt-BR" sz="2400" dirty="0" smtClean="0">
                <a:latin typeface="Arial" pitchFamily="34" charset="0"/>
                <a:cs typeface="Arial" pitchFamily="34" charset="0"/>
              </a:rPr>
              <a:t>Todos as pessoas com HAS e/ou DM (100%) receberam orientação sobre os riscos do tabagismo em palestras educativas disponibilizado também para toda a comunidade, em conversas nas reuniões de grupos e durante a própria consulta médica.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4579" y="142852"/>
            <a:ext cx="9504394" cy="2062103"/>
          </a:xfrm>
          <a:prstGeom prst="rect">
            <a:avLst/>
          </a:prstGeom>
        </p:spPr>
        <p:txBody>
          <a:bodyPr wrap="square">
            <a:spAutoFit/>
          </a:bodyPr>
          <a:lstStyle/>
          <a:p>
            <a:pPr algn="ctr"/>
            <a:r>
              <a:rPr lang="pt-BR" sz="2800" b="1" dirty="0" smtClean="0">
                <a:latin typeface="Arial" pitchFamily="34" charset="0"/>
                <a:cs typeface="Arial" pitchFamily="34" charset="0"/>
              </a:rPr>
              <a:t>Objetivo 6 – Promover a saúde de hipertensos e diabéticos </a:t>
            </a:r>
          </a:p>
          <a:p>
            <a:pPr algn="ctr"/>
            <a:endParaRPr lang="pt-BR" sz="2400" b="1" dirty="0" smtClean="0"/>
          </a:p>
          <a:p>
            <a:pPr algn="ctr"/>
            <a:r>
              <a:rPr lang="pt-BR" sz="2400" b="1" dirty="0" smtClean="0">
                <a:latin typeface="Arial" pitchFamily="34" charset="0"/>
                <a:cs typeface="Arial" pitchFamily="34" charset="0"/>
              </a:rPr>
              <a:t>Meta 6.7 e 6.8: </a:t>
            </a:r>
            <a:r>
              <a:rPr lang="pt-BR" sz="2400" dirty="0" smtClean="0">
                <a:latin typeface="Arial" pitchFamily="34" charset="0"/>
                <a:cs typeface="Arial" pitchFamily="34" charset="0"/>
              </a:rPr>
              <a:t>Garantir orientação</a:t>
            </a:r>
          </a:p>
          <a:p>
            <a:pPr algn="ctr"/>
            <a:r>
              <a:rPr lang="pt-BR" sz="2400" dirty="0" smtClean="0">
                <a:latin typeface="Arial" pitchFamily="34" charset="0"/>
                <a:cs typeface="Arial" pitchFamily="34" charset="0"/>
              </a:rPr>
              <a:t>sobre higiene bucal a 100% dos pacientes hipertensos e diabéticos</a:t>
            </a:r>
            <a:r>
              <a:rPr lang="pt-BR" sz="2400" dirty="0" smtClean="0"/>
              <a:t>.</a:t>
            </a:r>
            <a:endParaRPr lang="pt-BR" sz="1100" dirty="0" smtClean="0">
              <a:latin typeface="Arial" pitchFamily="34" charset="0"/>
              <a:cs typeface="Arial" pitchFamily="34" charset="0"/>
            </a:endParaRPr>
          </a:p>
        </p:txBody>
      </p:sp>
      <p:pic>
        <p:nvPicPr>
          <p:cNvPr id="5" name="Imagem 4" descr="La higiene dental protege el corazón, diente, corazón"/>
          <p:cNvPicPr/>
          <p:nvPr/>
        </p:nvPicPr>
        <p:blipFill>
          <a:blip r:embed="rId2"/>
          <a:srcRect/>
          <a:stretch>
            <a:fillRect/>
          </a:stretch>
        </p:blipFill>
        <p:spPr bwMode="auto">
          <a:xfrm>
            <a:off x="7075503" y="2143116"/>
            <a:ext cx="2199695"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p:cNvSpPr/>
          <p:nvPr/>
        </p:nvSpPr>
        <p:spPr>
          <a:xfrm>
            <a:off x="360331" y="3500438"/>
            <a:ext cx="9038346" cy="3108543"/>
          </a:xfrm>
          <a:prstGeom prst="rect">
            <a:avLst/>
          </a:prstGeom>
        </p:spPr>
        <p:txBody>
          <a:bodyPr wrap="square">
            <a:spAutoFit/>
          </a:bodyPr>
          <a:lstStyle/>
          <a:p>
            <a:r>
              <a:rPr lang="pt-BR" sz="2800" b="1" dirty="0" smtClean="0">
                <a:latin typeface="Arial" pitchFamily="34" charset="0"/>
                <a:cs typeface="Arial" pitchFamily="34" charset="0"/>
              </a:rPr>
              <a:t>Resultados </a:t>
            </a:r>
          </a:p>
          <a:p>
            <a:endParaRPr lang="pt-BR" sz="2400" b="1" dirty="0" smtClean="0"/>
          </a:p>
          <a:p>
            <a:pPr algn="just"/>
            <a:r>
              <a:rPr lang="pt-BR" sz="2400" dirty="0" smtClean="0">
                <a:latin typeface="Arial" pitchFamily="34" charset="0"/>
                <a:cs typeface="Arial" pitchFamily="34" charset="0"/>
              </a:rPr>
              <a:t>De acordo com os resultados finais, 100% dos hipertensos e/ou diabéticos receberam orientação sobre higiene bucal, sendo encaminhados ao odontólogo. Da mesma maneira, para aumentar o número de usuários que receberam orientação sobre higiene bucal forem realizadas palestras comunitárias com odontólogo.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 – Para a equipe</a:t>
            </a:r>
            <a:endParaRPr lang="pt-BR" dirty="0"/>
          </a:p>
        </p:txBody>
      </p:sp>
      <p:sp>
        <p:nvSpPr>
          <p:cNvPr id="3" name="Rectangle 1"/>
          <p:cNvSpPr>
            <a:spLocks noChangeArrowheads="1"/>
          </p:cNvSpPr>
          <p:nvPr/>
        </p:nvSpPr>
        <p:spPr bwMode="auto">
          <a:xfrm>
            <a:off x="360331" y="1428736"/>
            <a:ext cx="911429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tabLst/>
            </a:pPr>
            <a:r>
              <a:rPr kumimoji="0" lang="pt-BR" sz="2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p>
          <a:p>
            <a:pPr algn="just">
              <a:buFont typeface="Wingdings" pitchFamily="2" charset="2"/>
              <a:buChar char="§"/>
            </a:pPr>
            <a:r>
              <a:rPr lang="pt-BR" sz="2400" dirty="0" smtClean="0">
                <a:latin typeface="Arial" pitchFamily="34" charset="0"/>
                <a:cs typeface="Arial" pitchFamily="34" charset="0"/>
              </a:rPr>
              <a:t>Ganhou em conhecimentos e integração</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Recebeu capacitações sistemáticas sobre protocolos.</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Executaram e planejaram em conjunto as ações.</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Incrementaram o cadastramento.</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Trabalhamos na avaliação, pesquisa, diagnóstico e seguimento com um ótimo acolhimento e registro adequado.</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As ações do Programa passaram a ser mais difundidas.</a:t>
            </a:r>
            <a:endParaRPr kumimoji="0" lang="pt-BR" sz="2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 – para o serviço</a:t>
            </a:r>
            <a:endParaRPr lang="pt-BR" dirty="0"/>
          </a:p>
        </p:txBody>
      </p:sp>
      <p:sp>
        <p:nvSpPr>
          <p:cNvPr id="3" name="Retângulo 2"/>
          <p:cNvSpPr/>
          <p:nvPr/>
        </p:nvSpPr>
        <p:spPr>
          <a:xfrm>
            <a:off x="217455" y="1428736"/>
            <a:ext cx="9266203" cy="4154984"/>
          </a:xfrm>
          <a:prstGeom prst="rect">
            <a:avLst/>
          </a:prstGeom>
        </p:spPr>
        <p:txBody>
          <a:bodyPr wrap="square">
            <a:spAutoFit/>
          </a:bodyPr>
          <a:lstStyle/>
          <a:p>
            <a:pPr lvl="0" indent="539750" algn="just" eaLnBrk="0" fontAlgn="base" hangingPunct="0">
              <a:spcBef>
                <a:spcPct val="0"/>
              </a:spcBef>
              <a:spcAft>
                <a:spcPct val="0"/>
              </a:spcAft>
            </a:pPr>
            <a:endParaRPr lang="pt-BR" sz="2400" dirty="0" smtClean="0">
              <a:solidFill>
                <a:srgbClr val="000000"/>
              </a:solidFill>
              <a:latin typeface="Arial" pitchFamily="34" charset="0"/>
              <a:ea typeface="Calibri"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 Incrementou-se a responsabilidade da atenção das pessoas com HAS e DM</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 A intervenção revisou as atribuições dos profissionais melhorando a atenção a um maior número de pessoas. </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 A melhoria do registro e o agendamento dos hipertensos e diabéticos viabilizou a otimização da agenda para atenção à demanda espontânea e a classificação de risco</a:t>
            </a:r>
          </a:p>
          <a:p>
            <a:pPr algn="just"/>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Discussão – Para a comunidade</a:t>
            </a:r>
            <a:endParaRPr lang="pt-BR" dirty="0"/>
          </a:p>
        </p:txBody>
      </p:sp>
      <p:sp>
        <p:nvSpPr>
          <p:cNvPr id="3" name="Retângulo 2"/>
          <p:cNvSpPr/>
          <p:nvPr/>
        </p:nvSpPr>
        <p:spPr>
          <a:xfrm>
            <a:off x="146017" y="1285860"/>
            <a:ext cx="9190251" cy="4893647"/>
          </a:xfrm>
          <a:prstGeom prst="rect">
            <a:avLst/>
          </a:prstGeom>
        </p:spPr>
        <p:txBody>
          <a:bodyPr wrap="square">
            <a:spAutoFit/>
          </a:bodyPr>
          <a:lstStyle/>
          <a:p>
            <a:pPr lvl="0" indent="539750" algn="just" eaLnBrk="0" fontAlgn="base" hangingPunct="0">
              <a:spcBef>
                <a:spcPct val="0"/>
              </a:spcBef>
              <a:spcAft>
                <a:spcPct val="0"/>
              </a:spcAft>
            </a:pPr>
            <a:endParaRPr lang="pt-BR" sz="2400" b="1" dirty="0" smtClean="0">
              <a:solidFill>
                <a:srgbClr val="000000"/>
              </a:solidFill>
              <a:latin typeface="Arial" pitchFamily="34" charset="0"/>
              <a:ea typeface="Calibri" pitchFamily="34" charset="0"/>
              <a:cs typeface="Arial" pitchFamily="34" charset="0"/>
            </a:endParaRPr>
          </a:p>
          <a:p>
            <a:pPr lvl="0" indent="539750" algn="just" eaLnBrk="0" fontAlgn="base" hangingPunct="0">
              <a:spcBef>
                <a:spcPct val="0"/>
              </a:spcBef>
              <a:spcAft>
                <a:spcPct val="0"/>
              </a:spcAft>
              <a:buFont typeface="Wingdings" pitchFamily="2" charset="2"/>
              <a:buChar char="§"/>
            </a:pPr>
            <a:endParaRPr lang="pt-BR" sz="2400" dirty="0" smtClean="0">
              <a:solidFill>
                <a:srgbClr val="000000"/>
              </a:solidFill>
              <a:latin typeface="Arial" pitchFamily="34" charset="0"/>
              <a:ea typeface="Calibri" pitchFamily="34" charset="0"/>
              <a:cs typeface="Arial" pitchFamily="34" charset="0"/>
            </a:endParaRPr>
          </a:p>
          <a:p>
            <a:pPr lvl="0" indent="539750" algn="just" eaLnBrk="0" fontAlgn="base" hangingPunct="0">
              <a:spcBef>
                <a:spcPct val="0"/>
              </a:spcBef>
              <a:spcAft>
                <a:spcPct val="0"/>
              </a:spcAft>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Fortaleceu o engajamento público, conscientizando a comunidade da importância deste acompanhamento. </a:t>
            </a:r>
          </a:p>
          <a:p>
            <a:pPr lvl="0" indent="539750" algn="just" eaLnBrk="0" fontAlgn="base" hangingPunct="0">
              <a:spcBef>
                <a:spcPct val="0"/>
              </a:spcBef>
              <a:spcAft>
                <a:spcPct val="0"/>
              </a:spcAft>
              <a:buFont typeface="Wingdings" pitchFamily="2" charset="2"/>
              <a:buChar char="§"/>
            </a:pPr>
            <a:endParaRPr lang="pt-BR" sz="2400" dirty="0" smtClean="0">
              <a:solidFill>
                <a:srgbClr val="000000"/>
              </a:solidFill>
              <a:latin typeface="Arial" pitchFamily="34" charset="0"/>
              <a:ea typeface="Calibri" pitchFamily="34" charset="0"/>
              <a:cs typeface="Arial" pitchFamily="34" charset="0"/>
            </a:endParaRPr>
          </a:p>
          <a:p>
            <a:pPr lvl="0" indent="539750" algn="just" eaLnBrk="0" fontAlgn="base" hangingPunct="0">
              <a:spcBef>
                <a:spcPct val="0"/>
              </a:spcBef>
              <a:spcAft>
                <a:spcPct val="0"/>
              </a:spcAft>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Ainda que haja muito a melhorar, já se verifica muitas mudanças de posturas dos usuários, pois muitos deles já exigem o acompanhamento segundo o protocolo, inclusive que sejam anotadas as informações devidas nos prontuários. </a:t>
            </a:r>
          </a:p>
          <a:p>
            <a:pPr lvl="0" indent="539750" algn="just" eaLnBrk="0" fontAlgn="base" hangingPunct="0">
              <a:spcBef>
                <a:spcPct val="0"/>
              </a:spcBef>
              <a:spcAft>
                <a:spcPct val="0"/>
              </a:spcAft>
              <a:buFont typeface="Wingdings" pitchFamily="2" charset="2"/>
              <a:buChar char="§"/>
            </a:pPr>
            <a:endParaRPr lang="pt-BR" sz="2400" dirty="0" smtClean="0">
              <a:solidFill>
                <a:srgbClr val="000000"/>
              </a:solidFill>
              <a:latin typeface="Arial" pitchFamily="34" charset="0"/>
              <a:ea typeface="Calibri" pitchFamily="34" charset="0"/>
              <a:cs typeface="Arial" pitchFamily="34" charset="0"/>
            </a:endParaRPr>
          </a:p>
          <a:p>
            <a:pPr lvl="0" indent="539750" algn="just" eaLnBrk="0" fontAlgn="base" hangingPunct="0">
              <a:spcBef>
                <a:spcPct val="0"/>
              </a:spcBef>
              <a:spcAft>
                <a:spcPct val="0"/>
              </a:spcAft>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Isto demonstra que estão, lentamente, se conscientizando de seus direitos e de ter posse de todas as informações acerca do seu estado de saúde</a:t>
            </a:r>
            <a:r>
              <a:rPr lang="pt-BR" dirty="0" smtClean="0">
                <a:solidFill>
                  <a:srgbClr val="000000"/>
                </a:solidFill>
                <a:latin typeface="Arial" pitchFamily="34" charset="0"/>
                <a:ea typeface="Calibri" pitchFamily="34" charset="0"/>
                <a:cs typeface="Arial" pitchFamily="34" charset="0"/>
              </a:rPr>
              <a:t>. </a:t>
            </a:r>
            <a:endParaRPr lang="pt-B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Arial" pitchFamily="34" charset="0"/>
                <a:cs typeface="Arial" pitchFamily="34" charset="0"/>
              </a:rPr>
              <a:t>Reflexão critica</a:t>
            </a:r>
            <a:br>
              <a:rPr lang="pt-BR" dirty="0" smtClean="0">
                <a:latin typeface="Arial" pitchFamily="34" charset="0"/>
                <a:cs typeface="Arial" pitchFamily="34" charset="0"/>
              </a:rPr>
            </a:br>
            <a:endParaRPr lang="pt-BR" dirty="0"/>
          </a:p>
        </p:txBody>
      </p:sp>
      <p:sp>
        <p:nvSpPr>
          <p:cNvPr id="3" name="Rectangle 1"/>
          <p:cNvSpPr>
            <a:spLocks noChangeArrowheads="1"/>
          </p:cNvSpPr>
          <p:nvPr/>
        </p:nvSpPr>
        <p:spPr bwMode="auto">
          <a:xfrm>
            <a:off x="142876" y="1071546"/>
            <a:ext cx="9432957"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pt-BR" sz="2400" dirty="0" smtClean="0">
                <a:latin typeface="Arial" pitchFamily="34" charset="0"/>
                <a:cs typeface="Arial" pitchFamily="34" charset="0"/>
              </a:rPr>
              <a:t>Concluo esta etapa com mais experiência, aprendizado e preparação como profissional.</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Satisfeito com os resultados e as mudanças alcançadas, com uma equipe bem integrada e qualificada.</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UBS fortalecida com uma rotina bem consolidada baseadas em protocolos de atuação e comprometida com a implementação de novos programas. </a:t>
            </a: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Visualizo uma comunidade que recebeu qualidade nos atendimentos, buscas ativas e registros adequados, ganho em conhecimentos sobre o significado de uma estratégia de intervenção, seu funcionamento, atividades de promoção e prevenção em saúde. </a:t>
            </a:r>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821" y="142852"/>
            <a:ext cx="9235758" cy="841248"/>
          </a:xfrm>
        </p:spPr>
        <p:txBody>
          <a:bodyPr/>
          <a:lstStyle/>
          <a:p>
            <a:r>
              <a:rPr lang="pt-BR" b="1" dirty="0" smtClean="0">
                <a:latin typeface="Arial" pitchFamily="34" charset="0"/>
                <a:cs typeface="Arial" pitchFamily="34" charset="0"/>
              </a:rPr>
              <a:t>A intervenção </a:t>
            </a:r>
            <a:endParaRPr lang="pt-BR" dirty="0"/>
          </a:p>
        </p:txBody>
      </p:sp>
      <p:sp>
        <p:nvSpPr>
          <p:cNvPr id="3" name="Retângulo 2"/>
          <p:cNvSpPr/>
          <p:nvPr/>
        </p:nvSpPr>
        <p:spPr>
          <a:xfrm>
            <a:off x="151871" y="1142984"/>
            <a:ext cx="9569979" cy="1200329"/>
          </a:xfrm>
          <a:prstGeom prst="rect">
            <a:avLst/>
          </a:prstGeom>
        </p:spPr>
        <p:txBody>
          <a:bodyPr wrap="square">
            <a:spAutoFit/>
          </a:bodyPr>
          <a:lstStyle/>
          <a:p>
            <a:pPr algn="just"/>
            <a:r>
              <a:rPr lang="pt-BR" sz="2400" dirty="0" smtClean="0">
                <a:latin typeface="Arial" pitchFamily="34" charset="0"/>
                <a:cs typeface="Arial" pitchFamily="34" charset="0"/>
              </a:rPr>
              <a:t>Cumpriu o seu objetivo. </a:t>
            </a:r>
          </a:p>
          <a:p>
            <a:pPr algn="just"/>
            <a:r>
              <a:rPr lang="pt-BR" sz="2400" dirty="0" smtClean="0">
                <a:latin typeface="Arial" pitchFamily="34" charset="0"/>
                <a:cs typeface="Arial" pitchFamily="34" charset="0"/>
              </a:rPr>
              <a:t>Superou as expectativas em relação ao seu impacto e consolidação nos serviços prestados pela equipe de saúde.   </a:t>
            </a:r>
            <a:endParaRPr lang="pt-BR" sz="2400" dirty="0">
              <a:latin typeface="Arial" pitchFamily="34" charset="0"/>
              <a:cs typeface="Arial" pitchFamily="34" charset="0"/>
            </a:endParaRPr>
          </a:p>
        </p:txBody>
      </p:sp>
      <p:pic>
        <p:nvPicPr>
          <p:cNvPr id="4" name="Picture 2" descr="C:\Users\Dr\Desktop\tesissss\20150331-0102.jpeg"/>
          <p:cNvPicPr>
            <a:picLocks noChangeAspect="1" noChangeArrowheads="1"/>
          </p:cNvPicPr>
          <p:nvPr/>
        </p:nvPicPr>
        <p:blipFill>
          <a:blip r:embed="rId2" cstate="print"/>
          <a:srcRect/>
          <a:stretch>
            <a:fillRect/>
          </a:stretch>
        </p:blipFill>
        <p:spPr bwMode="auto">
          <a:xfrm>
            <a:off x="860397" y="2357430"/>
            <a:ext cx="8001056" cy="4071966"/>
          </a:xfrm>
          <a:prstGeom prst="rect">
            <a:avLst/>
          </a:prstGeom>
          <a:noFill/>
        </p:spPr>
      </p:pic>
      <p:sp>
        <p:nvSpPr>
          <p:cNvPr id="5" name="CaixaDeTexto 4"/>
          <p:cNvSpPr txBox="1"/>
          <p:nvPr/>
        </p:nvSpPr>
        <p:spPr>
          <a:xfrm>
            <a:off x="7502055" y="6396359"/>
            <a:ext cx="2502406" cy="461665"/>
          </a:xfrm>
          <a:prstGeom prst="rect">
            <a:avLst/>
          </a:prstGeom>
          <a:noFill/>
        </p:spPr>
        <p:txBody>
          <a:bodyPr wrap="square" rtlCol="0">
            <a:spAutoFit/>
          </a:bodyPr>
          <a:lstStyle/>
          <a:p>
            <a:r>
              <a:rPr lang="pt-BR" sz="2400" dirty="0" smtClean="0">
                <a:latin typeface="Arial" pitchFamily="34" charset="0"/>
                <a:cs typeface="Arial" pitchFamily="34" charset="0"/>
              </a:rPr>
              <a:t>Muito obrigado</a:t>
            </a:r>
            <a:endParaRPr lang="pt-B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Retângulo 2"/>
          <p:cNvSpPr/>
          <p:nvPr/>
        </p:nvSpPr>
        <p:spPr>
          <a:xfrm>
            <a:off x="360331" y="2012944"/>
            <a:ext cx="9072626" cy="2862322"/>
          </a:xfrm>
          <a:prstGeom prst="rect">
            <a:avLst/>
          </a:prstGeom>
        </p:spPr>
        <p:txBody>
          <a:bodyPr wrap="square">
            <a:spAutoFit/>
          </a:bodyPr>
          <a:lstStyle/>
          <a:p>
            <a:pPr algn="just"/>
            <a:r>
              <a:rPr lang="pt-BR" dirty="0" smtClean="0">
                <a:solidFill>
                  <a:srgbClr val="000000"/>
                </a:solidFill>
                <a:latin typeface="Arial"/>
                <a:ea typeface="Times New Roman"/>
                <a:cs typeface="Arial"/>
              </a:rPr>
              <a:t>BRASIL. Ministério da Saúde. Secretaria de Atenção à Saúde. Departamento de Atenção Básica. Estratégias para o cuidado da pessoa com doença crônica: </a:t>
            </a:r>
            <a:r>
              <a:rPr lang="pt-BR" b="1" dirty="0" smtClean="0">
                <a:solidFill>
                  <a:srgbClr val="000000"/>
                </a:solidFill>
                <a:latin typeface="Arial"/>
                <a:ea typeface="Times New Roman"/>
                <a:cs typeface="Arial"/>
              </a:rPr>
              <a:t>hipertensão arterial sistêmica</a:t>
            </a:r>
            <a:r>
              <a:rPr lang="pt-BR" dirty="0" smtClean="0">
                <a:solidFill>
                  <a:srgbClr val="000000"/>
                </a:solidFill>
                <a:latin typeface="Arial"/>
                <a:ea typeface="Times New Roman"/>
                <a:cs typeface="Arial"/>
              </a:rPr>
              <a:t> / Ministério da Saúde, Secretaria de Atenção à Saúde, Departamento de Atenção Básica. – Brasília: Ministério da Saúde, 2013. 128 p.</a:t>
            </a:r>
          </a:p>
          <a:p>
            <a:pPr marL="285750" indent="-285750" algn="just">
              <a:buFont typeface="Wingdings" pitchFamily="2" charset="2"/>
              <a:buChar char="ü"/>
            </a:pPr>
            <a:endParaRPr lang="pt-BR" dirty="0" smtClean="0">
              <a:solidFill>
                <a:srgbClr val="000000"/>
              </a:solidFill>
              <a:latin typeface="Arial"/>
              <a:ea typeface="Times New Roman"/>
              <a:cs typeface="Arial"/>
            </a:endParaRPr>
          </a:p>
          <a:p>
            <a:pPr marL="285750" indent="-285750" algn="just">
              <a:buFont typeface="Wingdings" pitchFamily="2" charset="2"/>
              <a:buChar char="ü"/>
            </a:pPr>
            <a:endParaRPr lang="pt-BR" dirty="0" smtClean="0">
              <a:solidFill>
                <a:srgbClr val="000000"/>
              </a:solidFill>
              <a:latin typeface="Arial"/>
              <a:ea typeface="Calibri"/>
              <a:cs typeface="Arial"/>
            </a:endParaRPr>
          </a:p>
          <a:p>
            <a:pPr algn="just"/>
            <a:r>
              <a:rPr lang="pt-BR" dirty="0" smtClean="0">
                <a:solidFill>
                  <a:srgbClr val="000000"/>
                </a:solidFill>
                <a:latin typeface="Arial"/>
                <a:ea typeface="Times New Roman"/>
                <a:cs typeface="Arial"/>
              </a:rPr>
              <a:t>BRASIL. Ministério da Saúde. Secretaria de Atenção à Saúde. Departamento de Atenção Básica. Estratégias para o cuidado da pessoa com doença crônica: </a:t>
            </a:r>
            <a:r>
              <a:rPr lang="pt-BR" b="1" dirty="0" smtClean="0">
                <a:solidFill>
                  <a:srgbClr val="000000"/>
                </a:solidFill>
                <a:latin typeface="Arial"/>
                <a:ea typeface="Times New Roman"/>
                <a:cs typeface="Arial"/>
              </a:rPr>
              <a:t>diabetes mellitus </a:t>
            </a:r>
            <a:r>
              <a:rPr lang="pt-BR" dirty="0" smtClean="0">
                <a:solidFill>
                  <a:srgbClr val="000000"/>
                </a:solidFill>
                <a:latin typeface="Arial"/>
                <a:ea typeface="Times New Roman"/>
                <a:cs typeface="Arial"/>
              </a:rPr>
              <a:t>/ Ministério da Saúde, Secretaria de Atenção à Saúde, Departamento de Atenção Básica. – Brasília: Ministério da Saúde, 2013. 160 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821" y="142852"/>
            <a:ext cx="9235758" cy="841248"/>
          </a:xfrm>
        </p:spPr>
        <p:txBody>
          <a:bodyPr/>
          <a:lstStyle/>
          <a:p>
            <a:r>
              <a:rPr lang="pt-BR" b="1" dirty="0" smtClean="0">
                <a:latin typeface="Arial" pitchFamily="34" charset="0"/>
                <a:cs typeface="Arial" pitchFamily="34" charset="0"/>
              </a:rPr>
              <a:t>Município</a:t>
            </a:r>
            <a:endParaRPr lang="pt-BR" dirty="0"/>
          </a:p>
        </p:txBody>
      </p:sp>
      <p:pic>
        <p:nvPicPr>
          <p:cNvPr id="3" name="Picture 2" descr="C:\Users\Dr\Desktop\tesissss\DSC 8651 f.jpg"/>
          <p:cNvPicPr>
            <a:picLocks noChangeAspect="1" noChangeArrowheads="1"/>
          </p:cNvPicPr>
          <p:nvPr/>
        </p:nvPicPr>
        <p:blipFill>
          <a:blip r:embed="rId2" cstate="print"/>
          <a:srcRect/>
          <a:stretch>
            <a:fillRect/>
          </a:stretch>
        </p:blipFill>
        <p:spPr bwMode="auto">
          <a:xfrm>
            <a:off x="522291" y="3357562"/>
            <a:ext cx="8839228" cy="3429000"/>
          </a:xfrm>
          <a:prstGeom prst="rect">
            <a:avLst/>
          </a:prstGeom>
          <a:noFill/>
        </p:spPr>
      </p:pic>
      <p:sp>
        <p:nvSpPr>
          <p:cNvPr id="4" name="Retângulo 3"/>
          <p:cNvSpPr/>
          <p:nvPr/>
        </p:nvSpPr>
        <p:spPr>
          <a:xfrm>
            <a:off x="288893" y="1071546"/>
            <a:ext cx="9225397" cy="2308324"/>
          </a:xfrm>
          <a:prstGeom prst="rect">
            <a:avLst/>
          </a:prstGeom>
        </p:spPr>
        <p:txBody>
          <a:bodyPr wrap="square">
            <a:spAutoFit/>
          </a:bodyPr>
          <a:lstStyle/>
          <a:p>
            <a:pPr>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População estimada de 7.911 habitantes</a:t>
            </a:r>
          </a:p>
          <a:p>
            <a:pPr>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Área territorial de 265.427km²</a:t>
            </a:r>
          </a:p>
          <a:p>
            <a:pPr>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Densidade demográfica de 28,91 (hab./km²).</a:t>
            </a:r>
          </a:p>
          <a:p>
            <a:pPr>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População urbana muito pequena e rural mais extensa</a:t>
            </a:r>
          </a:p>
          <a:p>
            <a:pPr algn="just">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A fonte de trabalho é a agricultura, principalmente a produção</a:t>
            </a:r>
          </a:p>
          <a:p>
            <a:pPr algn="just">
              <a:buFont typeface="Wingdings" pitchFamily="2" charset="2"/>
              <a:buChar char="§"/>
            </a:pPr>
            <a:r>
              <a:rPr lang="pt-BR" sz="2400" dirty="0" smtClean="0">
                <a:solidFill>
                  <a:srgbClr val="000000"/>
                </a:solidFill>
                <a:latin typeface="Arial" pitchFamily="34" charset="0"/>
                <a:ea typeface="Calibri" pitchFamily="34" charset="0"/>
                <a:cs typeface="Arial" pitchFamily="34" charset="0"/>
              </a:rPr>
              <a:t>de fumo e milho.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Unidade Básica de Saúde</a:t>
            </a:r>
            <a:endParaRPr lang="pt-BR" dirty="0"/>
          </a:p>
        </p:txBody>
      </p:sp>
      <p:pic>
        <p:nvPicPr>
          <p:cNvPr id="3" name="Picture 1" descr="C:\Users\Dr\Downloads\DSC_0179.jpg"/>
          <p:cNvPicPr>
            <a:picLocks noChangeAspect="1" noChangeArrowheads="1"/>
          </p:cNvPicPr>
          <p:nvPr/>
        </p:nvPicPr>
        <p:blipFill>
          <a:blip r:embed="rId2" cstate="print"/>
          <a:stretch>
            <a:fillRect/>
          </a:stretch>
        </p:blipFill>
        <p:spPr bwMode="auto">
          <a:xfrm rot="10800000" flipH="1" flipV="1">
            <a:off x="3840396" y="3143248"/>
            <a:ext cx="5878313" cy="3714752"/>
          </a:xfrm>
          <a:prstGeom prst="rect">
            <a:avLst/>
          </a:prstGeom>
          <a:ln>
            <a:no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a:off x="294747" y="2631602"/>
            <a:ext cx="328029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t-BR" sz="2400" b="1" dirty="0" smtClean="0"/>
              <a:t>Equipe:</a:t>
            </a:r>
          </a:p>
          <a:p>
            <a:pPr lvl="0">
              <a:buFont typeface="Wingdings" pitchFamily="2" charset="2"/>
              <a:buChar char="§"/>
            </a:pPr>
            <a:r>
              <a:rPr lang="pt-BR" sz="2400" dirty="0" smtClean="0"/>
              <a:t> 2 enfermeiras</a:t>
            </a:r>
          </a:p>
          <a:p>
            <a:pPr lvl="0">
              <a:buFont typeface="Wingdings" pitchFamily="2" charset="2"/>
              <a:buChar char="§"/>
            </a:pPr>
            <a:r>
              <a:rPr lang="pt-BR" sz="2400" dirty="0" smtClean="0"/>
              <a:t> 2 técnicos de enfermagem</a:t>
            </a:r>
          </a:p>
          <a:p>
            <a:pPr lvl="0">
              <a:buFont typeface="Wingdings" pitchFamily="2" charset="2"/>
              <a:buChar char="§"/>
            </a:pPr>
            <a:r>
              <a:rPr lang="pt-BR" sz="2400" dirty="0" smtClean="0"/>
              <a:t> 3 médicos </a:t>
            </a:r>
          </a:p>
          <a:p>
            <a:pPr lvl="0">
              <a:buFont typeface="Wingdings" pitchFamily="2" charset="2"/>
              <a:buChar char="§"/>
            </a:pPr>
            <a:r>
              <a:rPr lang="pt-BR" sz="2400" dirty="0" smtClean="0"/>
              <a:t> 1 farmacêutico</a:t>
            </a:r>
          </a:p>
          <a:p>
            <a:pPr lvl="0">
              <a:buFont typeface="Wingdings" pitchFamily="2" charset="2"/>
              <a:buChar char="§"/>
            </a:pPr>
            <a:r>
              <a:rPr lang="pt-BR" sz="2400" dirty="0" smtClean="0"/>
              <a:t> 1 técnica de farmácia</a:t>
            </a:r>
          </a:p>
          <a:p>
            <a:pPr lvl="0">
              <a:buFont typeface="Wingdings" pitchFamily="2" charset="2"/>
              <a:buChar char="§"/>
            </a:pPr>
            <a:r>
              <a:rPr lang="pt-BR" sz="2400" dirty="0" smtClean="0"/>
              <a:t> 18 ACS (9 são ESF)</a:t>
            </a:r>
          </a:p>
          <a:p>
            <a:pPr lvl="0">
              <a:buFont typeface="Wingdings" pitchFamily="2" charset="2"/>
              <a:buChar char="§"/>
            </a:pPr>
            <a:r>
              <a:rPr lang="pt-BR" sz="2400" dirty="0" smtClean="0"/>
              <a:t> 4 </a:t>
            </a:r>
            <a:r>
              <a:rPr lang="pt-BR" sz="2400" dirty="0" err="1" smtClean="0"/>
              <a:t>odontólogos</a:t>
            </a:r>
            <a:endParaRPr lang="pt-BR" sz="2400" dirty="0" smtClean="0"/>
          </a:p>
          <a:p>
            <a:pPr lvl="0">
              <a:buFont typeface="Wingdings" pitchFamily="2" charset="2"/>
              <a:buChar char="§"/>
            </a:pPr>
            <a:r>
              <a:rPr lang="pt-BR" sz="2400" dirty="0" smtClean="0"/>
              <a:t> 2 assistentes de odontologia</a:t>
            </a:r>
            <a:endParaRPr lang="pt-BR" sz="2400" dirty="0" smtClean="0">
              <a:solidFill>
                <a:srgbClr val="000000"/>
              </a:solidFill>
              <a:latin typeface="Arial" pitchFamily="34" charset="0"/>
              <a:ea typeface="Calibri" pitchFamily="34" charset="0"/>
              <a:cs typeface="Arial" pitchFamily="34" charset="0"/>
            </a:endParaRPr>
          </a:p>
        </p:txBody>
      </p:sp>
      <p:sp>
        <p:nvSpPr>
          <p:cNvPr id="5" name="CaixaDeTexto 4"/>
          <p:cNvSpPr txBox="1"/>
          <p:nvPr/>
        </p:nvSpPr>
        <p:spPr>
          <a:xfrm>
            <a:off x="1074712" y="1643050"/>
            <a:ext cx="8572559" cy="461665"/>
          </a:xfrm>
          <a:prstGeom prst="rect">
            <a:avLst/>
          </a:prstGeom>
          <a:noFill/>
        </p:spPr>
        <p:txBody>
          <a:bodyPr wrap="square" rtlCol="0">
            <a:spAutoFit/>
          </a:bodyPr>
          <a:lstStyle/>
          <a:p>
            <a:pPr algn="ctr"/>
            <a:r>
              <a:rPr lang="pt-BR" sz="2400" b="1" dirty="0" smtClean="0"/>
              <a:t>Tipo ESF, vinculada à prefeitura, 100% SUS, anexa ao hospital</a:t>
            </a:r>
            <a:endParaRPr lang="pt-BR"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latin typeface="Arial" pitchFamily="34" charset="0"/>
                <a:cs typeface="Arial" pitchFamily="34" charset="0"/>
              </a:rPr>
              <a:t>Situação da ação programática </a:t>
            </a:r>
            <a:br>
              <a:rPr lang="pt-BR" b="1" dirty="0" smtClean="0">
                <a:latin typeface="Arial" pitchFamily="34" charset="0"/>
                <a:cs typeface="Arial" pitchFamily="34" charset="0"/>
              </a:rPr>
            </a:br>
            <a:r>
              <a:rPr lang="pt-BR" b="1" dirty="0" smtClean="0">
                <a:latin typeface="Arial" pitchFamily="34" charset="0"/>
                <a:cs typeface="Arial" pitchFamily="34" charset="0"/>
              </a:rPr>
              <a:t>antes da intervenção</a:t>
            </a:r>
            <a:br>
              <a:rPr lang="pt-BR" b="1" dirty="0" smtClean="0">
                <a:latin typeface="Arial" pitchFamily="34" charset="0"/>
                <a:cs typeface="Arial" pitchFamily="34" charset="0"/>
              </a:rPr>
            </a:br>
            <a:endParaRPr lang="pt-BR" dirty="0"/>
          </a:p>
        </p:txBody>
      </p:sp>
      <p:sp>
        <p:nvSpPr>
          <p:cNvPr id="3" name="CaixaDeTexto 2"/>
          <p:cNvSpPr txBox="1"/>
          <p:nvPr/>
        </p:nvSpPr>
        <p:spPr>
          <a:xfrm>
            <a:off x="227824" y="1928802"/>
            <a:ext cx="9133695" cy="4524315"/>
          </a:xfrm>
          <a:prstGeom prst="rect">
            <a:avLst/>
          </a:prstGeom>
          <a:noFill/>
        </p:spPr>
        <p:txBody>
          <a:bodyPr wrap="square" rtlCol="0">
            <a:spAutoFit/>
          </a:bodyPr>
          <a:lstStyle/>
          <a:p>
            <a:pPr>
              <a:buFont typeface="Wingdings" pitchFamily="2" charset="2"/>
              <a:buChar char="§"/>
            </a:pPr>
            <a:r>
              <a:rPr lang="pt-BR" sz="2400" dirty="0" smtClean="0"/>
              <a:t>Não existia cadastro dos usuários portadores de HAS – DM.</a:t>
            </a:r>
            <a:endParaRPr lang="pt-BR" sz="2400" dirty="0" smtClean="0">
              <a:solidFill>
                <a:srgbClr val="000000"/>
              </a:solidFill>
              <a:latin typeface="Arial" pitchFamily="34" charset="0"/>
              <a:ea typeface="Calibri" pitchFamily="34" charset="0"/>
              <a:cs typeface="Arial" pitchFamily="34" charset="0"/>
            </a:endParaRPr>
          </a:p>
          <a:p>
            <a:pPr>
              <a:buFont typeface="Wingdings" pitchFamily="2" charset="2"/>
              <a:buChar char="§"/>
            </a:pPr>
            <a:endParaRPr lang="pt-BR" sz="2400" dirty="0" smtClean="0">
              <a:solidFill>
                <a:srgbClr val="000000"/>
              </a:solidFill>
              <a:latin typeface="Arial" pitchFamily="34" charset="0"/>
              <a:ea typeface="Calibri" pitchFamily="34" charset="0"/>
              <a:cs typeface="Arial" pitchFamily="34" charset="0"/>
            </a:endParaRPr>
          </a:p>
          <a:p>
            <a:pPr algn="just">
              <a:buFont typeface="Wingdings" pitchFamily="2" charset="2"/>
              <a:buChar char="§"/>
            </a:pPr>
            <a:r>
              <a:rPr lang="pt-BR" sz="2400" b="1" dirty="0" smtClean="0">
                <a:solidFill>
                  <a:srgbClr val="000000"/>
                </a:solidFill>
                <a:latin typeface="Arial" pitchFamily="34" charset="0"/>
                <a:ea typeface="Calibri" pitchFamily="34" charset="0"/>
                <a:cs typeface="Arial" pitchFamily="34" charset="0"/>
              </a:rPr>
              <a:t>Não existia protocolo de atendimento para as pessoas com  hipertensão  e diabetes.</a:t>
            </a:r>
          </a:p>
          <a:p>
            <a:pPr>
              <a:buFont typeface="Wingdings" pitchFamily="2" charset="2"/>
              <a:buChar char="§"/>
            </a:pPr>
            <a:endParaRPr lang="pt-BR" sz="2400" dirty="0" smtClean="0"/>
          </a:p>
          <a:p>
            <a:pPr>
              <a:buFont typeface="Wingdings" pitchFamily="2" charset="2"/>
              <a:buChar char="§"/>
            </a:pPr>
            <a:r>
              <a:rPr lang="pt-BR" sz="2400" dirty="0" smtClean="0"/>
              <a:t>Não se mantinha exames laboratoriais  em dia.</a:t>
            </a:r>
          </a:p>
          <a:p>
            <a:pPr>
              <a:buFont typeface="Wingdings" pitchFamily="2" charset="2"/>
              <a:buChar char="§"/>
            </a:pPr>
            <a:endParaRPr lang="pt-BR" sz="2400" dirty="0" smtClean="0"/>
          </a:p>
          <a:p>
            <a:pPr>
              <a:buFont typeface="Wingdings" pitchFamily="2" charset="2"/>
              <a:buChar char="§"/>
            </a:pPr>
            <a:r>
              <a:rPr lang="pt-BR" sz="2400" b="1" dirty="0" smtClean="0">
                <a:solidFill>
                  <a:srgbClr val="000000"/>
                </a:solidFill>
                <a:latin typeface="Arial" pitchFamily="34" charset="0"/>
                <a:ea typeface="Calibri" pitchFamily="34" charset="0"/>
                <a:cs typeface="Arial" pitchFamily="34" charset="0"/>
              </a:rPr>
              <a:t>Não existia arquivo especifico para o registro de dados.</a:t>
            </a:r>
          </a:p>
          <a:p>
            <a:endParaRPr lang="pt-BR" sz="2400" dirty="0" smtClean="0"/>
          </a:p>
          <a:p>
            <a:pPr>
              <a:buFont typeface="Wingdings" pitchFamily="2" charset="2"/>
              <a:buChar char="§"/>
            </a:pPr>
            <a:r>
              <a:rPr lang="pt-BR" sz="2400" dirty="0" smtClean="0"/>
              <a:t>Não se realizava estratificação de risco cardiovascular.</a:t>
            </a:r>
          </a:p>
          <a:p>
            <a:pPr>
              <a:buFont typeface="Wingdings" pitchFamily="2" charset="2"/>
              <a:buChar char="§"/>
            </a:pPr>
            <a:endParaRPr lang="pt-BR" sz="2400" dirty="0" smtClean="0"/>
          </a:p>
          <a:p>
            <a:pPr>
              <a:buFont typeface="Wingdings" pitchFamily="2" charset="2"/>
              <a:buChar char="§"/>
            </a:pPr>
            <a:r>
              <a:rPr lang="pt-BR" sz="2400" b="1" dirty="0" smtClean="0"/>
              <a:t>Não existia cronograma de atividade com grupo de risco.</a:t>
            </a:r>
            <a:endParaRPr lang="pt-B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cap="none" dirty="0" smtClean="0">
                <a:solidFill>
                  <a:schemeClr val="tx1"/>
                </a:solidFill>
                <a:effectLst/>
                <a:latin typeface="Arial" pitchFamily="34" charset="0"/>
                <a:ea typeface="Times New Roman" pitchFamily="18" charset="0"/>
                <a:cs typeface="Times New Roman" pitchFamily="18" charset="0"/>
              </a:rPr>
              <a:t>Objetivo Geral</a:t>
            </a:r>
            <a:endParaRPr lang="pt-BR" dirty="0"/>
          </a:p>
        </p:txBody>
      </p:sp>
      <p:sp>
        <p:nvSpPr>
          <p:cNvPr id="3" name="Rectangle 1"/>
          <p:cNvSpPr>
            <a:spLocks noChangeArrowheads="1"/>
          </p:cNvSpPr>
          <p:nvPr/>
        </p:nvSpPr>
        <p:spPr bwMode="auto">
          <a:xfrm>
            <a:off x="217455" y="1785926"/>
            <a:ext cx="9266169" cy="2339005"/>
          </a:xfrm>
          <a:prstGeom prst="rect">
            <a:avLst/>
          </a:prstGeom>
          <a:noFill/>
          <a:ln w="9525">
            <a:noFill/>
            <a:miter lim="800000"/>
            <a:headEnd/>
            <a:tailEnd/>
          </a:ln>
          <a:effectLst/>
        </p:spPr>
        <p:txBody>
          <a:bodyPr vert="horz" wrap="square" lIns="91440" tIns="152352" rIns="91440" bIns="152352"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endParaRPr lang="pt-BR" sz="2400" dirty="0" smtClean="0"/>
          </a:p>
          <a:p>
            <a:pPr algn="ctr"/>
            <a:r>
              <a:rPr lang="pt-BR" sz="2800" dirty="0" smtClean="0"/>
              <a:t>Melhorar a atenção à saúde das pessoas com Hipertensão Arterial Sistêmica e Diabetes Mellitus na Unidade Sanitária Boqueirão do Leão em Boqueirão do Leão/RS</a:t>
            </a:r>
          </a:p>
          <a:p>
            <a:r>
              <a:rPr lang="pt-BR" sz="2400" dirty="0" smtClean="0"/>
              <a:t> </a:t>
            </a:r>
            <a:endParaRPr lang="pt-BR" sz="2400" dirty="0"/>
          </a:p>
        </p:txBody>
      </p:sp>
      <p:pic>
        <p:nvPicPr>
          <p:cNvPr id="4" name="Picture 2" descr="http://3.bp.blogspot.com/_xHKZHHiGieE/TAJirs_0obI/AAAAAAAAAS4/nJ6elKIZ1e8/s1600/Manual+Hiperdia+Hipertens%C3%A3o+e+Diabetes+-+cole%C3%A7%C3%A3o+Programa+Sa%C3%BAde+em+Casa+blog+enfermagem+.jpg"/>
          <p:cNvPicPr>
            <a:picLocks noChangeAspect="1" noChangeArrowheads="1"/>
          </p:cNvPicPr>
          <p:nvPr/>
        </p:nvPicPr>
        <p:blipFill>
          <a:blip r:embed="rId2"/>
          <a:srcRect t="18391" b="26436"/>
          <a:stretch>
            <a:fillRect/>
          </a:stretch>
        </p:blipFill>
        <p:spPr bwMode="auto">
          <a:xfrm>
            <a:off x="4684157" y="4286256"/>
            <a:ext cx="5034552" cy="25717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Arial" pitchFamily="34" charset="0"/>
                <a:cs typeface="Arial" pitchFamily="34" charset="0"/>
              </a:rPr>
              <a:t>Metodologia</a:t>
            </a:r>
            <a:br>
              <a:rPr lang="pt-BR" dirty="0" smtClean="0">
                <a:latin typeface="Arial" pitchFamily="34" charset="0"/>
                <a:cs typeface="Arial" pitchFamily="34" charset="0"/>
              </a:rPr>
            </a:br>
            <a:endParaRPr lang="pt-BR" dirty="0"/>
          </a:p>
        </p:txBody>
      </p:sp>
      <p:sp>
        <p:nvSpPr>
          <p:cNvPr id="3" name="Rectangle 1"/>
          <p:cNvSpPr>
            <a:spLocks noChangeArrowheads="1"/>
          </p:cNvSpPr>
          <p:nvPr/>
        </p:nvSpPr>
        <p:spPr bwMode="auto">
          <a:xfrm>
            <a:off x="227823" y="1214423"/>
            <a:ext cx="9342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
            </a:pPr>
            <a:r>
              <a:rPr lang="pt-BR" sz="2400" dirty="0" smtClean="0">
                <a:latin typeface="Arial" pitchFamily="34" charset="0"/>
                <a:cs typeface="Arial" pitchFamily="34" charset="0"/>
              </a:rPr>
              <a:t> Análise situacional e definição do foco para intervenção a ser realizada em 12 semanas.</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 Adotar o Manual de hipertensão arterial e diabetes mellitus do Ministério de Saúde, 2013.</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 Caderno de atenção básica n°36 do MS de 2013 – DM e Caderno de atenção básica n°37 do MS de 2013 - HAS.</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 Capacitação da equipe.</a:t>
            </a:r>
          </a:p>
          <a:p>
            <a:pPr algn="just">
              <a:buFont typeface="Wingdings" pitchFamily="2" charset="2"/>
              <a:buChar char="§"/>
            </a:pPr>
            <a:endParaRPr lang="pt-BR" sz="2400" dirty="0" smtClean="0">
              <a:latin typeface="Arial" pitchFamily="34" charset="0"/>
              <a:cs typeface="Arial" pitchFamily="34" charset="0"/>
            </a:endParaRPr>
          </a:p>
          <a:p>
            <a:pPr algn="just">
              <a:buFont typeface="Wingdings" pitchFamily="2" charset="2"/>
              <a:buChar char="§"/>
            </a:pPr>
            <a:r>
              <a:rPr lang="pt-BR" sz="2400" dirty="0" smtClean="0">
                <a:latin typeface="Arial" pitchFamily="34" charset="0"/>
                <a:cs typeface="Arial" pitchFamily="34" charset="0"/>
              </a:rPr>
              <a:t> Confecção do Livro de registro. </a:t>
            </a:r>
          </a:p>
          <a:p>
            <a:r>
              <a:rPr lang="pt-BR" sz="2400" dirty="0" smtClean="0">
                <a:latin typeface="Arial" pitchFamily="34" charset="0"/>
                <a:cs typeface="Arial" pitchFamily="34" charset="0"/>
              </a:rPr>
              <a:t> </a:t>
            </a: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latin typeface="Arial" pitchFamily="34" charset="0"/>
                <a:cs typeface="Arial" pitchFamily="34" charset="0"/>
              </a:rPr>
              <a:t>Metodologia</a:t>
            </a:r>
            <a:br>
              <a:rPr lang="pt-BR" dirty="0" smtClean="0">
                <a:latin typeface="Arial" pitchFamily="34" charset="0"/>
                <a:cs typeface="Arial" pitchFamily="34" charset="0"/>
              </a:rPr>
            </a:br>
            <a:endParaRPr lang="pt-BR" dirty="0"/>
          </a:p>
        </p:txBody>
      </p:sp>
      <p:sp>
        <p:nvSpPr>
          <p:cNvPr id="3" name="Retângulo 2"/>
          <p:cNvSpPr/>
          <p:nvPr/>
        </p:nvSpPr>
        <p:spPr>
          <a:xfrm>
            <a:off x="146017" y="1727192"/>
            <a:ext cx="9286940" cy="3416320"/>
          </a:xfrm>
          <a:prstGeom prst="rect">
            <a:avLst/>
          </a:prstGeom>
        </p:spPr>
        <p:txBody>
          <a:bodyPr wrap="square">
            <a:spAutoFit/>
          </a:bodyPr>
          <a:lstStyle/>
          <a:p>
            <a:pPr indent="539750" algn="just" eaLnBrk="0" fontAlgn="base" hangingPunct="0">
              <a:spcBef>
                <a:spcPct val="0"/>
              </a:spcBef>
              <a:spcAft>
                <a:spcPct val="0"/>
              </a:spcAft>
              <a:buFont typeface="Wingdings" pitchFamily="2" charset="2"/>
              <a:buChar char="§"/>
            </a:pPr>
            <a:r>
              <a:rPr lang="pt-BR" sz="2400" dirty="0" smtClean="0">
                <a:latin typeface="Arial" pitchFamily="34" charset="0"/>
                <a:ea typeface="Calibri" pitchFamily="34" charset="0"/>
                <a:cs typeface="Arial" pitchFamily="34" charset="0"/>
              </a:rPr>
              <a:t>Organização do acolhimento e consulta agendada.</a:t>
            </a:r>
          </a:p>
          <a:p>
            <a:pPr indent="539750" algn="just" eaLnBrk="0" fontAlgn="base" hangingPunct="0">
              <a:spcBef>
                <a:spcPct val="0"/>
              </a:spcBef>
              <a:spcAft>
                <a:spcPct val="0"/>
              </a:spcAft>
            </a:pPr>
            <a:endParaRPr lang="pt-BR" sz="2400" dirty="0" smtClean="0">
              <a:latin typeface="Arial" pitchFamily="34" charset="0"/>
              <a:ea typeface="Calibri" pitchFamily="34" charset="0"/>
              <a:cs typeface="Arial" pitchFamily="34" charset="0"/>
            </a:endParaRPr>
          </a:p>
          <a:p>
            <a:pPr indent="539750" algn="just" eaLnBrk="0" fontAlgn="base" hangingPunct="0">
              <a:spcBef>
                <a:spcPct val="0"/>
              </a:spcBef>
              <a:spcAft>
                <a:spcPct val="0"/>
              </a:spcAft>
              <a:buFont typeface="Wingdings" pitchFamily="2" charset="2"/>
              <a:buChar char="§"/>
            </a:pPr>
            <a:r>
              <a:rPr lang="pt-BR" sz="2400" dirty="0" smtClean="0">
                <a:latin typeface="Arial" pitchFamily="34" charset="0"/>
                <a:ea typeface="Calibri" pitchFamily="34" charset="0"/>
                <a:cs typeface="Arial" pitchFamily="34" charset="0"/>
              </a:rPr>
              <a:t>Indicação dos exames complementares</a:t>
            </a:r>
          </a:p>
          <a:p>
            <a:pPr indent="539750" algn="just" eaLnBrk="0" fontAlgn="base" hangingPunct="0">
              <a:spcBef>
                <a:spcPct val="0"/>
              </a:spcBef>
              <a:spcAft>
                <a:spcPct val="0"/>
              </a:spcAft>
              <a:buFont typeface="Wingdings" pitchFamily="2" charset="2"/>
              <a:buChar char="§"/>
            </a:pPr>
            <a:endParaRPr lang="pt-BR" sz="2400" dirty="0" smtClean="0">
              <a:latin typeface="Arial" pitchFamily="34" charset="0"/>
              <a:ea typeface="Calibri" pitchFamily="34" charset="0"/>
              <a:cs typeface="Arial" pitchFamily="34" charset="0"/>
            </a:endParaRPr>
          </a:p>
          <a:p>
            <a:pPr indent="539750" algn="just" eaLnBrk="0" fontAlgn="base" hangingPunct="0">
              <a:spcBef>
                <a:spcPct val="0"/>
              </a:spcBef>
              <a:spcAft>
                <a:spcPct val="0"/>
              </a:spcAft>
              <a:buFont typeface="Wingdings" pitchFamily="2" charset="2"/>
              <a:buChar char="§"/>
            </a:pPr>
            <a:r>
              <a:rPr lang="pt-BR" sz="2400" dirty="0" smtClean="0">
                <a:latin typeface="Arial" pitchFamily="34" charset="0"/>
                <a:ea typeface="Calibri" pitchFamily="34" charset="0"/>
                <a:cs typeface="Arial" pitchFamily="34" charset="0"/>
              </a:rPr>
              <a:t>Realização de exame físico</a:t>
            </a:r>
          </a:p>
          <a:p>
            <a:pPr indent="539750" algn="just" eaLnBrk="0" fontAlgn="base" hangingPunct="0">
              <a:spcBef>
                <a:spcPct val="0"/>
              </a:spcBef>
              <a:spcAft>
                <a:spcPct val="0"/>
              </a:spcAft>
              <a:buFont typeface="Wingdings" pitchFamily="2" charset="2"/>
              <a:buChar char="§"/>
            </a:pPr>
            <a:endParaRPr lang="pt-BR" sz="2400" dirty="0" smtClean="0">
              <a:latin typeface="Arial" pitchFamily="34" charset="0"/>
              <a:ea typeface="Calibri" pitchFamily="34" charset="0"/>
              <a:cs typeface="Arial" pitchFamily="34" charset="0"/>
            </a:endParaRPr>
          </a:p>
          <a:p>
            <a:pPr indent="539750" algn="just" eaLnBrk="0" fontAlgn="base" hangingPunct="0">
              <a:spcBef>
                <a:spcPct val="0"/>
              </a:spcBef>
              <a:spcAft>
                <a:spcPct val="0"/>
              </a:spcAft>
              <a:buFont typeface="Wingdings" pitchFamily="2" charset="2"/>
              <a:buChar char="§"/>
            </a:pPr>
            <a:r>
              <a:rPr lang="pt-BR" sz="2400" dirty="0" smtClean="0">
                <a:latin typeface="Arial" pitchFamily="34" charset="0"/>
                <a:ea typeface="Calibri" pitchFamily="34" charset="0"/>
                <a:cs typeface="Arial" pitchFamily="34" charset="0"/>
              </a:rPr>
              <a:t>Melhorias dos registros das informações e seu  monitoramento</a:t>
            </a:r>
          </a:p>
          <a:p>
            <a:pPr indent="539750" algn="just" eaLnBrk="0" fontAlgn="base" hangingPunct="0">
              <a:spcBef>
                <a:spcPct val="0"/>
              </a:spcBef>
              <a:spcAft>
                <a:spcPct val="0"/>
              </a:spcAft>
              <a:buFont typeface="Wingdings" pitchFamily="2" charset="2"/>
              <a:buChar char="§"/>
            </a:pPr>
            <a:endParaRPr lang="pt-BR" sz="2400" dirty="0" smtClean="0">
              <a:latin typeface="Arial" pitchFamily="34" charset="0"/>
              <a:ea typeface="Calibri" pitchFamily="34" charset="0"/>
              <a:cs typeface="Arial" pitchFamily="34" charset="0"/>
            </a:endParaRPr>
          </a:p>
          <a:p>
            <a:pPr indent="539750" algn="just" eaLnBrk="0" fontAlgn="base" hangingPunct="0">
              <a:spcBef>
                <a:spcPct val="0"/>
              </a:spcBef>
              <a:spcAft>
                <a:spcPct val="0"/>
              </a:spcAft>
              <a:buFont typeface="Wingdings" pitchFamily="2" charset="2"/>
              <a:buChar char="§"/>
            </a:pPr>
            <a:r>
              <a:rPr lang="pt-BR" sz="2400" dirty="0" smtClean="0">
                <a:latin typeface="Arial" pitchFamily="34" charset="0"/>
                <a:ea typeface="Calibri" pitchFamily="34" charset="0"/>
                <a:cs typeface="Arial" pitchFamily="34" charset="0"/>
              </a:rPr>
              <a:t>Orientação educativa adequada.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latin typeface="Arial" pitchFamily="34" charset="0"/>
                <a:cs typeface="Arial" pitchFamily="34" charset="0"/>
              </a:rPr>
              <a:t>Objetivos, Metas e Resultados</a:t>
            </a:r>
            <a:br>
              <a:rPr lang="pt-BR" b="1" dirty="0" smtClean="0">
                <a:latin typeface="Arial" pitchFamily="34" charset="0"/>
                <a:cs typeface="Arial" pitchFamily="34" charset="0"/>
              </a:rPr>
            </a:b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Viagem">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gem">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TotalTime>
  <Words>1783</Words>
  <PresentationFormat>Personalizar</PresentationFormat>
  <Paragraphs>207</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Viagem</vt:lpstr>
      <vt:lpstr>Slide 1</vt:lpstr>
      <vt:lpstr>Introdução</vt:lpstr>
      <vt:lpstr>Município</vt:lpstr>
      <vt:lpstr>Unidade Básica de Saúde</vt:lpstr>
      <vt:lpstr>Situação da ação programática  antes da intervenção </vt:lpstr>
      <vt:lpstr>Objetivo Geral</vt:lpstr>
      <vt:lpstr>Metodologia </vt:lpstr>
      <vt:lpstr>Metodologia </vt:lpstr>
      <vt:lpstr>Objetivos, Metas e Resultados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Discussão – Para a equipe</vt:lpstr>
      <vt:lpstr>Discussão – para o serviço</vt:lpstr>
      <vt:lpstr>Discussão – Para a comunidade</vt:lpstr>
      <vt:lpstr>Reflexão critica </vt:lpstr>
      <vt:lpstr>A intervenção </vt:lpstr>
      <vt:lpstr>Referências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c:creator>
  <cp:lastModifiedBy>Dr</cp:lastModifiedBy>
  <cp:revision>141</cp:revision>
  <dcterms:created xsi:type="dcterms:W3CDTF">2015-08-12T01:10:48Z</dcterms:created>
  <dcterms:modified xsi:type="dcterms:W3CDTF">2015-08-13T10:49:06Z</dcterms:modified>
</cp:coreProperties>
</file>