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sldIdLst>
    <p:sldId id="325" r:id="rId2"/>
    <p:sldId id="332" r:id="rId3"/>
    <p:sldId id="378" r:id="rId4"/>
    <p:sldId id="379" r:id="rId5"/>
    <p:sldId id="334" r:id="rId6"/>
    <p:sldId id="326" r:id="rId7"/>
    <p:sldId id="327" r:id="rId8"/>
    <p:sldId id="328" r:id="rId9"/>
    <p:sldId id="333" r:id="rId10"/>
    <p:sldId id="336" r:id="rId11"/>
    <p:sldId id="329" r:id="rId12"/>
    <p:sldId id="341" r:id="rId13"/>
    <p:sldId id="342" r:id="rId14"/>
    <p:sldId id="344" r:id="rId15"/>
    <p:sldId id="331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5" r:id="rId26"/>
    <p:sldId id="356" r:id="rId27"/>
    <p:sldId id="357" r:id="rId28"/>
    <p:sldId id="358" r:id="rId29"/>
    <p:sldId id="359" r:id="rId30"/>
    <p:sldId id="337" r:id="rId31"/>
    <p:sldId id="338" r:id="rId32"/>
    <p:sldId id="339" r:id="rId33"/>
    <p:sldId id="371" r:id="rId34"/>
    <p:sldId id="364" r:id="rId35"/>
    <p:sldId id="365" r:id="rId36"/>
    <p:sldId id="38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19" autoAdjust="0"/>
  </p:normalViewPr>
  <p:slideViewPr>
    <p:cSldViewPr>
      <p:cViewPr>
        <p:scale>
          <a:sx n="77" d="100"/>
          <a:sy n="77" d="100"/>
        </p:scale>
        <p:origin x="-117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RIENTA&#199;&#195;O%20DA%20ESPECIALIZA&#199;&#195;O\avalia&#231;&#227;o%20da%20interven&#231;&#227;o\C&#243;pia%20de%20rev%20Tomasi%20Omar%20Planilha%20de%20coleta%20de%20dados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RIENTA&#199;&#195;O%20DA%20ESPECIALIZA&#199;&#195;O\avalia&#231;&#227;o%20da%20interven&#231;&#227;o\C&#243;pia%20de%20rev%20Tomasi%20Omar%20Planilha%20de%20coleta%20de%20dados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RIENTA&#199;&#195;O%20DA%20ESPECIALIZA&#199;&#195;O\avalia&#231;&#227;o%20da%20interven&#231;&#227;o\C&#243;pia%20de%20rev%20Tomasi%20Omar%20Planilha%20de%20coleta%20de%20dado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ORIENTA&#199;&#195;O%20DA%20ESPECIALIZA&#199;&#195;O\avalia&#231;&#227;o%20da%20interven&#231;&#227;o\C&#243;pia%20de%20rev%20Tomasi%20Omar%20Planilha%20de%20coleta%20de%20dado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95034166233021"/>
          <c:y val="7.9011382164079338E-2"/>
          <c:w val="0.84634109929108281"/>
          <c:h val="0.82259973882067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 unidade de saúde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0.10884353741496598</c:v>
                </c:pt>
                <c:pt idx="1">
                  <c:v>0.23129251700680273</c:v>
                </c:pt>
                <c:pt idx="2">
                  <c:v>0.41043083900226818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115622656"/>
        <c:axId val="115624192"/>
      </c:barChart>
      <c:catAx>
        <c:axId val="11562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15624192"/>
        <c:crosses val="autoZero"/>
        <c:auto val="1"/>
        <c:lblAlgn val="ctr"/>
        <c:lblOffset val="100"/>
        <c:noMultiLvlLbl val="0"/>
      </c:catAx>
      <c:valAx>
        <c:axId val="11562419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1562265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Indicadores!$C$29</c:f>
              <c:strCache>
                <c:ptCount val="1"/>
                <c:pt idx="0">
                  <c:v>Proporção de idosos acamados ou com problemas de locomoção cadastrados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Indicadores!$D$28:$F$28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Indicadores!$D$29:$F$29</c:f>
              <c:numCache>
                <c:formatCode>0.0%</c:formatCode>
                <c:ptCount val="3"/>
                <c:pt idx="0">
                  <c:v>0.125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306880"/>
        <c:axId val="115308416"/>
      </c:barChart>
      <c:catAx>
        <c:axId val="11530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15308416"/>
        <c:crosses val="autoZero"/>
        <c:auto val="1"/>
        <c:lblAlgn val="ctr"/>
        <c:lblOffset val="100"/>
        <c:noMultiLvlLbl val="0"/>
      </c:catAx>
      <c:valAx>
        <c:axId val="11530841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15306880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Indicadores!$C$54</c:f>
              <c:strCache>
                <c:ptCount val="1"/>
                <c:pt idx="0">
                  <c:v>Proporção de idosos com primeira consulta odontológica programática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/>
              </a:solidFill>
            </a:ln>
          </c:spPr>
          <c:invertIfNegative val="0"/>
          <c:cat>
            <c:strRef>
              <c:f>Indicadores!$D$53:$F$53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Indicadores!$D$54:$F$54</c:f>
              <c:numCache>
                <c:formatCode>0.0%</c:formatCode>
                <c:ptCount val="3"/>
                <c:pt idx="0">
                  <c:v>0.27083333333333326</c:v>
                </c:pt>
                <c:pt idx="1">
                  <c:v>0.421568627450981</c:v>
                </c:pt>
                <c:pt idx="2">
                  <c:v>0.47513812154696133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920896"/>
        <c:axId val="115922432"/>
      </c:barChart>
      <c:catAx>
        <c:axId val="11592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15922432"/>
        <c:crosses val="autoZero"/>
        <c:auto val="1"/>
        <c:lblAlgn val="ctr"/>
        <c:lblOffset val="100"/>
        <c:noMultiLvlLbl val="0"/>
      </c:catAx>
      <c:valAx>
        <c:axId val="115922432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1592089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sz="1800" dirty="0"/>
              <a:t>Proporção de idosos com orientação individual de cuidados de saúde bucal em dia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998119571243763"/>
          <c:y val="0.3404067320429322"/>
          <c:w val="0.76791581962668665"/>
          <c:h val="0.526859892663648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Indicadores!$C$112</c:f>
              <c:strCache>
                <c:ptCount val="1"/>
                <c:pt idx="0">
                  <c:v>Proporção de idosos com orientação individual de cuidados de saúde bucal em dia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Indicadores!$D$111:$F$111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Indicadores!$D$112:$F$112</c:f>
              <c:numCache>
                <c:formatCode>0.0%</c:formatCode>
                <c:ptCount val="3"/>
                <c:pt idx="0">
                  <c:v>0.27083333333333326</c:v>
                </c:pt>
                <c:pt idx="1">
                  <c:v>0.54901960784313764</c:v>
                </c:pt>
                <c:pt idx="2">
                  <c:v>0.78453038674032993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48192"/>
        <c:axId val="34249728"/>
      </c:barChart>
      <c:catAx>
        <c:axId val="3424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4249728"/>
        <c:crosses val="autoZero"/>
        <c:auto val="1"/>
        <c:lblAlgn val="ctr"/>
        <c:lblOffset val="100"/>
        <c:noMultiLvlLbl val="0"/>
      </c:catAx>
      <c:valAx>
        <c:axId val="34249728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aseline="0">
                <a:latin typeface="+mn-lt"/>
              </a:defRPr>
            </a:pPr>
            <a:endParaRPr lang="pt-BR"/>
          </a:p>
        </c:txPr>
        <c:crossAx val="34248192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FB8A385-1CE1-4E00-9C12-7A5383511F0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8916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6553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6554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554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6554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6554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6554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71265C-9658-46DF-A675-4BED239D69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A62FE-FCA1-4B2A-9A95-3C2398256CC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9408D-5745-4878-AC43-8FC7D72313B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A8040-4054-4CAB-AF4C-C8CDA581637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CBA70-8430-422C-BBF1-3351F294AB9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D5083-029C-4140-BC4B-A1D5D43D56E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71F29-140D-4F1F-ABFA-6CEB0AF2247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78FD5-313D-4D95-9A2B-55E1E71FF93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21537-6613-4202-9780-E56C4BAB43F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AC601-6445-46B7-8143-4FC8401C231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59F79-5BC3-4F53-B789-4820D4A7582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pt-BR" sz="2400"/>
          </a:p>
        </p:txBody>
      </p:sp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485279-E1F8-4FF7-8621-681ABB3524C6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bge.gov.br/cidadesat/topwindow.htm?1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015181" cy="1714480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pt-BR" sz="2400" b="1" dirty="0">
                <a:solidFill>
                  <a:schemeClr val="tx1"/>
                </a:solidFill>
              </a:rPr>
              <a:t/>
            </a:r>
            <a:br>
              <a:rPr lang="pt-BR" sz="2400" b="1" dirty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/>
            </a:r>
            <a:br>
              <a:rPr lang="pt-BR" sz="2400" b="1" dirty="0" smtClean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>Especialização em Saúde da Família - </a:t>
            </a:r>
            <a:r>
              <a:rPr lang="pt-BR" sz="2400" b="1" dirty="0" err="1" smtClean="0">
                <a:solidFill>
                  <a:schemeClr val="tx1"/>
                </a:solidFill>
              </a:rPr>
              <a:t>EaD</a:t>
            </a:r>
            <a:r>
              <a:rPr lang="pt-BR" sz="2400" b="1" dirty="0" smtClean="0">
                <a:solidFill>
                  <a:schemeClr val="tx1"/>
                </a:solidFill>
              </a:rPr>
              <a:t> UNASUS - UFPEL</a:t>
            </a:r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b="1" dirty="0" smtClean="0">
                <a:solidFill>
                  <a:schemeClr val="tx1"/>
                </a:solidFill>
              </a:rPr>
              <a:t>Turma 8 – Julho de 2014</a:t>
            </a:r>
            <a:r>
              <a:rPr lang="pt-BR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85786" y="2743200"/>
            <a:ext cx="7772400" cy="1614494"/>
          </a:xfrm>
        </p:spPr>
        <p:txBody>
          <a:bodyPr/>
          <a:lstStyle/>
          <a:p>
            <a:pPr algn="ctr"/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Melhoria da Atenção a Saúde do Idoso na Estratégia de Saúde da Família II Imigrantes Estrela/RS.</a:t>
            </a:r>
          </a:p>
          <a:p>
            <a:pPr algn="ctr">
              <a:buNone/>
            </a:pPr>
            <a:endParaRPr lang="pt-BR" sz="2400" b="1" dirty="0" smtClean="0"/>
          </a:p>
          <a:p>
            <a:pPr algn="ctr">
              <a:buNone/>
            </a:pPr>
            <a:endParaRPr lang="pt-BR" sz="1800" b="1" dirty="0" smtClean="0"/>
          </a:p>
          <a:p>
            <a:pPr algn="ctr">
              <a:buNone/>
            </a:pPr>
            <a:endParaRPr lang="pt-BR" sz="1800" b="1" dirty="0" smtClean="0"/>
          </a:p>
          <a:p>
            <a:pPr algn="ctr">
              <a:buNone/>
            </a:pPr>
            <a:r>
              <a:rPr lang="pt-BR" sz="1800" b="1" dirty="0" smtClean="0"/>
              <a:t>Aluno: Omar </a:t>
            </a:r>
            <a:r>
              <a:rPr lang="pt-BR" sz="1800" b="1" dirty="0" err="1" smtClean="0"/>
              <a:t>Iribar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Salomón</a:t>
            </a:r>
            <a:endParaRPr lang="pt-BR" sz="1800" b="1" dirty="0" smtClean="0"/>
          </a:p>
          <a:p>
            <a:pPr algn="ctr">
              <a:buNone/>
            </a:pPr>
            <a:r>
              <a:rPr lang="pt-BR" sz="1800" b="1" dirty="0" smtClean="0"/>
              <a:t>Orientadora: Ana Paula </a:t>
            </a:r>
            <a:r>
              <a:rPr lang="pt-BR" sz="1800" b="1" dirty="0" err="1" smtClean="0"/>
              <a:t>Belini</a:t>
            </a:r>
            <a:endParaRPr lang="pt-BR" sz="1800" b="1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pPr algn="ctr">
              <a:buNone/>
            </a:pPr>
            <a:r>
              <a:rPr lang="pt-BR" sz="2400" b="1" dirty="0" smtClean="0"/>
              <a:t>Pelotas, 2015</a:t>
            </a:r>
            <a:endParaRPr lang="pt-BR" sz="2400" b="1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500042"/>
            <a:ext cx="1643042" cy="1571636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011262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1988840"/>
            <a:ext cx="8385973" cy="4680520"/>
          </a:xfrm>
        </p:spPr>
        <p:txBody>
          <a:bodyPr/>
          <a:lstStyle/>
          <a:p>
            <a:r>
              <a:rPr lang="pt-BR" sz="2000" b="1" dirty="0" smtClean="0"/>
              <a:t>Objetivo 1: </a:t>
            </a:r>
            <a:r>
              <a:rPr lang="pt-BR" sz="2000" dirty="0" smtClean="0"/>
              <a:t>Objetivo 1. Ampliar a cobertura do Programa de Saúde do Idoso.</a:t>
            </a:r>
          </a:p>
          <a:p>
            <a:r>
              <a:rPr lang="pt-BR" sz="2000" b="1" dirty="0" smtClean="0"/>
              <a:t>Meta 1.1: </a:t>
            </a:r>
            <a:r>
              <a:rPr lang="pt-BR" sz="2000" dirty="0" smtClean="0"/>
              <a:t>Ampliar a cobertura de atenção à saúde do idoso da área da unidade de saúde para 100%.</a:t>
            </a:r>
          </a:p>
          <a:p>
            <a:endParaRPr lang="pt-BR" sz="2000" i="1" dirty="0" smtClean="0"/>
          </a:p>
          <a:p>
            <a:endParaRPr lang="pt-BR" sz="2000" i="1" dirty="0"/>
          </a:p>
          <a:p>
            <a:endParaRPr lang="pt-BR" sz="2000" i="1" dirty="0" smtClean="0"/>
          </a:p>
          <a:p>
            <a:r>
              <a:rPr lang="pt-BR" sz="2000" i="1" dirty="0" smtClean="0"/>
              <a:t>Mês 1: 48 idosos cadastrados</a:t>
            </a:r>
          </a:p>
          <a:p>
            <a:pPr marL="0" indent="0">
              <a:buNone/>
            </a:pPr>
            <a:r>
              <a:rPr lang="pt-BR" sz="2000" i="1" dirty="0" smtClean="0"/>
              <a:t>(10,9%).</a:t>
            </a:r>
          </a:p>
          <a:p>
            <a:r>
              <a:rPr lang="pt-BR" sz="2000" i="1" dirty="0" smtClean="0"/>
              <a:t>Mês 2: 102 idosos cadastrados</a:t>
            </a:r>
          </a:p>
          <a:p>
            <a:pPr marL="0" indent="0">
              <a:buNone/>
            </a:pPr>
            <a:r>
              <a:rPr lang="pt-BR" sz="2000" i="1" dirty="0" smtClean="0"/>
              <a:t>(23,1%).</a:t>
            </a:r>
          </a:p>
          <a:p>
            <a:r>
              <a:rPr lang="pt-BR" sz="2000" i="1" dirty="0" smtClean="0"/>
              <a:t>Mês 3: </a:t>
            </a:r>
            <a:r>
              <a:rPr lang="pt-BR" sz="2000" i="1" dirty="0"/>
              <a:t>181 idosos </a:t>
            </a:r>
            <a:r>
              <a:rPr lang="pt-BR" sz="2000" i="1" dirty="0" smtClean="0"/>
              <a:t>cadastrados</a:t>
            </a:r>
          </a:p>
          <a:p>
            <a:pPr marL="0" indent="0">
              <a:buNone/>
            </a:pPr>
            <a:r>
              <a:rPr lang="pt-BR" sz="2000" i="1" dirty="0" smtClean="0"/>
              <a:t>(41,0%).</a:t>
            </a:r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1403648" cy="1368152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102140992"/>
              </p:ext>
            </p:extLst>
          </p:nvPr>
        </p:nvGraphicFramePr>
        <p:xfrm>
          <a:off x="4644008" y="3429000"/>
          <a:ext cx="4320480" cy="3020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617538"/>
            <a:ext cx="7158057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7224" y="2214554"/>
            <a:ext cx="8286776" cy="4043362"/>
          </a:xfrm>
        </p:spPr>
        <p:txBody>
          <a:bodyPr/>
          <a:lstStyle/>
          <a:p>
            <a:r>
              <a:rPr lang="pt-BR" sz="2400" b="1" dirty="0" smtClean="0"/>
              <a:t>Objetivo 2: </a:t>
            </a:r>
            <a:r>
              <a:rPr lang="pt-BR" sz="2400" dirty="0" smtClean="0"/>
              <a:t>Melhorar a qualidade da atenção ao idoso na Unidade de Saúde.</a:t>
            </a:r>
          </a:p>
          <a:p>
            <a:r>
              <a:rPr lang="pt-BR" sz="2400" b="1" dirty="0" smtClean="0"/>
              <a:t>Meta 2.1: </a:t>
            </a:r>
            <a:r>
              <a:rPr lang="pt-BR" sz="2400" dirty="0" smtClean="0"/>
              <a:t>Realizar Avaliação Multidimensional Rápida de 100% dos idosos.</a:t>
            </a:r>
          </a:p>
          <a:p>
            <a:endParaRPr lang="pt-BR" sz="2400" dirty="0" smtClean="0"/>
          </a:p>
          <a:p>
            <a:r>
              <a:rPr lang="pt-BR" sz="2400" dirty="0" smtClean="0"/>
              <a:t>Mês 1: 48 idosos (100%).</a:t>
            </a:r>
          </a:p>
          <a:p>
            <a:r>
              <a:rPr lang="pt-BR" sz="2400" dirty="0" smtClean="0"/>
              <a:t>Mês 2: 102 idosos (100%).</a:t>
            </a:r>
          </a:p>
          <a:p>
            <a:r>
              <a:rPr lang="pt-BR" sz="2400" dirty="0" smtClean="0"/>
              <a:t>Mês 3: 181 idosos (100%).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672"/>
            <a:ext cx="1403648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617538"/>
            <a:ext cx="744380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2.2: </a:t>
            </a:r>
            <a:r>
              <a:rPr lang="pt-BR" sz="2400" dirty="0" smtClean="0"/>
              <a:t>Realizar exame clínico apropriado em 100% das consultas, incluindo exame físico dos pés, com palpação dos pulsos tibial posterior e pedioso e medida da sensibilidade a cada 3 meses para diabéticos.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/>
              <a:t>Mês 1: 48 idosos (100%).</a:t>
            </a:r>
          </a:p>
          <a:p>
            <a:pPr algn="just"/>
            <a:r>
              <a:rPr lang="pt-BR" sz="2400" dirty="0"/>
              <a:t>Mês 2: 102 idosos (100%).</a:t>
            </a:r>
          </a:p>
          <a:p>
            <a:pPr algn="just"/>
            <a:r>
              <a:rPr lang="pt-BR" sz="2400" dirty="0"/>
              <a:t>Mês 3: 181 idosos (100%).</a:t>
            </a:r>
          </a:p>
          <a:p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b="1" dirty="0" smtClean="0"/>
              <a:t>Meta 2.3: </a:t>
            </a:r>
            <a:r>
              <a:rPr lang="pt-BR" sz="2800" dirty="0" smtClean="0"/>
              <a:t>Realizar a solicitação de exames complementares periódicos em 100% dos idosos hipertensos e/ou diabéticos.</a:t>
            </a:r>
          </a:p>
          <a:p>
            <a:pPr algn="just"/>
            <a:endParaRPr lang="pt-BR" sz="2800" dirty="0" smtClean="0"/>
          </a:p>
          <a:p>
            <a:r>
              <a:rPr lang="pt-BR" sz="2800" dirty="0"/>
              <a:t>Mês 1: </a:t>
            </a:r>
            <a:r>
              <a:rPr lang="pt-BR" sz="2800" dirty="0" smtClean="0"/>
              <a:t>34 </a:t>
            </a:r>
            <a:r>
              <a:rPr lang="pt-BR" sz="2800" dirty="0"/>
              <a:t>idosos (100%).</a:t>
            </a:r>
          </a:p>
          <a:p>
            <a:r>
              <a:rPr lang="pt-BR" sz="2800" dirty="0"/>
              <a:t>Mês 2: </a:t>
            </a:r>
            <a:r>
              <a:rPr lang="pt-BR" sz="2800" dirty="0" smtClean="0"/>
              <a:t>72 </a:t>
            </a:r>
            <a:r>
              <a:rPr lang="pt-BR" sz="2800" dirty="0"/>
              <a:t>idosos (100%).</a:t>
            </a:r>
          </a:p>
          <a:p>
            <a:r>
              <a:rPr lang="pt-BR" sz="2800" dirty="0"/>
              <a:t>Mês 3: </a:t>
            </a:r>
            <a:r>
              <a:rPr lang="pt-BR" sz="2800" dirty="0" smtClean="0"/>
              <a:t>120 </a:t>
            </a:r>
            <a:r>
              <a:rPr lang="pt-BR" sz="2800" dirty="0"/>
              <a:t>idosos (100%).</a:t>
            </a:r>
          </a:p>
          <a:p>
            <a:pPr algn="just"/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Meta 2.4:  </a:t>
            </a:r>
            <a:r>
              <a:rPr lang="pt-BR" sz="2800" dirty="0" smtClean="0"/>
              <a:t>Priorizar a prescrição de medicamentos da Farmácia Popular a 100% dos idosos.</a:t>
            </a:r>
          </a:p>
          <a:p>
            <a:endParaRPr lang="pt-BR" sz="2800" dirty="0" smtClean="0"/>
          </a:p>
          <a:p>
            <a:r>
              <a:rPr lang="pt-BR" sz="2800" dirty="0"/>
              <a:t>Mês 1: 48 idosos (100%).</a:t>
            </a:r>
          </a:p>
          <a:p>
            <a:r>
              <a:rPr lang="pt-BR" sz="2800" dirty="0"/>
              <a:t>Mês 2: 102 idosos (100%).</a:t>
            </a:r>
          </a:p>
          <a:p>
            <a:r>
              <a:rPr lang="pt-BR" sz="2800" dirty="0"/>
              <a:t>Mês 3: 181 idosos (100%).</a:t>
            </a:r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6" name="Imagem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617538"/>
            <a:ext cx="708661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dirty="0" smtClean="0"/>
              <a:t>Meta 2.5: </a:t>
            </a:r>
            <a:r>
              <a:rPr lang="pt-BR" sz="2400" dirty="0" smtClean="0"/>
              <a:t>Cadastrar 100% dos idosos acamados ou com problemas de locomoção. (Estimativa de 8% dos idosos da área).</a:t>
            </a:r>
          </a:p>
          <a:p>
            <a:endParaRPr lang="pt-BR" sz="2400" dirty="0" smtClean="0"/>
          </a:p>
          <a:p>
            <a:endParaRPr lang="pt-BR" sz="2000" dirty="0" smtClean="0"/>
          </a:p>
          <a:p>
            <a:r>
              <a:rPr lang="pt-BR" sz="2000" dirty="0" smtClean="0"/>
              <a:t>Mês 1: 1 idoso visitado</a:t>
            </a:r>
          </a:p>
          <a:p>
            <a:pPr marL="0" indent="0">
              <a:buNone/>
            </a:pPr>
            <a:r>
              <a:rPr lang="pt-BR" sz="2000" dirty="0" smtClean="0"/>
              <a:t>(12,5%).</a:t>
            </a:r>
          </a:p>
          <a:p>
            <a:r>
              <a:rPr lang="pt-BR" sz="2000" dirty="0" smtClean="0"/>
              <a:t>Mês 2</a:t>
            </a:r>
            <a:r>
              <a:rPr lang="pt-BR" sz="2000" dirty="0"/>
              <a:t>: 8 </a:t>
            </a:r>
            <a:r>
              <a:rPr lang="pt-BR" sz="2000" dirty="0" smtClean="0"/>
              <a:t>idosos visitados</a:t>
            </a:r>
          </a:p>
          <a:p>
            <a:pPr marL="0" indent="0">
              <a:buNone/>
            </a:pPr>
            <a:r>
              <a:rPr lang="pt-BR" sz="2000" dirty="0" smtClean="0"/>
              <a:t>(100%).</a:t>
            </a:r>
          </a:p>
          <a:p>
            <a:r>
              <a:rPr lang="pt-BR" sz="2000" dirty="0" smtClean="0"/>
              <a:t>Mês 3</a:t>
            </a:r>
            <a:r>
              <a:rPr lang="pt-BR" sz="2000" dirty="0"/>
              <a:t>: 10 idosos visitados </a:t>
            </a: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(100%).</a:t>
            </a:r>
            <a:endParaRPr lang="pt-BR" sz="2000" dirty="0"/>
          </a:p>
        </p:txBody>
      </p:sp>
      <p:pic>
        <p:nvPicPr>
          <p:cNvPr id="7" name="Imagem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356"/>
            <a:ext cx="1571604" cy="1643074"/>
          </a:xfrm>
          <a:prstGeom prst="rect">
            <a:avLst/>
          </a:prstGeom>
        </p:spPr>
      </p:pic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90446117"/>
              </p:ext>
            </p:extLst>
          </p:nvPr>
        </p:nvGraphicFramePr>
        <p:xfrm>
          <a:off x="4444059" y="3429000"/>
          <a:ext cx="4592437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Meta 2.6:  </a:t>
            </a:r>
            <a:r>
              <a:rPr lang="pt-BR" sz="2800" dirty="0" smtClean="0"/>
              <a:t>Realizar visita domiciliar a 100% dos idosos acamados ou com problemas de locomoção.</a:t>
            </a:r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sz="2800" dirty="0" smtClean="0"/>
              <a:t>Mês 1: 1 idoso visitado(100%).</a:t>
            </a:r>
          </a:p>
          <a:p>
            <a:r>
              <a:rPr lang="pt-BR" sz="2800" dirty="0" smtClean="0"/>
              <a:t>Mês 2: 8 idosos visitados(100%).</a:t>
            </a:r>
          </a:p>
          <a:p>
            <a:r>
              <a:rPr lang="pt-BR" sz="2800" dirty="0" smtClean="0"/>
              <a:t>Mês 3: </a:t>
            </a:r>
            <a:r>
              <a:rPr lang="pt-BR" sz="2800" dirty="0" smtClean="0"/>
              <a:t>10 </a:t>
            </a:r>
            <a:r>
              <a:rPr lang="pt-BR" sz="2800" dirty="0" smtClean="0"/>
              <a:t>idosos visitados(100%).</a:t>
            </a:r>
            <a:endParaRPr lang="pt-BR" sz="2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Meta 2.7: </a:t>
            </a:r>
            <a:r>
              <a:rPr lang="pt-BR" sz="2800" dirty="0" smtClean="0"/>
              <a:t>Rastrear 100% dos idosos para Hipertensão Arterial Sistêmica (HAS).</a:t>
            </a:r>
          </a:p>
          <a:p>
            <a:endParaRPr lang="pt-BR" sz="2800" dirty="0"/>
          </a:p>
          <a:p>
            <a:endParaRPr lang="pt-BR" sz="2800" dirty="0" smtClean="0"/>
          </a:p>
          <a:p>
            <a:r>
              <a:rPr lang="pt-BR" sz="2800" dirty="0" smtClean="0"/>
              <a:t>Mês </a:t>
            </a:r>
            <a:r>
              <a:rPr lang="pt-BR" sz="2800" dirty="0"/>
              <a:t>1: 48 idosos (100%).</a:t>
            </a:r>
          </a:p>
          <a:p>
            <a:r>
              <a:rPr lang="pt-BR" sz="2800" dirty="0"/>
              <a:t>Mês 2: 102 idosos (100%).</a:t>
            </a:r>
          </a:p>
          <a:p>
            <a:r>
              <a:rPr lang="pt-BR" sz="2800" dirty="0"/>
              <a:t>Mês 3: 181 idosos (100%).</a:t>
            </a:r>
          </a:p>
          <a:p>
            <a:endParaRPr lang="pt-BR" sz="2800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2.8: </a:t>
            </a:r>
            <a:r>
              <a:rPr lang="pt-BR" sz="2400" dirty="0" smtClean="0"/>
              <a:t>Rastrear 100% dos idosos com pressão arterial sustentada maior que 135/80 </a:t>
            </a:r>
            <a:r>
              <a:rPr lang="pt-BR" sz="2400" dirty="0" err="1" smtClean="0"/>
              <a:t>mmHg</a:t>
            </a:r>
            <a:r>
              <a:rPr lang="pt-BR" sz="2400" dirty="0" smtClean="0"/>
              <a:t> ou com diagnóstico de hipertensão arterial para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(DM).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Mês 1: 33 idosos hipertensos rastreados para Diabetes M. (100%).</a:t>
            </a:r>
          </a:p>
          <a:p>
            <a:pPr algn="just"/>
            <a:r>
              <a:rPr lang="pt-BR" sz="2400" dirty="0" smtClean="0"/>
              <a:t>Mês 2: 37 idosos (100%).</a:t>
            </a:r>
          </a:p>
          <a:p>
            <a:pPr algn="just"/>
            <a:r>
              <a:rPr lang="pt-BR" sz="2400" dirty="0" smtClean="0"/>
              <a:t>Mês 3: 48 idosos (100%).</a:t>
            </a:r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617538"/>
            <a:ext cx="7086619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Meta 2.9: </a:t>
            </a:r>
            <a:r>
              <a:rPr lang="pt-BR" sz="2800" dirty="0" smtClean="0"/>
              <a:t>Realizar avaliação da necessidade de atendimento odontológico em 100% dos idosos.</a:t>
            </a:r>
          </a:p>
          <a:p>
            <a:endParaRPr lang="pt-BR" dirty="0" smtClean="0"/>
          </a:p>
          <a:p>
            <a:r>
              <a:rPr lang="pt-BR" sz="2800" dirty="0"/>
              <a:t>Mês 1: 48 idosos </a:t>
            </a:r>
            <a:r>
              <a:rPr lang="pt-BR" sz="2800" dirty="0" smtClean="0"/>
              <a:t>avaliados (100</a:t>
            </a:r>
            <a:r>
              <a:rPr lang="pt-BR" sz="2800" dirty="0"/>
              <a:t>%).</a:t>
            </a:r>
          </a:p>
          <a:p>
            <a:r>
              <a:rPr lang="pt-BR" sz="2800" dirty="0"/>
              <a:t>Mês 2: 102 idosos </a:t>
            </a:r>
            <a:r>
              <a:rPr lang="pt-BR" sz="2800" dirty="0" smtClean="0"/>
              <a:t>avaliados (100</a:t>
            </a:r>
            <a:r>
              <a:rPr lang="pt-BR" sz="2800" dirty="0"/>
              <a:t>%).</a:t>
            </a:r>
          </a:p>
          <a:p>
            <a:r>
              <a:rPr lang="pt-BR" sz="2800" dirty="0"/>
              <a:t>Mês 3: 181 idosos </a:t>
            </a:r>
            <a:r>
              <a:rPr lang="pt-BR" sz="2800" dirty="0" smtClean="0"/>
              <a:t>avaliados (100</a:t>
            </a:r>
            <a:r>
              <a:rPr lang="pt-BR" sz="2800" dirty="0"/>
              <a:t>%).</a:t>
            </a:r>
          </a:p>
          <a:p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1521" y="2017713"/>
            <a:ext cx="8214975" cy="4114800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Caraterização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 do Municipio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Estrela/RS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Localização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: Estado Rio Grande do Sul.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População Total: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30,000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habitantes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Saúde: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 UBS.          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2 ESF.  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 Hospital.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tx2"/>
                </a:solidFill>
              </a:rPr>
              <a:t>- </a:t>
            </a:r>
            <a:r>
              <a:rPr lang="pt-BR" dirty="0" smtClean="0"/>
              <a:t>CAPS.    </a:t>
            </a:r>
            <a:r>
              <a:rPr lang="pt-BR" dirty="0" smtClean="0">
                <a:solidFill>
                  <a:schemeClr val="tx2"/>
                </a:solidFill>
              </a:rPr>
              <a:t>-</a:t>
            </a:r>
            <a:r>
              <a:rPr lang="pt-BR" dirty="0" smtClean="0"/>
              <a:t> </a:t>
            </a:r>
            <a:r>
              <a:rPr lang="pt-BR" dirty="0"/>
              <a:t>C</a:t>
            </a:r>
            <a:r>
              <a:rPr lang="pt-BR" dirty="0" smtClean="0"/>
              <a:t>entro </a:t>
            </a:r>
            <a:r>
              <a:rPr lang="pt-BR" dirty="0"/>
              <a:t>de atenção ao </a:t>
            </a:r>
            <a:r>
              <a:rPr lang="pt-BR" dirty="0" smtClean="0"/>
              <a:t>HIV/AIDS.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617538"/>
            <a:ext cx="7372371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017713"/>
            <a:ext cx="8136904" cy="4114800"/>
          </a:xfrm>
        </p:spPr>
        <p:txBody>
          <a:bodyPr/>
          <a:lstStyle/>
          <a:p>
            <a:r>
              <a:rPr lang="pt-BR" sz="2400" b="1" dirty="0" smtClean="0"/>
              <a:t>Meta 2.10</a:t>
            </a:r>
            <a:r>
              <a:rPr lang="pt-BR" sz="2400" b="1" dirty="0" smtClean="0"/>
              <a:t>: </a:t>
            </a:r>
            <a:r>
              <a:rPr lang="pt-BR" sz="2800" dirty="0"/>
              <a:t>R</a:t>
            </a:r>
            <a:r>
              <a:rPr lang="pt-BR" sz="2800" dirty="0" smtClean="0"/>
              <a:t>ealizar </a:t>
            </a:r>
            <a:r>
              <a:rPr lang="pt-BR" sz="2800" dirty="0"/>
              <a:t>a primeira consulta odontológica para 100% dos </a:t>
            </a:r>
            <a:r>
              <a:rPr lang="pt-BR" sz="2800" dirty="0" smtClean="0"/>
              <a:t>idosos.</a:t>
            </a:r>
            <a:endParaRPr lang="pt-BR" sz="2800" dirty="0" smtClean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000" dirty="0" smtClean="0"/>
              <a:t>Mês 1: 13 </a:t>
            </a:r>
            <a:r>
              <a:rPr lang="pt-BR" sz="2000" dirty="0"/>
              <a:t>idosos </a:t>
            </a:r>
            <a:r>
              <a:rPr lang="pt-BR" sz="2000" dirty="0" smtClean="0"/>
              <a:t>(27, </a:t>
            </a:r>
            <a:r>
              <a:rPr lang="pt-BR" sz="2000" dirty="0"/>
              <a:t>1</a:t>
            </a:r>
            <a:r>
              <a:rPr lang="pt-BR" sz="2000" dirty="0" smtClean="0"/>
              <a:t>%).</a:t>
            </a:r>
          </a:p>
          <a:p>
            <a:r>
              <a:rPr lang="pt-BR" sz="2000" dirty="0" smtClean="0"/>
              <a:t>Mês 2: 43 idosos (42,2%).</a:t>
            </a:r>
          </a:p>
          <a:p>
            <a:r>
              <a:rPr lang="pt-BR" sz="2000" dirty="0" smtClean="0"/>
              <a:t>Mês 3: 86 idosos (47,5%).</a:t>
            </a:r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2696"/>
            <a:ext cx="1403648" cy="1512168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750552079"/>
              </p:ext>
            </p:extLst>
          </p:nvPr>
        </p:nvGraphicFramePr>
        <p:xfrm>
          <a:off x="4644008" y="3356992"/>
          <a:ext cx="4256792" cy="3132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Objetivo 3.</a:t>
            </a:r>
            <a:r>
              <a:rPr lang="pt-BR" sz="2800" dirty="0" smtClean="0"/>
              <a:t> Melhorar a adesão dos idosos ao Programa de Saúde do Idoso.</a:t>
            </a:r>
          </a:p>
          <a:p>
            <a:r>
              <a:rPr lang="pt-BR" sz="2800" b="1" dirty="0" smtClean="0"/>
              <a:t>Meta 3.1 </a:t>
            </a:r>
            <a:r>
              <a:rPr lang="pt-BR" sz="2800" dirty="0" smtClean="0"/>
              <a:t>Buscar 100% dos idosos faltosos às consultas programadas.</a:t>
            </a:r>
          </a:p>
          <a:p>
            <a:endParaRPr lang="pt-BR" sz="2800" dirty="0" smtClean="0"/>
          </a:p>
          <a:p>
            <a:r>
              <a:rPr lang="pt-BR" sz="2800" dirty="0" smtClean="0"/>
              <a:t>Mês 1: 1 idoso (100%).</a:t>
            </a:r>
          </a:p>
          <a:p>
            <a:r>
              <a:rPr lang="pt-BR" sz="2800" dirty="0" smtClean="0"/>
              <a:t>Mês 2 e Mês 3: 0.</a:t>
            </a:r>
            <a:endParaRPr lang="pt-BR" sz="2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017713"/>
            <a:ext cx="7839472" cy="4114800"/>
          </a:xfrm>
        </p:spPr>
        <p:txBody>
          <a:bodyPr/>
          <a:lstStyle/>
          <a:p>
            <a:r>
              <a:rPr lang="pt-BR" sz="2800" b="1" dirty="0" smtClean="0"/>
              <a:t>Objetivo 4: </a:t>
            </a:r>
            <a:r>
              <a:rPr lang="pt-BR" sz="2800" dirty="0" smtClean="0"/>
              <a:t>Melhorar o registro das informações.</a:t>
            </a:r>
          </a:p>
          <a:p>
            <a:r>
              <a:rPr lang="pt-BR" sz="2800" b="1" dirty="0" smtClean="0"/>
              <a:t>Meta 4.1: </a:t>
            </a:r>
            <a:r>
              <a:rPr lang="pt-BR" sz="2800" dirty="0" smtClean="0"/>
              <a:t>Manter registro específico de 100% das pessoas idosas.</a:t>
            </a:r>
          </a:p>
          <a:p>
            <a:endParaRPr lang="pt-BR" sz="2800" dirty="0" smtClean="0"/>
          </a:p>
          <a:p>
            <a:r>
              <a:rPr lang="pt-BR" sz="2800" dirty="0" smtClean="0"/>
              <a:t>Mês </a:t>
            </a:r>
            <a:r>
              <a:rPr lang="pt-BR" sz="2800" dirty="0"/>
              <a:t>1: 48 </a:t>
            </a:r>
            <a:r>
              <a:rPr lang="pt-BR" sz="2800" dirty="0" smtClean="0"/>
              <a:t>idosos com registro específico </a:t>
            </a:r>
            <a:r>
              <a:rPr lang="pt-BR" sz="2800" dirty="0"/>
              <a:t>(100%).</a:t>
            </a:r>
          </a:p>
          <a:p>
            <a:r>
              <a:rPr lang="pt-BR" sz="2800" dirty="0"/>
              <a:t>Mês 2: 102 idosos (100%).</a:t>
            </a:r>
          </a:p>
          <a:p>
            <a:r>
              <a:rPr lang="pt-BR" sz="2800" dirty="0"/>
              <a:t>Mês 3: 181 idosos (100%).</a:t>
            </a:r>
          </a:p>
          <a:p>
            <a:endParaRPr lang="pt-BR" sz="2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Meta 4.2: </a:t>
            </a:r>
            <a:r>
              <a:rPr lang="pt-BR" sz="2800" dirty="0" smtClean="0"/>
              <a:t>Distribuir a Caderneta de Saúde da Pessoa Idosa a 100% dos idosos cadastrados.</a:t>
            </a:r>
          </a:p>
          <a:p>
            <a:endParaRPr lang="pt-BR" sz="2000" dirty="0"/>
          </a:p>
          <a:p>
            <a:endParaRPr lang="pt-BR" sz="2000" dirty="0" smtClean="0"/>
          </a:p>
          <a:p>
            <a:r>
              <a:rPr lang="pt-BR" sz="2800" dirty="0" smtClean="0"/>
              <a:t>O indicador </a:t>
            </a:r>
            <a:r>
              <a:rPr lang="pt-BR" sz="2800" dirty="0"/>
              <a:t>permaneceu </a:t>
            </a:r>
            <a:r>
              <a:rPr lang="pt-BR" sz="2800" dirty="0" smtClean="0"/>
              <a:t>e </a:t>
            </a:r>
            <a:r>
              <a:rPr lang="pt-BR" sz="2800" dirty="0"/>
              <a:t>terminou a intervenção em </a:t>
            </a:r>
            <a:r>
              <a:rPr lang="pt-BR" sz="2800" dirty="0" smtClean="0"/>
              <a:t>“0”.</a:t>
            </a:r>
            <a:r>
              <a:rPr lang="pt-BR" sz="2000" dirty="0" smtClean="0"/>
              <a:t> </a:t>
            </a:r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Objetivo 5:</a:t>
            </a:r>
            <a:r>
              <a:rPr lang="pt-BR" sz="2800" dirty="0" smtClean="0"/>
              <a:t> Mapear os idosos de risco da área de abrangência.</a:t>
            </a:r>
          </a:p>
          <a:p>
            <a:r>
              <a:rPr lang="pt-BR" sz="2800" b="1" dirty="0" smtClean="0"/>
              <a:t>Meta 5.1: </a:t>
            </a:r>
            <a:r>
              <a:rPr lang="pt-BR" sz="2800" dirty="0" smtClean="0"/>
              <a:t>Rastrear 100% das pessoas idosas para risco de </a:t>
            </a:r>
            <a:r>
              <a:rPr lang="pt-BR" sz="2800" dirty="0" err="1" smtClean="0"/>
              <a:t>morbimortalidade</a:t>
            </a:r>
            <a:r>
              <a:rPr lang="pt-BR" sz="2800" dirty="0" smtClean="0"/>
              <a:t>.</a:t>
            </a:r>
          </a:p>
          <a:p>
            <a:endParaRPr lang="pt-BR" sz="2000" dirty="0" smtClean="0"/>
          </a:p>
          <a:p>
            <a:r>
              <a:rPr lang="pt-BR" sz="2800" dirty="0" smtClean="0"/>
              <a:t>Mês </a:t>
            </a:r>
            <a:r>
              <a:rPr lang="pt-BR" sz="2800" dirty="0"/>
              <a:t>1: 48 idosos </a:t>
            </a:r>
            <a:r>
              <a:rPr lang="pt-BR" sz="2800" dirty="0" smtClean="0"/>
              <a:t>rastreados (100</a:t>
            </a:r>
            <a:r>
              <a:rPr lang="pt-BR" sz="2800" dirty="0"/>
              <a:t>%).</a:t>
            </a:r>
          </a:p>
          <a:p>
            <a:r>
              <a:rPr lang="pt-BR" sz="2800" dirty="0"/>
              <a:t>Mês 2: 102 idosos (100%).</a:t>
            </a:r>
          </a:p>
          <a:p>
            <a:r>
              <a:rPr lang="pt-BR" sz="2800" dirty="0"/>
              <a:t>Mês 3: 181 idosos (100%).</a:t>
            </a:r>
          </a:p>
          <a:p>
            <a:endParaRPr lang="pt-BR" sz="28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Meta 5.2:  </a:t>
            </a:r>
            <a:r>
              <a:rPr lang="pt-BR" sz="2800" dirty="0" smtClean="0"/>
              <a:t>Investigar a presença de indicadores de fragilização na velhice em 100% das pessoas idosas.</a:t>
            </a:r>
          </a:p>
          <a:p>
            <a:endParaRPr lang="pt-BR" sz="2800" dirty="0" smtClean="0"/>
          </a:p>
          <a:p>
            <a:r>
              <a:rPr lang="pt-BR" sz="2800" dirty="0"/>
              <a:t>Mês 1: 48 idosos </a:t>
            </a:r>
            <a:r>
              <a:rPr lang="pt-BR" sz="2800" dirty="0" smtClean="0"/>
              <a:t>investigados </a:t>
            </a:r>
            <a:r>
              <a:rPr lang="pt-BR" sz="2800" dirty="0"/>
              <a:t>(100%).</a:t>
            </a:r>
          </a:p>
          <a:p>
            <a:r>
              <a:rPr lang="pt-BR" sz="2800" dirty="0"/>
              <a:t>Mês 2: 102 idosos (100%).</a:t>
            </a:r>
          </a:p>
          <a:p>
            <a:r>
              <a:rPr lang="pt-BR" sz="2800" dirty="0"/>
              <a:t>Mês 3: 181 idosos (100%).</a:t>
            </a:r>
          </a:p>
          <a:p>
            <a:endParaRPr lang="pt-BR" sz="2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42918"/>
            <a:ext cx="6943743" cy="111762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Meta 5.3:  </a:t>
            </a:r>
            <a:r>
              <a:rPr lang="pt-BR" sz="2800" dirty="0" smtClean="0"/>
              <a:t>Avaliar a rede social de 100% dos idosos.</a:t>
            </a:r>
          </a:p>
          <a:p>
            <a:endParaRPr lang="pt-BR" sz="1800" dirty="0" smtClean="0"/>
          </a:p>
          <a:p>
            <a:r>
              <a:rPr lang="pt-BR" sz="2800" dirty="0"/>
              <a:t>Mês 1: 48 idosos </a:t>
            </a:r>
            <a:r>
              <a:rPr lang="pt-BR" sz="2800" dirty="0" smtClean="0"/>
              <a:t>avaliados </a:t>
            </a:r>
            <a:r>
              <a:rPr lang="pt-BR" sz="2800" dirty="0"/>
              <a:t>(100%).</a:t>
            </a:r>
          </a:p>
          <a:p>
            <a:r>
              <a:rPr lang="pt-BR" sz="2800" dirty="0"/>
              <a:t>Mês 2: 102 idosos </a:t>
            </a:r>
            <a:r>
              <a:rPr lang="pt-BR" sz="2800" dirty="0" smtClean="0"/>
              <a:t>avaliados (100</a:t>
            </a:r>
            <a:r>
              <a:rPr lang="pt-BR" sz="2800" dirty="0"/>
              <a:t>%).</a:t>
            </a:r>
          </a:p>
          <a:p>
            <a:r>
              <a:rPr lang="pt-BR" sz="2800" dirty="0"/>
              <a:t>Mês 3: 181 idosos </a:t>
            </a:r>
            <a:r>
              <a:rPr lang="pt-BR" sz="2800" dirty="0" smtClean="0"/>
              <a:t>avaliados (100</a:t>
            </a:r>
            <a:r>
              <a:rPr lang="pt-BR" sz="2800" dirty="0"/>
              <a:t>%).</a:t>
            </a:r>
          </a:p>
          <a:p>
            <a:endParaRPr lang="pt-BR" sz="1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356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Objetivo 6: </a:t>
            </a:r>
            <a:r>
              <a:rPr lang="pt-BR" sz="2800" dirty="0" smtClean="0"/>
              <a:t>Promover a saúde dos idosos.</a:t>
            </a:r>
          </a:p>
          <a:p>
            <a:r>
              <a:rPr lang="pt-BR" sz="2800" b="1" dirty="0" smtClean="0"/>
              <a:t>Meta 6.1: </a:t>
            </a:r>
            <a:r>
              <a:rPr lang="pt-BR" sz="2800" dirty="0" smtClean="0"/>
              <a:t>Garantir orientação nutricional para hábitos alimentares saudáveis a 100% das pessoas idosas.</a:t>
            </a:r>
          </a:p>
          <a:p>
            <a:endParaRPr lang="pt-BR" sz="1800" dirty="0" smtClean="0"/>
          </a:p>
          <a:p>
            <a:r>
              <a:rPr lang="pt-BR" sz="2800" dirty="0"/>
              <a:t>Mês 1: 48 idosos </a:t>
            </a:r>
            <a:r>
              <a:rPr lang="pt-BR" sz="2800" dirty="0" smtClean="0"/>
              <a:t>(</a:t>
            </a:r>
            <a:r>
              <a:rPr lang="pt-BR" sz="2800" dirty="0"/>
              <a:t>100%).</a:t>
            </a:r>
          </a:p>
          <a:p>
            <a:r>
              <a:rPr lang="pt-BR" sz="2800" dirty="0"/>
              <a:t>Mês 2: 102 idosos </a:t>
            </a:r>
            <a:r>
              <a:rPr lang="pt-BR" sz="2800" dirty="0" smtClean="0"/>
              <a:t> </a:t>
            </a:r>
            <a:r>
              <a:rPr lang="pt-BR" sz="2800" dirty="0"/>
              <a:t>(100%).</a:t>
            </a:r>
          </a:p>
          <a:p>
            <a:r>
              <a:rPr lang="pt-BR" sz="2800" dirty="0"/>
              <a:t>Mês 3: 181 idosos </a:t>
            </a:r>
            <a:r>
              <a:rPr lang="pt-BR" sz="2800" dirty="0" smtClean="0"/>
              <a:t>(</a:t>
            </a:r>
            <a:r>
              <a:rPr lang="pt-BR" sz="2800" dirty="0"/>
              <a:t>100%).</a:t>
            </a:r>
          </a:p>
          <a:p>
            <a:endParaRPr lang="pt-BR" sz="18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 smtClean="0"/>
              <a:t>Meta 6.2: </a:t>
            </a:r>
            <a:r>
              <a:rPr lang="pt-BR" sz="2800" dirty="0" smtClean="0"/>
              <a:t>Garantir orientação para a prática regular de atividade física a 100% idosos.</a:t>
            </a:r>
          </a:p>
          <a:p>
            <a:endParaRPr lang="pt-BR" sz="2000" dirty="0" smtClean="0"/>
          </a:p>
          <a:p>
            <a:r>
              <a:rPr lang="pt-BR" sz="2800" dirty="0"/>
              <a:t>Mês 1: 48 idosos (100%).</a:t>
            </a:r>
          </a:p>
          <a:p>
            <a:r>
              <a:rPr lang="pt-BR" sz="2800" dirty="0"/>
              <a:t>Mês 2: 102 idosos  (100%).</a:t>
            </a:r>
          </a:p>
          <a:p>
            <a:r>
              <a:rPr lang="pt-BR" sz="2800" dirty="0"/>
              <a:t>Mês 3: 181 idosos (100%).</a:t>
            </a:r>
          </a:p>
          <a:p>
            <a:endParaRPr lang="pt-BR" sz="2000" dirty="0"/>
          </a:p>
          <a:p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356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17538"/>
            <a:ext cx="6943743" cy="1143000"/>
          </a:xfrm>
        </p:spPr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/>
              <a:t>Meta 6.3: </a:t>
            </a:r>
            <a:r>
              <a:rPr lang="pt-BR" sz="2400" dirty="0" smtClean="0"/>
              <a:t>Garantir orientações sobre higiene bucal (incluindo higiene de próteses dentárias) para 100% dos idosos cadastrados.</a:t>
            </a:r>
          </a:p>
          <a:p>
            <a:pPr marL="0" indent="0">
              <a:buNone/>
            </a:pPr>
            <a:r>
              <a:rPr lang="pt-BR" sz="2400" dirty="0" smtClean="0"/>
              <a:t> </a:t>
            </a:r>
          </a:p>
          <a:p>
            <a:r>
              <a:rPr lang="pt-BR" sz="2400" dirty="0" smtClean="0"/>
              <a:t>Mês 1: 13 idosos</a:t>
            </a:r>
          </a:p>
          <a:p>
            <a:pPr marL="0" indent="0">
              <a:buNone/>
            </a:pPr>
            <a:r>
              <a:rPr lang="pt-BR" sz="2400" dirty="0" smtClean="0"/>
              <a:t>(27,1%).</a:t>
            </a:r>
          </a:p>
          <a:p>
            <a:r>
              <a:rPr lang="pt-BR" sz="2400" dirty="0" smtClean="0"/>
              <a:t>Mês 2: 56 idosos</a:t>
            </a:r>
          </a:p>
          <a:p>
            <a:pPr marL="0" indent="0">
              <a:buNone/>
            </a:pPr>
            <a:r>
              <a:rPr lang="pt-BR" sz="2400" dirty="0" smtClean="0"/>
              <a:t>(54,9%).</a:t>
            </a:r>
          </a:p>
          <a:p>
            <a:r>
              <a:rPr lang="pt-BR" sz="2400" dirty="0" smtClean="0"/>
              <a:t>Mês 3: 142 idosos</a:t>
            </a:r>
          </a:p>
          <a:p>
            <a:pPr marL="0" indent="0">
              <a:buNone/>
            </a:pPr>
            <a:r>
              <a:rPr lang="pt-BR" sz="2400" dirty="0" smtClean="0"/>
              <a:t>(78,5%).</a:t>
            </a:r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2356108956"/>
              </p:ext>
            </p:extLst>
          </p:nvPr>
        </p:nvGraphicFramePr>
        <p:xfrm>
          <a:off x="4572000" y="3284984"/>
          <a:ext cx="4328800" cy="3371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617538"/>
            <a:ext cx="7180287" cy="1143000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ESF Imigrantes: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Localização: Bairro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Imigrantes.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População: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3,656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Habitantes.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Funciona em um local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adaptado.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Estrutura Inadequada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Equipe de saúde completa.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158417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8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dirty="0" smtClean="0"/>
              <a:t>Ampliação da cobertura da atenção a saúde do idoso; </a:t>
            </a:r>
          </a:p>
          <a:p>
            <a:r>
              <a:rPr lang="pt-BR" sz="2800" dirty="0" smtClean="0"/>
              <a:t>Qualificação da atenção a saúde do idoso;</a:t>
            </a:r>
          </a:p>
          <a:p>
            <a:r>
              <a:rPr lang="pt-BR" sz="2800" dirty="0" smtClean="0"/>
              <a:t>Ampliação do atendimento multidisciplinar;</a:t>
            </a:r>
          </a:p>
          <a:p>
            <a:r>
              <a:rPr lang="pt-BR" sz="2800" dirty="0" smtClean="0"/>
              <a:t>Qualificação da prática clínica;</a:t>
            </a:r>
          </a:p>
          <a:p>
            <a:r>
              <a:rPr lang="pt-BR" sz="2800" dirty="0" smtClean="0"/>
              <a:t>Melhoria dos registros;</a:t>
            </a:r>
          </a:p>
          <a:p>
            <a:r>
              <a:rPr lang="pt-BR" sz="2800" dirty="0" smtClean="0"/>
              <a:t>Atenção para cuidados preventivos;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617538"/>
            <a:ext cx="7300933" cy="1143000"/>
          </a:xfrm>
        </p:spPr>
        <p:txBody>
          <a:bodyPr/>
          <a:lstStyle/>
          <a:p>
            <a:r>
              <a:rPr lang="pt-BR" sz="3600" dirty="0" smtClean="0"/>
              <a:t>Reflexão sobre o processo de aprendizagem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Superou </a:t>
            </a:r>
            <a:r>
              <a:rPr lang="pt-BR" sz="2400" dirty="0"/>
              <a:t>as minhas expectativas pessoais e </a:t>
            </a:r>
            <a:r>
              <a:rPr lang="pt-BR" sz="2400" dirty="0" smtClean="0"/>
              <a:t>profissionais.</a:t>
            </a:r>
          </a:p>
          <a:p>
            <a:r>
              <a:rPr lang="pt-BR" sz="2400" dirty="0" smtClean="0"/>
              <a:t>Permitiu </a:t>
            </a:r>
            <a:r>
              <a:rPr lang="pt-BR" sz="2400" dirty="0"/>
              <a:t>melhorar meu conhecimento cientifico e dos demais membros da equipe de </a:t>
            </a:r>
            <a:r>
              <a:rPr lang="pt-BR" sz="2400" dirty="0" smtClean="0"/>
              <a:t>saúde.</a:t>
            </a:r>
          </a:p>
          <a:p>
            <a:r>
              <a:rPr lang="pt-BR" sz="2400" dirty="0" smtClean="0"/>
              <a:t>Permitiu </a:t>
            </a:r>
            <a:r>
              <a:rPr lang="pt-BR" sz="2400" dirty="0"/>
              <a:t>oferecer uma atenção de maior </a:t>
            </a:r>
            <a:r>
              <a:rPr lang="pt-BR" sz="2400" dirty="0" smtClean="0"/>
              <a:t>qualidade. </a:t>
            </a:r>
            <a:endParaRPr lang="pt-BR" sz="2400" dirty="0"/>
          </a:p>
          <a:p>
            <a:r>
              <a:rPr lang="pt-BR" sz="2400" dirty="0" smtClean="0"/>
              <a:t>Possibilitou </a:t>
            </a:r>
            <a:r>
              <a:rPr lang="pt-BR" sz="2400" dirty="0"/>
              <a:t>identificar as dificuldades existentes na atenção à </a:t>
            </a:r>
            <a:r>
              <a:rPr lang="pt-BR" sz="2400" dirty="0" smtClean="0"/>
              <a:t>comunidade.</a:t>
            </a:r>
          </a:p>
          <a:p>
            <a:r>
              <a:rPr lang="pt-BR" sz="2400" dirty="0" smtClean="0"/>
              <a:t>Permitiu </a:t>
            </a:r>
            <a:r>
              <a:rPr lang="pt-BR" sz="2400" dirty="0"/>
              <a:t>ampliar nossos conhecimentos sobre o SUS, suas diretrizes, princípios e desta forma aplicá-la adequadamente na atenção básica.  </a:t>
            </a:r>
          </a:p>
          <a:p>
            <a:endParaRPr lang="pt-BR" sz="2400" dirty="0" smtClean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480" y="617538"/>
            <a:ext cx="7229495" cy="1143000"/>
          </a:xfrm>
        </p:spPr>
        <p:txBody>
          <a:bodyPr/>
          <a:lstStyle/>
          <a:p>
            <a:r>
              <a:rPr lang="pt-BR" dirty="0" smtClean="0"/>
              <a:t>Referencias utilizadas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48" y="2132856"/>
            <a:ext cx="7858180" cy="4392488"/>
          </a:xfrm>
        </p:spPr>
        <p:txBody>
          <a:bodyPr/>
          <a:lstStyle/>
          <a:p>
            <a:pPr algn="just"/>
            <a:r>
              <a:rPr lang="pt-BR" sz="2400" dirty="0" smtClean="0"/>
              <a:t>INSTITUTO BRASILEIRO DE GEOGRAFIA E ESTATÍSTICA.</a:t>
            </a:r>
            <a:r>
              <a:rPr lang="pt-BR" sz="2400" b="1" dirty="0" smtClean="0"/>
              <a:t> Síntese das Informações – Estrela – RS</a:t>
            </a:r>
            <a:r>
              <a:rPr lang="pt-BR" sz="2400" dirty="0" smtClean="0"/>
              <a:t>. Disponível em </a:t>
            </a:r>
            <a:r>
              <a:rPr lang="pt-BR" sz="2400" dirty="0" smtClean="0">
                <a:hlinkClick r:id="rId2"/>
              </a:rPr>
              <a:t>http://www.ibge.gov.br/cidadesat/topwindow.htm?1</a:t>
            </a:r>
            <a:r>
              <a:rPr lang="pt-BR" sz="2400" dirty="0" smtClean="0"/>
              <a:t>, acesso em 05 de setembro 2014.</a:t>
            </a:r>
          </a:p>
          <a:p>
            <a:endParaRPr lang="pt-BR" sz="2400" dirty="0" smtClean="0"/>
          </a:p>
          <a:p>
            <a:r>
              <a:rPr lang="pt-BR" sz="2400" dirty="0" smtClean="0"/>
              <a:t>BRASIL</a:t>
            </a:r>
            <a:r>
              <a:rPr lang="pt-BR" sz="2400" dirty="0"/>
              <a:t>, Ministério da saúde. Pactos pela saúde. Atenção á saúde da pessoa idosa e envelhecimento. V. 12. Brasília, 2010</a:t>
            </a:r>
            <a:r>
              <a:rPr lang="pt-BR" sz="2400" dirty="0" smtClean="0"/>
              <a:t>.</a:t>
            </a:r>
            <a:endParaRPr lang="pt-BR" sz="2400" dirty="0"/>
          </a:p>
          <a:p>
            <a:pPr algn="just"/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464100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617538"/>
            <a:ext cx="7396311" cy="1143000"/>
          </a:xfrm>
        </p:spPr>
        <p:txBody>
          <a:bodyPr/>
          <a:lstStyle/>
          <a:p>
            <a:r>
              <a:rPr lang="pt-BR" dirty="0"/>
              <a:t>Referencias utilizadas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1988840"/>
            <a:ext cx="7772400" cy="4114800"/>
          </a:xfrm>
        </p:spPr>
        <p:txBody>
          <a:bodyPr/>
          <a:lstStyle/>
          <a:p>
            <a:r>
              <a:rPr lang="pt-BR" sz="2400" dirty="0"/>
              <a:t>BRASIL, Ministério da saúde. Cadernos de atenção básica No. 19. Envelhecimento e saúde da pessoa idosa. Brasília, 2006.</a:t>
            </a:r>
          </a:p>
          <a:p>
            <a:endParaRPr lang="pt-BR" sz="2400" dirty="0" smtClean="0"/>
          </a:p>
          <a:p>
            <a:r>
              <a:rPr lang="pt-BR" sz="2400" dirty="0" smtClean="0"/>
              <a:t>PEREIRA</a:t>
            </a:r>
            <a:r>
              <a:rPr lang="pt-BR" sz="2400" dirty="0"/>
              <a:t>, M. G. Epidemiologia, teoria e prática. Serviços de saúde: marco de referência para estudo do tema. Rio de Janeiro: Guanabara - Koogan, 1995. 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SAMICO </a:t>
            </a:r>
            <a:r>
              <a:rPr lang="pt-BR" sz="2400" dirty="0"/>
              <a:t>I; FELISBERTO, E; FIGUEIRÓ, A.C.; FRIAS, P.G. Avaliação em Saúde. Bases Conceituais e Operacionais: Atributos da Qualidade em Saúde.  Rio de Janeiro: Med Book, 2010.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296144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617538"/>
            <a:ext cx="7396311" cy="1143000"/>
          </a:xfrm>
        </p:spPr>
        <p:txBody>
          <a:bodyPr/>
          <a:lstStyle/>
          <a:p>
            <a:r>
              <a:rPr lang="es-MX" dirty="0" smtClean="0"/>
              <a:t>Grupo de </a:t>
            </a:r>
            <a:r>
              <a:rPr lang="pt-BR" dirty="0" smtClean="0"/>
              <a:t>Idosos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5" name="4 Imagen" descr="C:\Users\omar\Desktop\IMG-20150430-WA00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696744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296144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617538"/>
            <a:ext cx="7468319" cy="1143000"/>
          </a:xfrm>
        </p:spPr>
        <p:txBody>
          <a:bodyPr/>
          <a:lstStyle/>
          <a:p>
            <a:r>
              <a:rPr lang="es-MX" dirty="0"/>
              <a:t>Grupo de </a:t>
            </a:r>
            <a:r>
              <a:rPr lang="pt-BR" dirty="0"/>
              <a:t>Idosos</a:t>
            </a:r>
          </a:p>
        </p:txBody>
      </p:sp>
      <p:pic>
        <p:nvPicPr>
          <p:cNvPr id="5" name="4 Marcador de contenido" descr="C:\Users\omar\Desktop\1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17713"/>
            <a:ext cx="6336432" cy="411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296144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617538"/>
            <a:ext cx="7468319" cy="1143000"/>
          </a:xfrm>
        </p:spPr>
        <p:txBody>
          <a:bodyPr/>
          <a:lstStyle/>
          <a:p>
            <a:r>
              <a:rPr lang="es-MX" dirty="0"/>
              <a:t>Grupo de </a:t>
            </a:r>
            <a:r>
              <a:rPr lang="pt-BR" dirty="0"/>
              <a:t>Idosos</a:t>
            </a:r>
          </a:p>
        </p:txBody>
      </p:sp>
      <p:pic>
        <p:nvPicPr>
          <p:cNvPr id="4" name="3 Marcador de contenido" descr="C:\Users\omar\Desktop\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17712"/>
            <a:ext cx="6336432" cy="450763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29614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9672" y="617538"/>
            <a:ext cx="7324303" cy="1143000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441 idosos na área de </a:t>
            </a:r>
            <a:r>
              <a:rPr lang="pt-BR" dirty="0" smtClean="0"/>
              <a:t>abrangência.</a:t>
            </a:r>
          </a:p>
          <a:p>
            <a:r>
              <a:rPr lang="pt-BR" dirty="0" smtClean="0"/>
              <a:t>Dificuldades na qualidade </a:t>
            </a:r>
            <a:r>
              <a:rPr lang="pt-BR" dirty="0"/>
              <a:t>d</a:t>
            </a:r>
            <a:r>
              <a:rPr lang="pt-BR" dirty="0" smtClean="0"/>
              <a:t>o atendimento.</a:t>
            </a:r>
          </a:p>
          <a:p>
            <a:r>
              <a:rPr lang="pt-BR" dirty="0"/>
              <a:t>D</a:t>
            </a:r>
            <a:r>
              <a:rPr lang="pt-BR" dirty="0" smtClean="0"/>
              <a:t>ificuldades </a:t>
            </a:r>
            <a:r>
              <a:rPr lang="pt-BR" dirty="0"/>
              <a:t>na qualidade dos </a:t>
            </a:r>
            <a:r>
              <a:rPr lang="pt-BR" dirty="0" smtClean="0"/>
              <a:t>registros.</a:t>
            </a:r>
          </a:p>
          <a:p>
            <a:r>
              <a:rPr lang="pt-BR" dirty="0"/>
              <a:t>N</a:t>
            </a:r>
            <a:r>
              <a:rPr lang="pt-BR" dirty="0" smtClean="0"/>
              <a:t>ão </a:t>
            </a:r>
            <a:r>
              <a:rPr lang="pt-BR" dirty="0"/>
              <a:t>há implantado a caderneta de saúde da pessoa </a:t>
            </a:r>
            <a:r>
              <a:rPr lang="pt-BR" dirty="0" smtClean="0"/>
              <a:t>idosa.</a:t>
            </a:r>
          </a:p>
          <a:p>
            <a:r>
              <a:rPr lang="pt-BR" dirty="0" smtClean="0"/>
              <a:t>Escassa participação nos grupos. </a:t>
            </a: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92696"/>
            <a:ext cx="1440160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17538"/>
            <a:ext cx="6943743" cy="1143000"/>
          </a:xfrm>
        </p:spPr>
        <p:txBody>
          <a:bodyPr/>
          <a:lstStyle/>
          <a:p>
            <a:r>
              <a:rPr lang="pt-BR" dirty="0" smtClean="0"/>
              <a:t>Local da intervenção</a:t>
            </a:r>
            <a:endParaRPr lang="pt-BR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214562"/>
            <a:ext cx="8715436" cy="4429147"/>
          </a:xfrm>
        </p:spPr>
      </p:pic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571480"/>
            <a:ext cx="164304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617538"/>
            <a:ext cx="7158057" cy="1239826"/>
          </a:xfrm>
        </p:spPr>
        <p:txBody>
          <a:bodyPr/>
          <a:lstStyle/>
          <a:p>
            <a:r>
              <a:rPr lang="pt-BR" dirty="0" smtClean="0"/>
              <a:t>Objetivo geral: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2017713"/>
            <a:ext cx="7461278" cy="4114800"/>
          </a:xfrm>
        </p:spPr>
        <p:txBody>
          <a:bodyPr/>
          <a:lstStyle/>
          <a:p>
            <a:pPr algn="just"/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</a:pPr>
            <a:r>
              <a:rPr lang="pt-BR" dirty="0"/>
              <a:t>Melhorar a Atenção á Saúde do Idoso pertencentes a área de abrangência na </a:t>
            </a:r>
            <a:r>
              <a:rPr lang="pt-BR" dirty="0" smtClean="0"/>
              <a:t>ESF II </a:t>
            </a:r>
            <a:r>
              <a:rPr lang="pt-BR" dirty="0"/>
              <a:t>Imigrantes, Estrela/RS.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042"/>
            <a:ext cx="1500166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0232" y="642918"/>
            <a:ext cx="6943743" cy="1117620"/>
          </a:xfrm>
        </p:spPr>
        <p:txBody>
          <a:bodyPr/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844824"/>
            <a:ext cx="8415536" cy="4287689"/>
          </a:xfrm>
        </p:spPr>
        <p:txBody>
          <a:bodyPr/>
          <a:lstStyle/>
          <a:p>
            <a:endParaRPr lang="pt-B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pt-BR" sz="2400" dirty="0"/>
              <a:t>Objetivo 1. Ampliar a cobertura do Programa de Saúde do Idoso.</a:t>
            </a:r>
          </a:p>
          <a:p>
            <a:pPr algn="just"/>
            <a:r>
              <a:rPr lang="pt-BR" sz="2400" dirty="0"/>
              <a:t>Objetivo 2. Melhorar a qualidade da atenção ao idoso na Unidade de Saúde.</a:t>
            </a:r>
          </a:p>
          <a:p>
            <a:pPr algn="just"/>
            <a:r>
              <a:rPr lang="pt-BR" sz="2400" dirty="0"/>
              <a:t>Objetivo 3. Melhorar a adesão dos idosos ao Programa de Saúde do Idoso.</a:t>
            </a:r>
          </a:p>
          <a:p>
            <a:pPr algn="just"/>
            <a:r>
              <a:rPr lang="pt-BR" sz="2400" dirty="0"/>
              <a:t>Objetivo 4. Melhorar o registro das informações</a:t>
            </a:r>
          </a:p>
          <a:p>
            <a:pPr algn="just"/>
            <a:r>
              <a:rPr lang="pt-BR" sz="2400" dirty="0"/>
              <a:t>Objetivo 5. Mapear os idosos de risco da área de abrangência.</a:t>
            </a:r>
          </a:p>
          <a:p>
            <a:pPr algn="just"/>
            <a:r>
              <a:rPr lang="pt-BR" sz="2400" dirty="0"/>
              <a:t>Objetivo 6. Promover a saúde dos idosos.</a:t>
            </a:r>
          </a:p>
          <a:p>
            <a:pPr>
              <a:buNone/>
            </a:pPr>
            <a:endParaRPr lang="pt-BR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491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8794" y="617538"/>
            <a:ext cx="7015181" cy="1168388"/>
          </a:xfrm>
        </p:spPr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2688" y="1772816"/>
            <a:ext cx="7772400" cy="4359697"/>
          </a:xfrm>
        </p:spPr>
        <p:txBody>
          <a:bodyPr/>
          <a:lstStyle/>
          <a:p>
            <a:endParaRPr lang="pt-BR" sz="16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</a:pPr>
            <a:r>
              <a:rPr lang="pt-BR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pt-BR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Protocolo a ser utilizado</a:t>
            </a:r>
            <a:r>
              <a:rPr lang="pt-BR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pt-BR" sz="2800" dirty="0" smtClean="0"/>
              <a:t>Cadernos </a:t>
            </a:r>
            <a:r>
              <a:rPr lang="pt-BR" sz="2800" dirty="0"/>
              <a:t>de Atenção Básica n 19 </a:t>
            </a:r>
            <a:r>
              <a:rPr lang="pt-BR" sz="2800" dirty="0" smtClean="0"/>
              <a:t>do </a:t>
            </a:r>
            <a:r>
              <a:rPr lang="pt-BR" sz="2800" dirty="0"/>
              <a:t>Ministério da Saúde </a:t>
            </a:r>
            <a:r>
              <a:rPr lang="pt-BR" sz="2800" dirty="0" smtClean="0"/>
              <a:t>“Envelhecimentos </a:t>
            </a:r>
            <a:r>
              <a:rPr lang="pt-BR" sz="2800" dirty="0"/>
              <a:t>e Saúde da Pessoa Idosa</a:t>
            </a:r>
            <a:r>
              <a:rPr lang="pt-BR" sz="2800" dirty="0" smtClean="0"/>
              <a:t>,” 2006.</a:t>
            </a:r>
            <a:endParaRPr lang="pt-BR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>
              <a:lnSpc>
                <a:spcPct val="150000"/>
              </a:lnSpc>
            </a:pPr>
            <a:r>
              <a:rPr lang="pt-BR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Instrumento de monitoramento e coleta de dados: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Ficha espelho, listas de presença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grupos, 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planilhas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prontuário </a:t>
            </a:r>
            <a:r>
              <a:rPr lang="pt-BR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</a:t>
            </a:r>
            <a:r>
              <a:rPr lang="pt-B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Unidade.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5794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0"/>
            <a:ext cx="7300933" cy="1285860"/>
          </a:xfrm>
        </p:spPr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00166" y="1571612"/>
            <a:ext cx="7454922" cy="456090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sz="2400" dirty="0" smtClean="0"/>
              <a:t>Capacitações da equipe conforme o protocolo, 2006;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Grupos na comunidade;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Atendimento em grupo e individual;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Agendamentos e atendimento a demanda espontânea;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Atribuições a cada profissional;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Preenchimento de fichas de avaliação;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/>
              <a:t>Checagem  de cartões sombras;</a:t>
            </a: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28"/>
            <a:ext cx="157160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ometrico">
  <a:themeElements>
    <a:clrScheme name="Geometrico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eometr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eometrico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ometrico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ometrico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apresentação\Geometrico.pot</Template>
  <TotalTime>2020</TotalTime>
  <Words>1532</Words>
  <Application>Microsoft Office PowerPoint</Application>
  <PresentationFormat>Presentación en pantalla (4:3)</PresentationFormat>
  <Paragraphs>224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37" baseType="lpstr">
      <vt:lpstr>Geometrico</vt:lpstr>
      <vt:lpstr>   Especialização em Saúde da Família - EaD UNASUS - UFPEL Turma 8 – Julho de 2014 </vt:lpstr>
      <vt:lpstr>Introdução</vt:lpstr>
      <vt:lpstr>Introdução</vt:lpstr>
      <vt:lpstr>Introdução</vt:lpstr>
      <vt:lpstr>Local da intervenção</vt:lpstr>
      <vt:lpstr>Objetivo geral:</vt:lpstr>
      <vt:lpstr>Objetivos específicos</vt:lpstr>
      <vt:lpstr>Logística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Reflexão sobre o processo de aprendizagem</vt:lpstr>
      <vt:lpstr>Referencias utilizadas</vt:lpstr>
      <vt:lpstr>Referencias utilizadas</vt:lpstr>
      <vt:lpstr>Grupo de Idosos</vt:lpstr>
      <vt:lpstr>Grupo de Idosos</vt:lpstr>
      <vt:lpstr>Grupo de Idosos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CAPACITAÇÃO PARA AGENTES COMUNITÁRIOS DE SAÚDE</dc:title>
  <dc:creator>edla</dc:creator>
  <cp:lastModifiedBy>OMAR Y LIUDMILA</cp:lastModifiedBy>
  <cp:revision>121</cp:revision>
  <cp:lastPrinted>1601-01-01T00:00:00Z</cp:lastPrinted>
  <dcterms:created xsi:type="dcterms:W3CDTF">2006-09-22T19:08:11Z</dcterms:created>
  <dcterms:modified xsi:type="dcterms:W3CDTF">2015-08-13T23:22:49Z</dcterms:modified>
</cp:coreProperties>
</file>