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6" r:id="rId3"/>
    <p:sldId id="332" r:id="rId4"/>
    <p:sldId id="259" r:id="rId5"/>
    <p:sldId id="260" r:id="rId6"/>
    <p:sldId id="303" r:id="rId7"/>
    <p:sldId id="261" r:id="rId8"/>
    <p:sldId id="301" r:id="rId9"/>
    <p:sldId id="263" r:id="rId10"/>
    <p:sldId id="302" r:id="rId11"/>
    <p:sldId id="316" r:id="rId12"/>
    <p:sldId id="317" r:id="rId13"/>
    <p:sldId id="305" r:id="rId14"/>
    <p:sldId id="318" r:id="rId15"/>
    <p:sldId id="306" r:id="rId16"/>
    <p:sldId id="308" r:id="rId17"/>
    <p:sldId id="309" r:id="rId18"/>
    <p:sldId id="283" r:id="rId19"/>
    <p:sldId id="323" r:id="rId20"/>
    <p:sldId id="324" r:id="rId21"/>
    <p:sldId id="325" r:id="rId22"/>
    <p:sldId id="326" r:id="rId23"/>
    <p:sldId id="284" r:id="rId24"/>
    <p:sldId id="328" r:id="rId25"/>
    <p:sldId id="320" r:id="rId26"/>
    <p:sldId id="327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dalexis fraga" initials="mdf" lastIdx="2" clrIdx="0">
    <p:extLst>
      <p:ext uri="{19B8F6BF-5375-455C-9EA6-DF929625EA0E}">
        <p15:presenceInfo xmlns="" xmlns:p15="http://schemas.microsoft.com/office/powerpoint/2012/main" userId="a6ba7931a907b51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1741" autoAdjust="0"/>
  </p:normalViewPr>
  <p:slideViewPr>
    <p:cSldViewPr>
      <p:cViewPr varScale="1">
        <p:scale>
          <a:sx n="86" d="100"/>
          <a:sy n="86" d="100"/>
        </p:scale>
        <p:origin x="-2064" y="-112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commentAuthors" Target="commentAuthors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ownloads:Omari%20FInalizada%20(1)-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ownloads:Omari%20FInalizada%20(1)-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ownloads:Omari%20FInalizada%20(1)-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ownloads:Omari%20FInalizada%20(1)-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ownloads:Omari%20FInalizada%20(1)-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ownloads:Omari%20FInalizada%20(1)-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ownloads:Omari%20FInalizada%20(1)-3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ownloads:Omari%20FInalizada%20(1)-3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:Users:anderson:Downloads:Omari%20FInalizada%20(1)-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782610310504"/>
          <c:y val="0.283333333333333"/>
          <c:w val="0.860198521764968"/>
          <c:h val="0.6169283618959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0.108552631578947</c:v>
                </c:pt>
                <c:pt idx="1">
                  <c:v>0.225328947368421</c:v>
                </c:pt>
                <c:pt idx="2">
                  <c:v>0.25328947368421</c:v>
                </c:pt>
                <c:pt idx="3">
                  <c:v>0.399671052631579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4571752"/>
        <c:axId val="2044171736"/>
      </c:barChart>
      <c:catAx>
        <c:axId val="2084571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44171736"/>
        <c:crosses val="autoZero"/>
        <c:auto val="1"/>
        <c:lblAlgn val="ctr"/>
        <c:lblOffset val="100"/>
        <c:noMultiLvlLbl val="0"/>
      </c:catAx>
      <c:valAx>
        <c:axId val="2044171736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8457175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0.1</c:v>
                </c:pt>
                <c:pt idx="1">
                  <c:v>0.246666666666667</c:v>
                </c:pt>
                <c:pt idx="2">
                  <c:v>0.28</c:v>
                </c:pt>
                <c:pt idx="3">
                  <c:v>0.393333333333333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1175976"/>
        <c:axId val="2091517608"/>
      </c:barChart>
      <c:catAx>
        <c:axId val="2091175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1517608"/>
        <c:crosses val="autoZero"/>
        <c:auto val="1"/>
        <c:lblAlgn val="ctr"/>
        <c:lblOffset val="100"/>
        <c:noMultiLvlLbl val="0"/>
      </c:catAx>
      <c:valAx>
        <c:axId val="2091517608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117597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0.893939393939394</c:v>
                </c:pt>
                <c:pt idx="1">
                  <c:v>0.875912408759124</c:v>
                </c:pt>
                <c:pt idx="2">
                  <c:v>0.876623376623377</c:v>
                </c:pt>
                <c:pt idx="3">
                  <c:v>0.975308641975309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1414568"/>
        <c:axId val="2044145208"/>
      </c:barChart>
      <c:catAx>
        <c:axId val="2091414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44145208"/>
        <c:crosses val="autoZero"/>
        <c:auto val="1"/>
        <c:lblAlgn val="ctr"/>
        <c:lblOffset val="100"/>
        <c:noMultiLvlLbl val="0"/>
      </c:catAx>
      <c:valAx>
        <c:axId val="2044145208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141456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0.933333333333333</c:v>
                </c:pt>
                <c:pt idx="1">
                  <c:v>0.891891891891892</c:v>
                </c:pt>
                <c:pt idx="2">
                  <c:v>0.880952380952381</c:v>
                </c:pt>
                <c:pt idx="3">
                  <c:v>0.966101694915254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647416"/>
        <c:axId val="2094650776"/>
      </c:barChart>
      <c:catAx>
        <c:axId val="2094647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4650776"/>
        <c:crosses val="autoZero"/>
        <c:auto val="1"/>
        <c:lblAlgn val="ctr"/>
        <c:lblOffset val="100"/>
        <c:noMultiLvlLbl val="0"/>
      </c:catAx>
      <c:valAx>
        <c:axId val="2094650776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464741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0.393939393939394</c:v>
                </c:pt>
                <c:pt idx="1">
                  <c:v>0.284671532846715</c:v>
                </c:pt>
                <c:pt idx="2">
                  <c:v>0.253246753246753</c:v>
                </c:pt>
                <c:pt idx="3">
                  <c:v>0.168724279835391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717096"/>
        <c:axId val="2094720456"/>
      </c:barChart>
      <c:catAx>
        <c:axId val="2094717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4720456"/>
        <c:crosses val="autoZero"/>
        <c:auto val="1"/>
        <c:lblAlgn val="ctr"/>
        <c:lblOffset val="100"/>
        <c:noMultiLvlLbl val="0"/>
      </c:catAx>
      <c:valAx>
        <c:axId val="2094720456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471709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Indicadores!$T$27:$W$27</c:f>
              <c:numCache>
                <c:formatCode>0.0%</c:formatCode>
                <c:ptCount val="4"/>
                <c:pt idx="0">
                  <c:v>0.6</c:v>
                </c:pt>
                <c:pt idx="1">
                  <c:v>0.243243243243243</c:v>
                </c:pt>
                <c:pt idx="2">
                  <c:v>0.214285714285714</c:v>
                </c:pt>
                <c:pt idx="3">
                  <c:v>0.169491525423729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3608664"/>
        <c:axId val="2093612024"/>
      </c:barChart>
      <c:catAx>
        <c:axId val="2093608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3612024"/>
        <c:crosses val="autoZero"/>
        <c:auto val="1"/>
        <c:lblAlgn val="ctr"/>
        <c:lblOffset val="100"/>
        <c:noMultiLvlLbl val="0"/>
      </c:catAx>
      <c:valAx>
        <c:axId val="2093612024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3608664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53161909213152"/>
          <c:y val="0.17267403915654"/>
          <c:w val="0.896438709875148"/>
          <c:h val="0.7475747949035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Indicadores!$D$32:$G$32</c:f>
              <c:numCache>
                <c:formatCode>0.0%</c:formatCode>
                <c:ptCount val="4"/>
                <c:pt idx="0">
                  <c:v>0.0</c:v>
                </c:pt>
                <c:pt idx="1">
                  <c:v>0.666666666666667</c:v>
                </c:pt>
                <c:pt idx="2">
                  <c:v>0.25</c:v>
                </c:pt>
                <c:pt idx="3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531928"/>
        <c:axId val="2094535288"/>
      </c:barChart>
      <c:catAx>
        <c:axId val="2094531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4535288"/>
        <c:crosses val="autoZero"/>
        <c:auto val="1"/>
        <c:lblAlgn val="ctr"/>
        <c:lblOffset val="100"/>
        <c:noMultiLvlLbl val="0"/>
      </c:catAx>
      <c:valAx>
        <c:axId val="2094535288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453192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Indicadores!$S$32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Indicadores!$T$31:$W$31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Indicadores!$T$32:$W$32</c:f>
              <c:numCache>
                <c:formatCode>0.0%</c:formatCode>
                <c:ptCount val="4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597800"/>
        <c:axId val="2094601160"/>
      </c:barChart>
      <c:catAx>
        <c:axId val="2094597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4601160"/>
        <c:crosses val="autoZero"/>
        <c:auto val="1"/>
        <c:lblAlgn val="ctr"/>
        <c:lblOffset val="100"/>
        <c:noMultiLvlLbl val="0"/>
      </c:catAx>
      <c:valAx>
        <c:axId val="2094601160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459780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hipertensos que receberam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Indicadores!$D$64:$G$64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Indicadores!$D$65:$G$65</c:f>
              <c:numCache>
                <c:formatCode>0.0%</c:formatCode>
                <c:ptCount val="4"/>
                <c:pt idx="0">
                  <c:v>0.984848484848485</c:v>
                </c:pt>
                <c:pt idx="1">
                  <c:v>0.992700729927007</c:v>
                </c:pt>
                <c:pt idx="2">
                  <c:v>0.993506493506494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6061848"/>
        <c:axId val="2081378840"/>
      </c:barChart>
      <c:catAx>
        <c:axId val="2086061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81378840"/>
        <c:crosses val="autoZero"/>
        <c:auto val="1"/>
        <c:lblAlgn val="ctr"/>
        <c:lblOffset val="100"/>
        <c:noMultiLvlLbl val="0"/>
      </c:catAx>
      <c:valAx>
        <c:axId val="2081378840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8606184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A83D4-2745-4846-A001-CC0DCDB988DC}" type="datetimeFigureOut">
              <a:rPr lang="pt-BR" smtClean="0"/>
              <a:pPr/>
              <a:t>14/09/15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A26CC-DA59-409B-882E-E91B03440B14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0813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3002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490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859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283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5806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809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21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1716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430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0000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116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051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5713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A26CC-DA59-409B-882E-E91B03440B14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6440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14/09/15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14/09/15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14/09/15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14/09/15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14/09/15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14/09/15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14/09/15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14/09/15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14/09/15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14/09/15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14/09/15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14/09/15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chart" Target="../charts/chart1.xml"/><Relationship Id="rId5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85918" y="285728"/>
            <a:ext cx="5929354" cy="2351184"/>
          </a:xfrm>
        </p:spPr>
        <p:txBody>
          <a:bodyPr>
            <a:normAutofit fontScale="90000"/>
          </a:bodyPr>
          <a:lstStyle/>
          <a:p>
            <a:pPr lvl="0"/>
            <a:r>
              <a:rPr lang="pt-BR" sz="2200" b="1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/>
            </a:r>
            <a:br>
              <a:rPr lang="pt-BR" sz="2200" b="1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</a:br>
            <a:r>
              <a:rPr lang="pt-BR" sz="2200" b="1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UNIVERSIDADE FEDERAL DE PELOTAS</a:t>
            </a:r>
            <a:r>
              <a:rPr lang="pt-BR" sz="2200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/>
            </a:r>
            <a:br>
              <a:rPr lang="pt-BR" sz="2200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</a:br>
            <a:r>
              <a:rPr lang="pt-BR" sz="2200" b="1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Faculdade de Medicina</a:t>
            </a:r>
            <a:r>
              <a:rPr lang="pt-BR" sz="2200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/>
            </a:r>
            <a:br>
              <a:rPr lang="pt-BR" sz="2200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</a:br>
            <a:r>
              <a:rPr lang="pt-BR" sz="2200" b="1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Departamento de Medicina Social</a:t>
            </a:r>
            <a:r>
              <a:rPr lang="pt-BR" sz="2200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/>
            </a:r>
            <a:br>
              <a:rPr lang="pt-BR" sz="2200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</a:br>
            <a:r>
              <a:rPr lang="pt-BR" sz="2200" b="1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Curso de Especialização em Saúde da Família - </a:t>
            </a:r>
            <a:r>
              <a:rPr lang="pt-BR" sz="2200" b="1" dirty="0" err="1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UnaSUS</a:t>
            </a:r>
            <a:r>
              <a:rPr lang="pt-BR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2636912"/>
            <a:ext cx="8289658" cy="3816424"/>
          </a:xfrm>
        </p:spPr>
        <p:txBody>
          <a:bodyPr>
            <a:normAutofit fontScale="40000" lnSpcReduction="20000"/>
          </a:bodyPr>
          <a:lstStyle/>
          <a:p>
            <a:r>
              <a:rPr lang="pt-BR" sz="2400" b="1" dirty="0">
                <a:solidFill>
                  <a:schemeClr val="tx1"/>
                </a:solidFill>
              </a:rPr>
              <a:t> </a:t>
            </a:r>
            <a:endParaRPr lang="pt-BR" sz="2400" dirty="0">
              <a:solidFill>
                <a:schemeClr val="tx1"/>
              </a:solidFill>
            </a:endParaRPr>
          </a:p>
          <a:p>
            <a:r>
              <a:rPr lang="pt-BR" sz="59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Melhoria da atenção à saúde de usuários com hipertensão arterial sistêmica e/ou diabetes mellitus da UBS/ESF Cohab Guabiroba, Pelotas/RS</a:t>
            </a:r>
          </a:p>
          <a:p>
            <a:r>
              <a:rPr lang="pt-BR" sz="59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 </a:t>
            </a:r>
            <a:endParaRPr lang="pt-BR" sz="33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pt-BR" sz="33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 </a:t>
            </a:r>
          </a:p>
          <a:p>
            <a:r>
              <a:rPr lang="es-CO" sz="45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Omari Yelina Elizarde Jiménez </a:t>
            </a:r>
            <a:endParaRPr lang="es-CO" sz="45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s-CO" sz="45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Orientadora: Lenice Muniz de Quadros</a:t>
            </a:r>
            <a:endParaRPr lang="pt-BR" sz="45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pt-BR" sz="45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 </a:t>
            </a:r>
          </a:p>
          <a:p>
            <a:endParaRPr lang="pt-BR" sz="45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endParaRPr lang="pt-BR" sz="45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pt-BR" sz="45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Pelotas 2015</a:t>
            </a:r>
            <a:endParaRPr lang="pt-BR" sz="45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Picture 8" descr="http://www.minhapos.com.br/data/artigos/images/ufpel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269898" cy="1209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9" descr="http://dms.ufpel.edu.br/aquares/images/stories/logos/unasus-ufpe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32656"/>
            <a:ext cx="1368152" cy="1129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439"/>
            <a:ext cx="9143999" cy="6597352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/>
              <a:t>    </a:t>
            </a:r>
          </a:p>
          <a:p>
            <a:pPr marL="0" indent="0" algn="ctr">
              <a:buNone/>
            </a:pPr>
            <a:r>
              <a:rPr lang="pt-BR" b="1" dirty="0" smtClean="0">
                <a:latin typeface="+mj-lt"/>
              </a:rPr>
              <a:t>Objetivo </a:t>
            </a:r>
            <a:r>
              <a:rPr lang="pt-BR" b="1" dirty="0">
                <a:latin typeface="+mj-lt"/>
              </a:rPr>
              <a:t>2: </a:t>
            </a:r>
            <a:r>
              <a:rPr lang="pt-BR" b="1" dirty="0" smtClean="0">
                <a:latin typeface="+mj-lt"/>
              </a:rPr>
              <a:t>Melhorar </a:t>
            </a:r>
            <a:r>
              <a:rPr lang="pt-BR" b="1" dirty="0">
                <a:latin typeface="+mj-lt"/>
              </a:rPr>
              <a:t>a qualidade da atenção a hipertensos e </a:t>
            </a:r>
            <a:r>
              <a:rPr lang="pt-BR" b="1" dirty="0" smtClean="0">
                <a:latin typeface="+mj-lt"/>
              </a:rPr>
              <a:t>diabéticos</a:t>
            </a:r>
          </a:p>
          <a:p>
            <a:pPr marL="0" indent="0" algn="ctr">
              <a:buNone/>
            </a:pPr>
            <a:endParaRPr lang="pt-BR" sz="2800" b="1" dirty="0">
              <a:latin typeface="+mj-lt"/>
            </a:endParaRPr>
          </a:p>
          <a:p>
            <a:pPr algn="just"/>
            <a:r>
              <a:rPr lang="pt-BR" b="1" dirty="0" smtClean="0">
                <a:latin typeface="+mj-lt"/>
              </a:rPr>
              <a:t> </a:t>
            </a:r>
            <a:r>
              <a:rPr lang="pt-BR" sz="2400" b="1" dirty="0" smtClean="0">
                <a:latin typeface="+mj-lt"/>
                <a:cs typeface="Arial" panose="020B0604020202020204" pitchFamily="34" charset="0"/>
              </a:rPr>
              <a:t>Meta </a:t>
            </a:r>
            <a:r>
              <a:rPr lang="pt-BR" sz="2400" b="1" dirty="0">
                <a:latin typeface="+mj-lt"/>
                <a:cs typeface="Arial" panose="020B0604020202020204" pitchFamily="34" charset="0"/>
              </a:rPr>
              <a:t>2.1.</a:t>
            </a:r>
            <a:r>
              <a:rPr lang="pt-BR" sz="2400" dirty="0">
                <a:latin typeface="+mj-lt"/>
                <a:cs typeface="Arial" panose="020B0604020202020204" pitchFamily="34" charset="0"/>
              </a:rPr>
              <a:t> Realizar exame clínico apropriado em 100% dos </a:t>
            </a:r>
            <a:r>
              <a:rPr lang="pt-BR" sz="2400" dirty="0" smtClean="0">
                <a:latin typeface="+mj-lt"/>
                <a:cs typeface="Arial" panose="020B0604020202020204" pitchFamily="34" charset="0"/>
              </a:rPr>
              <a:t>hipertensos.</a:t>
            </a:r>
          </a:p>
          <a:p>
            <a:pPr marL="0" indent="0" algn="just">
              <a:buNone/>
            </a:pPr>
            <a:endParaRPr lang="pt-BR" sz="24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PT" sz="2400" b="1" dirty="0" smtClean="0">
                <a:latin typeface="+mj-lt"/>
                <a:cs typeface="Arial" panose="020B0604020202020204" pitchFamily="34" charset="0"/>
              </a:rPr>
              <a:t> Meta 2.2</a:t>
            </a:r>
            <a:r>
              <a:rPr lang="pt-PT" sz="2400" b="1" dirty="0">
                <a:latin typeface="+mj-lt"/>
                <a:cs typeface="Arial" panose="020B0604020202020204" pitchFamily="34" charset="0"/>
              </a:rPr>
              <a:t>.</a:t>
            </a:r>
            <a:r>
              <a:rPr lang="pt-PT" sz="2400" dirty="0">
                <a:latin typeface="+mj-lt"/>
                <a:cs typeface="Arial" panose="020B0604020202020204" pitchFamily="34" charset="0"/>
              </a:rPr>
              <a:t> Realizar exame clínico apropriado em 100% dos diabéticos</a:t>
            </a:r>
            <a:r>
              <a:rPr lang="pt-PT" sz="2400" dirty="0" smtClean="0">
                <a:latin typeface="+mj-lt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PT" sz="2800" dirty="0" smtClean="0">
                <a:latin typeface="+mj-lt"/>
              </a:rPr>
              <a:t> </a:t>
            </a:r>
            <a:endParaRPr lang="pt-BR" sz="4000" dirty="0" smtClean="0">
              <a:latin typeface="+mj-lt"/>
            </a:endParaRPr>
          </a:p>
          <a:p>
            <a:pPr marL="0" lvl="4" indent="0" algn="ctr">
              <a:buNone/>
            </a:pPr>
            <a:r>
              <a:rPr lang="pt-BR" sz="4000" b="1" dirty="0">
                <a:latin typeface="+mj-lt"/>
                <a:cs typeface="Arial" panose="020B0604020202020204" pitchFamily="34" charset="0"/>
              </a:rPr>
              <a:t> Metas atingidas em </a:t>
            </a:r>
            <a:r>
              <a:rPr lang="pt-BR" sz="4000" b="1" dirty="0" smtClean="0">
                <a:latin typeface="+mj-lt"/>
                <a:cs typeface="Arial" panose="020B0604020202020204" pitchFamily="34" charset="0"/>
              </a:rPr>
              <a:t>100%</a:t>
            </a:r>
            <a:endParaRPr lang="pt-BR" sz="4000" b="1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37885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179512" y="65370"/>
            <a:ext cx="8820472" cy="1477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endParaRPr lang="pt-PT" sz="2400" b="1" dirty="0" smtClean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pt-PT" sz="2400" b="1" dirty="0" smtClean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Meta </a:t>
            </a:r>
            <a:r>
              <a:rPr lang="pt-PT" sz="2400" b="1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2.3.</a:t>
            </a:r>
            <a:r>
              <a:rPr lang="pt-PT" sz="2400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 Garantir a 100% dos hipertensos a realização de exames complementares em dia de acordo com o protocolo. </a:t>
            </a:r>
            <a:endParaRPr lang="pt-PT" sz="2400" dirty="0" smtClean="0">
              <a:latin typeface="+mj-lt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pt-PT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  </a:t>
            </a:r>
            <a:endParaRPr lang="pt-BR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3800882640"/>
              </p:ext>
            </p:extLst>
          </p:nvPr>
        </p:nvGraphicFramePr>
        <p:xfrm>
          <a:off x="1403648" y="1772816"/>
          <a:ext cx="6336704" cy="2857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tângulo 11"/>
          <p:cNvSpPr/>
          <p:nvPr/>
        </p:nvSpPr>
        <p:spPr>
          <a:xfrm>
            <a:off x="0" y="4653136"/>
            <a:ext cx="9144000" cy="2567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+mj-lt"/>
                <a:cs typeface="Arial" panose="020B0604020202020204" pitchFamily="34" charset="0"/>
              </a:rPr>
              <a:t>Figura </a:t>
            </a:r>
            <a:r>
              <a:rPr lang="pt-BR" sz="1600" dirty="0" smtClean="0">
                <a:latin typeface="+mj-lt"/>
                <a:cs typeface="Arial" panose="020B0604020202020204" pitchFamily="34" charset="0"/>
              </a:rPr>
              <a:t>3- </a:t>
            </a:r>
            <a:r>
              <a:rPr lang="pt-BR" sz="1600" dirty="0">
                <a:latin typeface="+mj-lt"/>
                <a:cs typeface="Arial" panose="020B0604020202020204" pitchFamily="34" charset="0"/>
              </a:rPr>
              <a:t>Proporção</a:t>
            </a:r>
            <a:r>
              <a:rPr lang="en-US" sz="1600" dirty="0">
                <a:latin typeface="+mj-lt"/>
                <a:cs typeface="Arial" panose="020B0604020202020204" pitchFamily="34" charset="0"/>
              </a:rPr>
              <a:t> de hipertensos com</a:t>
            </a:r>
            <a:r>
              <a:rPr lang="pt-BR" sz="1600" dirty="0">
                <a:latin typeface="+mj-lt"/>
                <a:cs typeface="Arial" panose="020B0604020202020204" pitchFamily="34" charset="0"/>
              </a:rPr>
              <a:t> os exames</a:t>
            </a:r>
            <a:r>
              <a:rPr lang="en-US" sz="1600" dirty="0">
                <a:latin typeface="+mj-lt"/>
                <a:cs typeface="Arial" panose="020B0604020202020204" pitchFamily="34" charset="0"/>
              </a:rPr>
              <a:t> complementares em dia de acordo </a:t>
            </a:r>
            <a:r>
              <a:rPr lang="en-US" sz="1600" dirty="0" smtClean="0">
                <a:latin typeface="+mj-lt"/>
                <a:cs typeface="Arial" panose="020B0604020202020204" pitchFamily="34" charset="0"/>
              </a:rPr>
              <a:t>com o            </a:t>
            </a:r>
            <a:r>
              <a:rPr lang="en-US" sz="1600" dirty="0" err="1" smtClean="0">
                <a:latin typeface="+mj-lt"/>
                <a:cs typeface="Arial" panose="020B0604020202020204" pitchFamily="34" charset="0"/>
              </a:rPr>
              <a:t>protolocolo</a:t>
            </a:r>
            <a:r>
              <a:rPr lang="en-US" sz="1600" dirty="0" smtClean="0">
                <a:latin typeface="+mj-lt"/>
                <a:cs typeface="Arial" panose="020B0604020202020204" pitchFamily="34" charset="0"/>
              </a:rPr>
              <a:t>   </a:t>
            </a:r>
            <a:r>
              <a:rPr lang="en-US" sz="1600" dirty="0">
                <a:latin typeface="+mj-lt"/>
                <a:cs typeface="Arial" panose="020B0604020202020204" pitchFamily="34" charset="0"/>
              </a:rPr>
              <a:t>na unidade de saúde Cohab Guabiroba. </a:t>
            </a:r>
            <a:endParaRPr lang="en-US" sz="1600" dirty="0" smtClean="0">
              <a:latin typeface="+mj-lt"/>
              <a:cs typeface="Arial" panose="020B0604020202020204" pitchFamily="34" charset="0"/>
            </a:endParaRPr>
          </a:p>
          <a:p>
            <a:pPr indent="450215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/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/>
            <a:r>
              <a:rPr lang="pt-BR" b="1" dirty="0" smtClean="0">
                <a:latin typeface="+mj-lt"/>
                <a:cs typeface="Arial" panose="020B0604020202020204" pitchFamily="34" charset="0"/>
              </a:rPr>
              <a:t>Mês </a:t>
            </a:r>
            <a:r>
              <a:rPr lang="pt-BR" b="1" dirty="0">
                <a:latin typeface="+mj-lt"/>
                <a:cs typeface="Arial" panose="020B0604020202020204" pitchFamily="34" charset="0"/>
              </a:rPr>
              <a:t>1 = 66 </a:t>
            </a:r>
            <a:r>
              <a:rPr lang="pt-BR" b="1" dirty="0" smtClean="0">
                <a:latin typeface="+mj-lt"/>
                <a:cs typeface="Arial" panose="020B0604020202020204" pitchFamily="34" charset="0"/>
              </a:rPr>
              <a:t>(89.4 %); </a:t>
            </a:r>
            <a:r>
              <a:rPr lang="pt-BR" b="1" dirty="0">
                <a:latin typeface="+mj-lt"/>
                <a:cs typeface="Arial" panose="020B0604020202020204" pitchFamily="34" charset="0"/>
              </a:rPr>
              <a:t>mês 2 = 137 (</a:t>
            </a:r>
            <a:r>
              <a:rPr lang="pt-BR" b="1" dirty="0" smtClean="0">
                <a:latin typeface="+mj-lt"/>
                <a:cs typeface="Arial" panose="020B0604020202020204" pitchFamily="34" charset="0"/>
              </a:rPr>
              <a:t>87.6 %); </a:t>
            </a:r>
            <a:r>
              <a:rPr lang="pt-BR" b="1" dirty="0">
                <a:latin typeface="+mj-lt"/>
                <a:cs typeface="Arial" panose="020B0604020202020204" pitchFamily="34" charset="0"/>
              </a:rPr>
              <a:t>mês 3 = 154 </a:t>
            </a:r>
            <a:r>
              <a:rPr lang="pt-BR" b="1" dirty="0" smtClean="0">
                <a:latin typeface="+mj-lt"/>
                <a:cs typeface="Arial" panose="020B0604020202020204" pitchFamily="34" charset="0"/>
              </a:rPr>
              <a:t>(87.7 %) </a:t>
            </a:r>
            <a:r>
              <a:rPr lang="pt-BR" b="1" dirty="0">
                <a:latin typeface="+mj-lt"/>
                <a:cs typeface="Arial" panose="020B0604020202020204" pitchFamily="34" charset="0"/>
              </a:rPr>
              <a:t>e mês 4 = 243 ( </a:t>
            </a:r>
            <a:r>
              <a:rPr lang="pt-BR" b="1" dirty="0" smtClean="0">
                <a:latin typeface="+mj-lt"/>
                <a:cs typeface="Arial" panose="020B0604020202020204" pitchFamily="34" charset="0"/>
              </a:rPr>
              <a:t>97.5 </a:t>
            </a:r>
            <a:r>
              <a:rPr lang="pt-BR" b="1" dirty="0">
                <a:latin typeface="+mj-lt"/>
                <a:cs typeface="Arial" panose="020B0604020202020204" pitchFamily="34" charset="0"/>
              </a:rPr>
              <a:t>%) 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pt-BR" dirty="0" smtClean="0">
              <a:latin typeface="+mj-lt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1400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lang="pt-BR" sz="14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001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20" y="0"/>
            <a:ext cx="9137179" cy="6858000"/>
          </a:xfrm>
        </p:spPr>
        <p:txBody>
          <a:bodyPr>
            <a:normAutofit/>
          </a:bodyPr>
          <a:lstStyle/>
          <a:p>
            <a:endParaRPr lang="pt-P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400" b="1" dirty="0" smtClean="0">
                <a:latin typeface="+mj-lt"/>
                <a:cs typeface="Arial" panose="020B0604020202020204" pitchFamily="34" charset="0"/>
              </a:rPr>
              <a:t>Meta </a:t>
            </a:r>
            <a:r>
              <a:rPr lang="pt-PT" sz="2400" b="1" dirty="0">
                <a:latin typeface="+mj-lt"/>
                <a:cs typeface="Arial" panose="020B0604020202020204" pitchFamily="34" charset="0"/>
              </a:rPr>
              <a:t>2.4.</a:t>
            </a:r>
            <a:r>
              <a:rPr lang="pt-PT" sz="2400" dirty="0">
                <a:latin typeface="+mj-lt"/>
                <a:cs typeface="Arial" panose="020B0604020202020204" pitchFamily="34" charset="0"/>
              </a:rPr>
              <a:t> Garantir a 100% dos diabéticos a realização de exames complementares em dia de acordo com o protocolo</a:t>
            </a:r>
            <a:r>
              <a:rPr lang="pt-PT" sz="2000" dirty="0" smtClean="0">
                <a:latin typeface="+mj-lt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pt-BR" sz="2000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692999696"/>
              </p:ext>
            </p:extLst>
          </p:nvPr>
        </p:nvGraphicFramePr>
        <p:xfrm>
          <a:off x="1403648" y="1700808"/>
          <a:ext cx="6552728" cy="2937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251520" y="4221088"/>
            <a:ext cx="8640960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anose="020B0604020202020204" pitchFamily="34" charset="0"/>
                <a:ea typeface="MS Mincho" panose="02020609040205080304" pitchFamily="49" charset="-128"/>
              </a:rPr>
              <a:t>. </a:t>
            </a:r>
          </a:p>
          <a:p>
            <a:pPr indent="450215" algn="just">
              <a:lnSpc>
                <a:spcPct val="150000"/>
              </a:lnSpc>
            </a:pPr>
            <a:endParaRPr lang="pt-BR" sz="1400" dirty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indent="450215" algn="ctr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+mj-lt"/>
                <a:cs typeface="Arial" panose="020B0604020202020204" pitchFamily="34" charset="0"/>
              </a:rPr>
              <a:t>Figura 4-Proporção</a:t>
            </a:r>
            <a:r>
              <a:rPr lang="en-US" sz="1600" dirty="0">
                <a:latin typeface="+mj-lt"/>
                <a:cs typeface="Arial" panose="020B0604020202020204" pitchFamily="34" charset="0"/>
              </a:rPr>
              <a:t> de hipertensos com</a:t>
            </a:r>
            <a:r>
              <a:rPr lang="pt-BR" sz="1600" dirty="0">
                <a:latin typeface="+mj-lt"/>
                <a:cs typeface="Arial" panose="020B0604020202020204" pitchFamily="34" charset="0"/>
              </a:rPr>
              <a:t> os exames</a:t>
            </a:r>
            <a:r>
              <a:rPr lang="en-US" sz="1600" dirty="0">
                <a:latin typeface="+mj-lt"/>
                <a:cs typeface="Arial" panose="020B0604020202020204" pitchFamily="34" charset="0"/>
              </a:rPr>
              <a:t> complementares em dia de acordo com </a:t>
            </a:r>
            <a:r>
              <a:rPr lang="en-US" sz="1600" dirty="0" smtClean="0">
                <a:latin typeface="+mj-lt"/>
                <a:cs typeface="Arial" panose="020B0604020202020204" pitchFamily="34" charset="0"/>
              </a:rPr>
              <a:t>o  </a:t>
            </a:r>
            <a:r>
              <a:rPr lang="en-US" sz="1600" dirty="0">
                <a:latin typeface="+mj-lt"/>
                <a:cs typeface="Arial" panose="020B0604020202020204" pitchFamily="34" charset="0"/>
              </a:rPr>
              <a:t>protocolo na unidade de saúde Cohab Guabiroba. </a:t>
            </a:r>
            <a:endParaRPr lang="en-US" sz="1600" dirty="0" smtClean="0">
              <a:latin typeface="+mj-lt"/>
              <a:cs typeface="Arial" panose="020B0604020202020204" pitchFamily="34" charset="0"/>
            </a:endParaRPr>
          </a:p>
          <a:p>
            <a:pPr indent="450215" algn="ctr"/>
            <a:endParaRPr lang="en-US" sz="1600" b="1" dirty="0">
              <a:latin typeface="+mj-lt"/>
              <a:cs typeface="Arial" panose="020B0604020202020204" pitchFamily="34" charset="0"/>
            </a:endParaRPr>
          </a:p>
          <a:p>
            <a:pPr indent="450215" algn="ctr"/>
            <a:endParaRPr lang="pt-BR" sz="1600" b="1" dirty="0">
              <a:latin typeface="+mj-lt"/>
              <a:cs typeface="Arial" panose="020B0604020202020204" pitchFamily="34" charset="0"/>
            </a:endParaRPr>
          </a:p>
          <a:p>
            <a:pPr indent="450215" algn="ctr"/>
            <a:r>
              <a:rPr lang="pt-BR" b="1" dirty="0" smtClean="0"/>
              <a:t>Mês </a:t>
            </a:r>
            <a:r>
              <a:rPr lang="pt-BR" b="1" dirty="0"/>
              <a:t>1 = </a:t>
            </a:r>
            <a:r>
              <a:rPr lang="pt-BR" b="1" dirty="0" smtClean="0"/>
              <a:t>14 (93.3 </a:t>
            </a:r>
            <a:r>
              <a:rPr lang="pt-BR" b="1" dirty="0"/>
              <a:t>%); mês 2 = </a:t>
            </a:r>
            <a:r>
              <a:rPr lang="pt-BR" b="1" dirty="0" smtClean="0"/>
              <a:t>33 (89.2 </a:t>
            </a:r>
            <a:r>
              <a:rPr lang="pt-BR" b="1" dirty="0"/>
              <a:t>%); mês 3 = </a:t>
            </a:r>
            <a:r>
              <a:rPr lang="pt-BR" b="1" dirty="0" smtClean="0"/>
              <a:t> 37 (88.1 </a:t>
            </a:r>
            <a:r>
              <a:rPr lang="pt-BR" b="1" dirty="0"/>
              <a:t>%) e mês 4 </a:t>
            </a:r>
            <a:r>
              <a:rPr lang="pt-BR" b="1" dirty="0" smtClean="0"/>
              <a:t>= 57 ( 96.6 %)  </a:t>
            </a:r>
            <a:endParaRPr lang="pt-BR" b="1" dirty="0"/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pt-BR" sz="1200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endParaRPr lang="pt-BR" sz="1400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156470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endParaRPr lang="pt-PT" b="1" dirty="0" smtClean="0"/>
          </a:p>
          <a:p>
            <a:endParaRPr lang="pt-PT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2400" b="1" dirty="0" smtClean="0">
                <a:latin typeface="+mj-lt"/>
                <a:cs typeface="Arial" panose="020B0604020202020204" pitchFamily="34" charset="0"/>
              </a:rPr>
              <a:t>Meta </a:t>
            </a:r>
            <a:r>
              <a:rPr lang="pt-PT" sz="2400" b="1" dirty="0">
                <a:latin typeface="+mj-lt"/>
                <a:cs typeface="Arial" panose="020B0604020202020204" pitchFamily="34" charset="0"/>
              </a:rPr>
              <a:t>2.5. </a:t>
            </a:r>
            <a:r>
              <a:rPr lang="pt-PT" sz="2400" dirty="0">
                <a:latin typeface="+mj-lt"/>
                <a:cs typeface="Arial" panose="020B0604020202020204" pitchFamily="34" charset="0"/>
              </a:rPr>
              <a:t>Priorizar a prescrição de medicamentos da farmácia popular para 100% dos hipertensos cadastrados na unidade de saúde</a:t>
            </a:r>
            <a:r>
              <a:rPr lang="pt-PT" sz="2400" dirty="0" smtClean="0">
                <a:latin typeface="+mj-lt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PT" sz="2400" b="1" dirty="0" smtClean="0">
                <a:latin typeface="+mj-lt"/>
                <a:cs typeface="Arial" panose="020B0604020202020204" pitchFamily="34" charset="0"/>
              </a:rPr>
              <a:t>Meta 2.6</a:t>
            </a:r>
            <a:r>
              <a:rPr lang="pt-PT" sz="2400" b="1" dirty="0">
                <a:latin typeface="+mj-lt"/>
                <a:cs typeface="Arial" panose="020B0604020202020204" pitchFamily="34" charset="0"/>
              </a:rPr>
              <a:t>. </a:t>
            </a:r>
            <a:r>
              <a:rPr lang="pt-PT" sz="2400" dirty="0">
                <a:latin typeface="+mj-lt"/>
                <a:cs typeface="Arial" panose="020B0604020202020204" pitchFamily="34" charset="0"/>
              </a:rPr>
              <a:t>Priorizar a prescrição de medicamentos da farmácia popular para 100% dos diabéticos cadastrados na unidade de saúde. </a:t>
            </a:r>
            <a:endParaRPr lang="pt-PT" sz="2400" dirty="0" smtClean="0">
              <a:latin typeface="+mj-lt"/>
              <a:cs typeface="Arial" panose="020B0604020202020204" pitchFamily="34" charset="0"/>
            </a:endParaRPr>
          </a:p>
          <a:p>
            <a:endParaRPr lang="pt-BR" dirty="0" smtClean="0"/>
          </a:p>
          <a:p>
            <a:endParaRPr lang="pt-BR" dirty="0"/>
          </a:p>
          <a:p>
            <a:pPr marL="0" lvl="4" indent="0" algn="ctr">
              <a:buNone/>
            </a:pPr>
            <a:r>
              <a:rPr lang="pt-BR" sz="4000" b="1" dirty="0">
                <a:cs typeface="Arial" panose="020B0604020202020204" pitchFamily="34" charset="0"/>
              </a:rPr>
              <a:t>Metas atingidas em 100%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4791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816454382"/>
              </p:ext>
            </p:extLst>
          </p:nvPr>
        </p:nvGraphicFramePr>
        <p:xfrm>
          <a:off x="1259632" y="2060848"/>
          <a:ext cx="6840760" cy="2817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ângulo 5"/>
          <p:cNvSpPr/>
          <p:nvPr/>
        </p:nvSpPr>
        <p:spPr>
          <a:xfrm>
            <a:off x="323528" y="260648"/>
            <a:ext cx="8424936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sz="2400" b="1" dirty="0" smtClean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400" b="1" dirty="0" smtClean="0">
                <a:latin typeface="+mj-lt"/>
                <a:cs typeface="Arial" panose="020B0604020202020204" pitchFamily="34" charset="0"/>
              </a:rPr>
              <a:t>Meta </a:t>
            </a:r>
            <a:r>
              <a:rPr lang="pt-PT" sz="2400" b="1" dirty="0">
                <a:latin typeface="+mj-lt"/>
                <a:cs typeface="Arial" panose="020B0604020202020204" pitchFamily="34" charset="0"/>
              </a:rPr>
              <a:t>2.7.</a:t>
            </a:r>
            <a:r>
              <a:rPr lang="pt-PT" sz="2400" dirty="0">
                <a:latin typeface="+mj-lt"/>
                <a:cs typeface="Arial" panose="020B0604020202020204" pitchFamily="34" charset="0"/>
              </a:rPr>
              <a:t> Realizar avaliação da necessidade de atendimento odontológico em 100% dos hipertensos.</a:t>
            </a:r>
            <a:endParaRPr lang="pt-BR" sz="2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23528" y="5847632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+mj-lt"/>
                <a:cs typeface="Arial" panose="020B0604020202020204" pitchFamily="34" charset="0"/>
              </a:rPr>
              <a:t>1º mês, </a:t>
            </a:r>
            <a:r>
              <a:rPr lang="pt-BR" b="1" dirty="0" smtClean="0">
                <a:latin typeface="+mj-lt"/>
                <a:cs typeface="Arial" panose="020B0604020202020204" pitchFamily="34" charset="0"/>
              </a:rPr>
              <a:t>26 (39.4 %), </a:t>
            </a:r>
            <a:r>
              <a:rPr lang="pt-BR" b="1" dirty="0">
                <a:latin typeface="+mj-lt"/>
                <a:cs typeface="Arial" panose="020B0604020202020204" pitchFamily="34" charset="0"/>
              </a:rPr>
              <a:t>no segundo mês </a:t>
            </a:r>
            <a:r>
              <a:rPr lang="pt-BR" b="1" dirty="0" smtClean="0">
                <a:latin typeface="+mj-lt"/>
                <a:cs typeface="Arial" panose="020B0604020202020204" pitchFamily="34" charset="0"/>
              </a:rPr>
              <a:t>39 (28.5 %); no </a:t>
            </a:r>
            <a:r>
              <a:rPr lang="pt-BR" b="1" dirty="0">
                <a:latin typeface="+mj-lt"/>
                <a:cs typeface="Arial" panose="020B0604020202020204" pitchFamily="34" charset="0"/>
              </a:rPr>
              <a:t>terceiro mês </a:t>
            </a:r>
            <a:r>
              <a:rPr lang="pt-BR" b="1" dirty="0" smtClean="0">
                <a:latin typeface="+mj-lt"/>
                <a:cs typeface="Arial" panose="020B0604020202020204" pitchFamily="34" charset="0"/>
              </a:rPr>
              <a:t>39 (25.3 %) e no quarto mês 41 (16.9 %)   </a:t>
            </a:r>
            <a:endParaRPr lang="pt-BR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39552" y="4878136"/>
            <a:ext cx="8208912" cy="1195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pt-BR" sz="1600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Figura  5- </a:t>
            </a:r>
            <a:r>
              <a:rPr lang="pt-BR" sz="1600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Proporção de hipertensos com avaliação da necessidade de atendimento </a:t>
            </a:r>
            <a:r>
              <a:rPr lang="pt-BR" sz="1600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odontológico na unidade de saúde Cohab Guabiroba.  </a:t>
            </a:r>
            <a:endParaRPr lang="pt-BR" sz="1600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pt-BR" sz="2800" b="1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pt-BR" sz="2800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646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257505" y="4077072"/>
            <a:ext cx="87849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sz="2000" dirty="0"/>
          </a:p>
        </p:txBody>
      </p:sp>
      <p:sp>
        <p:nvSpPr>
          <p:cNvPr id="9" name="Retângulo 8"/>
          <p:cNvSpPr/>
          <p:nvPr/>
        </p:nvSpPr>
        <p:spPr>
          <a:xfrm>
            <a:off x="395536" y="404664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2400" b="1" dirty="0" smtClean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Meta </a:t>
            </a:r>
            <a:r>
              <a:rPr lang="pt-PT" sz="2400" b="1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2.8</a:t>
            </a:r>
            <a:r>
              <a:rPr lang="pt-PT" sz="2400" b="1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.</a:t>
            </a:r>
            <a:r>
              <a:rPr lang="pt-PT" sz="2400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 Realizar avaliação da necessidade de atendimento odontológico em 100% dos diabéticos.</a:t>
            </a:r>
            <a:endParaRPr lang="pt-BR" sz="2400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3788542509"/>
              </p:ext>
            </p:extLst>
          </p:nvPr>
        </p:nvGraphicFramePr>
        <p:xfrm>
          <a:off x="1403647" y="1916832"/>
          <a:ext cx="6912769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tângulo 10"/>
          <p:cNvSpPr/>
          <p:nvPr/>
        </p:nvSpPr>
        <p:spPr>
          <a:xfrm>
            <a:off x="539552" y="5877272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+mj-lt"/>
                <a:cs typeface="Arial" panose="020B0604020202020204" pitchFamily="34" charset="0"/>
              </a:rPr>
              <a:t>1º </a:t>
            </a:r>
            <a:r>
              <a:rPr lang="pt-BR" b="1" dirty="0" smtClean="0">
                <a:latin typeface="+mj-lt"/>
                <a:cs typeface="Arial" panose="020B0604020202020204" pitchFamily="34" charset="0"/>
              </a:rPr>
              <a:t>mês 9 (60.0 </a:t>
            </a:r>
            <a:r>
              <a:rPr lang="pt-BR" b="1" dirty="0">
                <a:latin typeface="+mj-lt"/>
                <a:cs typeface="Arial" panose="020B0604020202020204" pitchFamily="34" charset="0"/>
              </a:rPr>
              <a:t>%), no segundo mês </a:t>
            </a:r>
            <a:r>
              <a:rPr lang="pt-BR" b="1" dirty="0" smtClean="0">
                <a:latin typeface="+mj-lt"/>
                <a:cs typeface="Arial" panose="020B0604020202020204" pitchFamily="34" charset="0"/>
              </a:rPr>
              <a:t>9 </a:t>
            </a:r>
            <a:r>
              <a:rPr lang="pt-BR" b="1" dirty="0">
                <a:latin typeface="+mj-lt"/>
                <a:cs typeface="Arial" panose="020B0604020202020204" pitchFamily="34" charset="0"/>
              </a:rPr>
              <a:t>(</a:t>
            </a:r>
            <a:r>
              <a:rPr lang="pt-BR" b="1" dirty="0" smtClean="0">
                <a:latin typeface="+mj-lt"/>
                <a:cs typeface="Arial" panose="020B0604020202020204" pitchFamily="34" charset="0"/>
              </a:rPr>
              <a:t>24.3 </a:t>
            </a:r>
            <a:r>
              <a:rPr lang="pt-BR" b="1" dirty="0">
                <a:latin typeface="+mj-lt"/>
                <a:cs typeface="Arial" panose="020B0604020202020204" pitchFamily="34" charset="0"/>
              </a:rPr>
              <a:t>%); no terceiro mês </a:t>
            </a:r>
            <a:r>
              <a:rPr lang="pt-BR" b="1" dirty="0" smtClean="0">
                <a:latin typeface="+mj-lt"/>
                <a:cs typeface="Arial" panose="020B0604020202020204" pitchFamily="34" charset="0"/>
              </a:rPr>
              <a:t>9 </a:t>
            </a:r>
            <a:r>
              <a:rPr lang="pt-BR" b="1" dirty="0">
                <a:latin typeface="+mj-lt"/>
                <a:cs typeface="Arial" panose="020B0604020202020204" pitchFamily="34" charset="0"/>
              </a:rPr>
              <a:t>(</a:t>
            </a:r>
            <a:r>
              <a:rPr lang="pt-BR" b="1" dirty="0" smtClean="0">
                <a:latin typeface="+mj-lt"/>
                <a:cs typeface="Arial" panose="020B0604020202020204" pitchFamily="34" charset="0"/>
              </a:rPr>
              <a:t>21.4 </a:t>
            </a:r>
            <a:r>
              <a:rPr lang="pt-BR" b="1" dirty="0">
                <a:latin typeface="+mj-lt"/>
                <a:cs typeface="Arial" panose="020B0604020202020204" pitchFamily="34" charset="0"/>
              </a:rPr>
              <a:t>%) e no quarto mês </a:t>
            </a:r>
            <a:r>
              <a:rPr lang="pt-BR" b="1" dirty="0" smtClean="0">
                <a:latin typeface="+mj-lt"/>
                <a:cs typeface="Arial" panose="020B0604020202020204" pitchFamily="34" charset="0"/>
              </a:rPr>
              <a:t>10 </a:t>
            </a:r>
            <a:r>
              <a:rPr lang="pt-BR" b="1" dirty="0">
                <a:latin typeface="+mj-lt"/>
                <a:cs typeface="Arial" panose="020B0604020202020204" pitchFamily="34" charset="0"/>
              </a:rPr>
              <a:t>(16.9 %)   </a:t>
            </a:r>
          </a:p>
        </p:txBody>
      </p:sp>
      <p:sp>
        <p:nvSpPr>
          <p:cNvPr id="2" name="Retângulo 1"/>
          <p:cNvSpPr/>
          <p:nvPr/>
        </p:nvSpPr>
        <p:spPr>
          <a:xfrm>
            <a:off x="833569" y="4884693"/>
            <a:ext cx="78428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pt-BR" sz="1600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Figura 6</a:t>
            </a:r>
            <a:r>
              <a:rPr lang="pt-BR" sz="1600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- Proporção de diabéticos com avaliação da necessidade de atendimento odontológico </a:t>
            </a:r>
            <a:r>
              <a:rPr lang="pt-BR" sz="1600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na unidade </a:t>
            </a:r>
            <a:r>
              <a:rPr lang="pt-BR" sz="1600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de saúde Cohab Guabiroba. </a:t>
            </a:r>
            <a:r>
              <a:rPr lang="pt-B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339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895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800" b="1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Objetivo </a:t>
            </a:r>
            <a:r>
              <a:rPr lang="pt-BR" sz="2800" b="1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3: Melhorar a adesão de hipertensos e </a:t>
            </a:r>
            <a:r>
              <a:rPr lang="pt-BR" sz="2800" b="1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/ou </a:t>
            </a:r>
            <a:r>
              <a:rPr lang="pt-BR" sz="2800" b="1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diabéticos ao </a:t>
            </a:r>
            <a:r>
              <a:rPr lang="pt-BR" sz="2800" b="1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programa</a:t>
            </a:r>
            <a:endParaRPr lang="pt-BR" sz="2800" b="1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7504" y="1196752"/>
            <a:ext cx="8910736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24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Meta </a:t>
            </a:r>
            <a:r>
              <a:rPr lang="pt-PT" sz="2400" b="1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3.1.</a:t>
            </a:r>
            <a:r>
              <a:rPr lang="pt-PT" sz="2400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 Buscar 100% dos hipertensos faltosos às consultas na unidade de saúde conforme a periodicidade </a:t>
            </a:r>
            <a:r>
              <a:rPr lang="pt-PT" sz="2400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recomendada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400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018424992"/>
              </p:ext>
            </p:extLst>
          </p:nvPr>
        </p:nvGraphicFramePr>
        <p:xfrm>
          <a:off x="1403648" y="2060848"/>
          <a:ext cx="6264696" cy="326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ângulo 7"/>
          <p:cNvSpPr/>
          <p:nvPr/>
        </p:nvSpPr>
        <p:spPr>
          <a:xfrm>
            <a:off x="264840" y="6255196"/>
            <a:ext cx="8892480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pt-BR" b="1" dirty="0"/>
              <a:t>Mês 1 = </a:t>
            </a:r>
            <a:r>
              <a:rPr lang="pt-BR" b="1" dirty="0" smtClean="0"/>
              <a:t> (</a:t>
            </a:r>
            <a:r>
              <a:rPr lang="pt-BR" b="1" dirty="0"/>
              <a:t>0</a:t>
            </a:r>
            <a:r>
              <a:rPr lang="pt-BR" b="1" dirty="0" smtClean="0"/>
              <a:t> </a:t>
            </a:r>
            <a:r>
              <a:rPr lang="pt-BR" b="1" dirty="0"/>
              <a:t>%); mês 2 = </a:t>
            </a:r>
            <a:r>
              <a:rPr lang="pt-BR" b="1" dirty="0" smtClean="0"/>
              <a:t> ( 66.7 %); </a:t>
            </a:r>
            <a:r>
              <a:rPr lang="pt-BR" b="1" dirty="0"/>
              <a:t>mês 3 =  37 </a:t>
            </a:r>
            <a:r>
              <a:rPr lang="pt-BR" b="1" dirty="0" smtClean="0"/>
              <a:t>(25 </a:t>
            </a:r>
            <a:r>
              <a:rPr lang="pt-BR" b="1" dirty="0"/>
              <a:t>%) e mês 4 = </a:t>
            </a:r>
            <a:r>
              <a:rPr lang="pt-BR" b="1" dirty="0" smtClean="0"/>
              <a:t>( 100 </a:t>
            </a:r>
            <a:r>
              <a:rPr lang="pt-BR" b="1" dirty="0"/>
              <a:t>%)  </a:t>
            </a:r>
          </a:p>
        </p:txBody>
      </p:sp>
      <p:sp>
        <p:nvSpPr>
          <p:cNvPr id="9" name="Retângulo 8"/>
          <p:cNvSpPr/>
          <p:nvPr/>
        </p:nvSpPr>
        <p:spPr>
          <a:xfrm>
            <a:off x="403920" y="6245696"/>
            <a:ext cx="88924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pt-BR" b="1" dirty="0" smtClean="0"/>
              <a:t> </a:t>
            </a:r>
            <a:r>
              <a:rPr lang="pt-BR" sz="1600" b="1" dirty="0" smtClean="0"/>
              <a:t> </a:t>
            </a:r>
            <a:endParaRPr lang="pt-BR" sz="1600" b="1" dirty="0"/>
          </a:p>
        </p:txBody>
      </p:sp>
      <p:sp>
        <p:nvSpPr>
          <p:cNvPr id="5" name="Retângulo 4"/>
          <p:cNvSpPr/>
          <p:nvPr/>
        </p:nvSpPr>
        <p:spPr>
          <a:xfrm rot="10800000" flipV="1">
            <a:off x="403920" y="4077072"/>
            <a:ext cx="861432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pt-BR" dirty="0" smtClean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pt-BR" dirty="0" smtClean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pt-BR" dirty="0" smtClean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indent="450215" algn="ctr">
              <a:spcAft>
                <a:spcPts val="0"/>
              </a:spcAft>
            </a:pPr>
            <a:r>
              <a:rPr lang="pt-BR" sz="1600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Figura 7 -  Proporção de hipertensos faltosos ás consultas com busca ativa na unidade de saúde Cohab Guabiroba.  </a:t>
            </a:r>
            <a:endParaRPr lang="pt-BR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778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23414"/>
            <a:ext cx="8964488" cy="4525963"/>
          </a:xfrm>
        </p:spPr>
        <p:txBody>
          <a:bodyPr/>
          <a:lstStyle/>
          <a:p>
            <a:pPr algn="just"/>
            <a:endParaRPr lang="pt-PT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2400" b="1" dirty="0" smtClean="0">
                <a:latin typeface="+mj-lt"/>
                <a:cs typeface="Arial" panose="020B0604020202020204" pitchFamily="34" charset="0"/>
              </a:rPr>
              <a:t>Meta </a:t>
            </a:r>
            <a:r>
              <a:rPr lang="pt-PT" sz="2400" b="1" dirty="0">
                <a:latin typeface="+mj-lt"/>
                <a:cs typeface="Arial" panose="020B0604020202020204" pitchFamily="34" charset="0"/>
              </a:rPr>
              <a:t>3.2. </a:t>
            </a:r>
            <a:r>
              <a:rPr lang="pt-PT" sz="2400" dirty="0">
                <a:latin typeface="+mj-lt"/>
                <a:cs typeface="Arial" panose="020B0604020202020204" pitchFamily="34" charset="0"/>
              </a:rPr>
              <a:t>Buscar 100% dos diabéticos faltosos às consultas na unidade de saúde conforme a periodicidade recomendada</a:t>
            </a:r>
            <a:r>
              <a:rPr lang="pt-PT" sz="2400" dirty="0" smtClean="0">
                <a:latin typeface="+mj-lt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400" dirty="0">
              <a:latin typeface="+mj-lt"/>
              <a:cs typeface="Arial" panose="020B0604020202020204" pitchFamily="34" charset="0"/>
            </a:endParaRPr>
          </a:p>
          <a:p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611790688"/>
              </p:ext>
            </p:extLst>
          </p:nvPr>
        </p:nvGraphicFramePr>
        <p:xfrm>
          <a:off x="1403648" y="1844824"/>
          <a:ext cx="6624735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tângulo 2"/>
          <p:cNvSpPr/>
          <p:nvPr/>
        </p:nvSpPr>
        <p:spPr>
          <a:xfrm>
            <a:off x="611560" y="5373216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+mj-lt"/>
                <a:cs typeface="Arial" panose="020B0604020202020204" pitchFamily="34" charset="0"/>
              </a:rPr>
              <a:t>1º mês, segundo e  </a:t>
            </a:r>
            <a:r>
              <a:rPr lang="pt-BR" b="1" dirty="0">
                <a:latin typeface="+mj-lt"/>
                <a:cs typeface="Arial" panose="020B0604020202020204" pitchFamily="34" charset="0"/>
              </a:rPr>
              <a:t>terceiro mês </a:t>
            </a:r>
            <a:r>
              <a:rPr lang="pt-BR" b="1" dirty="0" smtClean="0">
                <a:latin typeface="+mj-lt"/>
                <a:cs typeface="Arial" panose="020B0604020202020204" pitchFamily="34" charset="0"/>
              </a:rPr>
              <a:t>(0 </a:t>
            </a:r>
            <a:r>
              <a:rPr lang="pt-BR" b="1" dirty="0">
                <a:latin typeface="+mj-lt"/>
                <a:cs typeface="Arial" panose="020B0604020202020204" pitchFamily="34" charset="0"/>
              </a:rPr>
              <a:t>%) e no quarto mês (</a:t>
            </a:r>
            <a:r>
              <a:rPr lang="pt-BR" b="1" dirty="0" smtClean="0">
                <a:latin typeface="+mj-lt"/>
                <a:cs typeface="Arial" panose="020B0604020202020204" pitchFamily="34" charset="0"/>
              </a:rPr>
              <a:t>100%)</a:t>
            </a:r>
            <a:r>
              <a:rPr lang="pt-BR" sz="32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pt-BR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67544" y="4437112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pt-BR" sz="1600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 </a:t>
            </a:r>
          </a:p>
          <a:p>
            <a:pPr indent="450215" algn="ctr">
              <a:spcAft>
                <a:spcPts val="0"/>
              </a:spcAft>
            </a:pPr>
            <a:r>
              <a:rPr lang="pt-BR" sz="1600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Figura 8 </a:t>
            </a:r>
            <a:r>
              <a:rPr lang="pt-BR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- Proporção de diabéticos faltosos ás consultas com busca ativa na unidade de saúde </a:t>
            </a:r>
            <a:r>
              <a:rPr lang="pt-BR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Cohab Guabiroba</a:t>
            </a:r>
            <a:r>
              <a:rPr lang="pt-BR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.</a:t>
            </a:r>
            <a:endParaRPr lang="pt-BR" dirty="0" smtClean="0">
              <a:latin typeface="+mj-lt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indent="450215" algn="just">
              <a:spcAft>
                <a:spcPts val="0"/>
              </a:spcAft>
            </a:pPr>
            <a:endParaRPr lang="pt-BR" sz="1600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indent="450215" algn="just">
              <a:spcAft>
                <a:spcPts val="0"/>
              </a:spcAft>
            </a:pPr>
            <a:endParaRPr lang="pt-BR" sz="1600" dirty="0" smtClean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063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13137" y="397317"/>
            <a:ext cx="896448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3600" b="1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Objetivo</a:t>
            </a:r>
            <a:r>
              <a:rPr lang="pt-BR" sz="3200" b="1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pt-BR" sz="3200" b="1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4: Melhorar o registro </a:t>
            </a:r>
            <a:r>
              <a:rPr lang="pt-BR" sz="3200" b="1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das </a:t>
            </a:r>
            <a:r>
              <a:rPr lang="pt-BR" sz="3200" b="1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informações</a:t>
            </a:r>
            <a:endParaRPr lang="pt-BR" sz="3200" b="1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33941" y="1844824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49580" algn="l"/>
              </a:tabLst>
            </a:pPr>
            <a:r>
              <a:rPr lang="pt-PT" sz="2400" b="1" dirty="0">
                <a:solidFill>
                  <a:srgbClr val="00000A"/>
                </a:solidFill>
                <a:latin typeface="+mj-lt"/>
                <a:ea typeface="SimSun" panose="02010600030101010101" pitchFamily="2" charset="-122"/>
                <a:cs typeface="Arial" panose="020B0604020202020204" pitchFamily="34" charset="0"/>
              </a:rPr>
              <a:t>Meta 4.1.</a:t>
            </a:r>
            <a:r>
              <a:rPr lang="pt-PT" sz="2400" dirty="0">
                <a:solidFill>
                  <a:srgbClr val="00000A"/>
                </a:solidFill>
                <a:latin typeface="+mj-lt"/>
                <a:ea typeface="SimSun" panose="02010600030101010101" pitchFamily="2" charset="-122"/>
                <a:cs typeface="Arial" panose="020B0604020202020204" pitchFamily="34" charset="0"/>
              </a:rPr>
              <a:t> Manter ficha de acompanhamento de 100% dos hipertensos cadastrados na unidade de saúde</a:t>
            </a:r>
            <a:r>
              <a:rPr lang="pt-PT" sz="2400" dirty="0" smtClean="0">
                <a:solidFill>
                  <a:srgbClr val="00000A"/>
                </a:solidFill>
                <a:latin typeface="+mj-lt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0"/>
              </a:spcAft>
              <a:tabLst>
                <a:tab pos="449580" algn="l"/>
              </a:tabLst>
            </a:pPr>
            <a:r>
              <a:rPr lang="pt-PT" sz="2400" dirty="0" smtClean="0">
                <a:solidFill>
                  <a:srgbClr val="00000A"/>
                </a:solidFill>
                <a:latin typeface="+mj-lt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449580" algn="l"/>
              </a:tabLst>
            </a:pPr>
            <a:r>
              <a:rPr lang="pt-PT" sz="2400" b="1" dirty="0">
                <a:latin typeface="+mj-lt"/>
                <a:cs typeface="Arial" panose="020B0604020202020204" pitchFamily="34" charset="0"/>
              </a:rPr>
              <a:t>Meta 4.2.</a:t>
            </a:r>
            <a:r>
              <a:rPr lang="pt-PT" sz="2400" dirty="0">
                <a:latin typeface="+mj-lt"/>
                <a:cs typeface="Arial" panose="020B0604020202020204" pitchFamily="34" charset="0"/>
              </a:rPr>
              <a:t> Manter ficha de acompanhamento de 100% dos diabéticos cadastrados na unidade de saúde.</a:t>
            </a:r>
            <a:endParaRPr lang="pt-BR" sz="2400" dirty="0">
              <a:latin typeface="+mj-lt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449580" algn="l"/>
              </a:tabLst>
            </a:pPr>
            <a:endParaRPr lang="pt-BR" sz="24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67544" y="4869160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/>
            <a:r>
              <a:rPr lang="pt-BR" sz="4000" b="1" dirty="0" smtClean="0">
                <a:latin typeface="+mj-lt"/>
                <a:cs typeface="Arial" panose="020B0604020202020204" pitchFamily="34" charset="0"/>
              </a:rPr>
              <a:t>Metas </a:t>
            </a:r>
            <a:r>
              <a:rPr lang="pt-BR" sz="4000" b="1" dirty="0">
                <a:latin typeface="+mj-lt"/>
                <a:cs typeface="Arial" panose="020B0604020202020204" pitchFamily="34" charset="0"/>
              </a:rPr>
              <a:t>atingidas em 100 %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0878" y="332656"/>
            <a:ext cx="88846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b="1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Objetivo </a:t>
            </a:r>
            <a:r>
              <a:rPr lang="pt-BR" sz="3200" b="1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5: Mapear hipertensos </a:t>
            </a:r>
            <a:r>
              <a:rPr lang="pt-BR" sz="3200" b="1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e/ou diabéticos </a:t>
            </a:r>
            <a:r>
              <a:rPr lang="pt-BR" sz="3200" b="1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de risco para doenças </a:t>
            </a:r>
            <a:r>
              <a:rPr lang="pt-BR" sz="3200" b="1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cardiovascular.</a:t>
            </a:r>
            <a:endParaRPr lang="pt-BR" sz="3200" b="1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86334" y="2278027"/>
            <a:ext cx="875016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b="1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Meta 5.1.</a:t>
            </a:r>
            <a:r>
              <a:rPr lang="pt-BR" sz="2400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 Realizar estratificação do risco cardiovascular em 100% dos hipertensos cadastrados na unidade de saúde</a:t>
            </a:r>
            <a:r>
              <a:rPr lang="pt-BR" sz="2400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pt-BR" sz="2400" dirty="0" smtClean="0">
              <a:latin typeface="+mj-lt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1" dirty="0">
                <a:latin typeface="+mj-lt"/>
                <a:cs typeface="Arial" panose="020B0604020202020204" pitchFamily="34" charset="0"/>
              </a:rPr>
              <a:t>Meta 5.2. </a:t>
            </a:r>
            <a:r>
              <a:rPr lang="pt-PT" sz="2400" dirty="0">
                <a:latin typeface="+mj-lt"/>
                <a:cs typeface="Arial" panose="020B0604020202020204" pitchFamily="34" charset="0"/>
              </a:rPr>
              <a:t>Realizar estratificação do risco cardiovascular em 100% dos diabéticos cadastrados na unidade de saúde</a:t>
            </a:r>
            <a:r>
              <a:rPr lang="pt-PT" sz="2400" dirty="0" smtClean="0">
                <a:latin typeface="+mj-lt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400" dirty="0" smtClean="0">
              <a:latin typeface="+mj-lt"/>
              <a:cs typeface="Arial" panose="020B0604020202020204" pitchFamily="34" charset="0"/>
            </a:endParaRPr>
          </a:p>
          <a:p>
            <a:pPr marL="0" lvl="4" algn="just"/>
            <a:endParaRPr lang="pt-BR" sz="2400" b="1" dirty="0" smtClean="0">
              <a:latin typeface="+mj-lt"/>
              <a:cs typeface="Arial" panose="020B0604020202020204" pitchFamily="34" charset="0"/>
            </a:endParaRPr>
          </a:p>
          <a:p>
            <a:pPr marL="0" lvl="4" algn="ctr"/>
            <a:r>
              <a:rPr lang="pt-BR" sz="4000" b="1" dirty="0" smtClean="0">
                <a:latin typeface="+mj-lt"/>
                <a:cs typeface="Arial" panose="020B0604020202020204" pitchFamily="34" charset="0"/>
              </a:rPr>
              <a:t>Metas </a:t>
            </a:r>
            <a:r>
              <a:rPr lang="pt-BR" sz="4000" b="1" dirty="0">
                <a:latin typeface="+mj-lt"/>
                <a:cs typeface="Arial" panose="020B0604020202020204" pitchFamily="34" charset="0"/>
              </a:rPr>
              <a:t>atingidas em 100 %</a:t>
            </a: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pt-BR" sz="24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32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15516" y="1556792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	</a:t>
            </a:r>
            <a:r>
              <a:rPr lang="pt-BR" sz="2400" dirty="0" smtClean="0">
                <a:latin typeface="+mj-lt"/>
              </a:rPr>
              <a:t>A Hipertensão </a:t>
            </a:r>
            <a:r>
              <a:rPr lang="pt-BR" sz="2400" dirty="0">
                <a:latin typeface="+mj-lt"/>
              </a:rPr>
              <a:t>e </a:t>
            </a:r>
            <a:r>
              <a:rPr lang="pt-BR" sz="2400" dirty="0" smtClean="0">
                <a:latin typeface="+mj-lt"/>
              </a:rPr>
              <a:t>o Diabetes </a:t>
            </a:r>
            <a:r>
              <a:rPr lang="pt-BR" sz="2400" dirty="0">
                <a:latin typeface="+mj-lt"/>
              </a:rPr>
              <a:t>são doenças crônicas não </a:t>
            </a:r>
            <a:r>
              <a:rPr lang="pt-BR" sz="2400" dirty="0" smtClean="0">
                <a:latin typeface="+mj-lt"/>
              </a:rPr>
              <a:t>transmissíveis e </a:t>
            </a:r>
            <a:r>
              <a:rPr lang="pt-BR" sz="2400" dirty="0">
                <a:latin typeface="+mj-lt"/>
              </a:rPr>
              <a:t>estão entre as responsáveis pela alta </a:t>
            </a:r>
            <a:r>
              <a:rPr lang="pt-BR" sz="2400" dirty="0" smtClean="0">
                <a:latin typeface="+mj-lt"/>
              </a:rPr>
              <a:t>morbimortalidade </a:t>
            </a:r>
            <a:r>
              <a:rPr lang="pt-BR" sz="2400" dirty="0">
                <a:latin typeface="+mj-lt"/>
              </a:rPr>
              <a:t>no mundo inteiro </a:t>
            </a:r>
            <a:r>
              <a:rPr lang="pt-BR" sz="2400" dirty="0" smtClean="0">
                <a:latin typeface="+mj-lt"/>
              </a:rPr>
              <a:t>e também no Brasil, seu controle adequado é </a:t>
            </a:r>
            <a:r>
              <a:rPr lang="pt-BR" sz="2400" dirty="0">
                <a:latin typeface="+mj-lt"/>
              </a:rPr>
              <a:t>hoje </a:t>
            </a:r>
            <a:r>
              <a:rPr lang="pt-BR" sz="2400" dirty="0" smtClean="0">
                <a:latin typeface="+mj-lt"/>
              </a:rPr>
              <a:t>uma prioridade </a:t>
            </a:r>
            <a:r>
              <a:rPr lang="pt-BR" sz="2400" dirty="0">
                <a:latin typeface="+mj-lt"/>
              </a:rPr>
              <a:t>da saúde </a:t>
            </a:r>
            <a:r>
              <a:rPr lang="pt-BR" sz="2400" dirty="0" smtClean="0">
                <a:latin typeface="+mj-lt"/>
              </a:rPr>
              <a:t>pública, na maioria das vezes estas estão associadas a  outras condições, denominadas fatores de risco, como: </a:t>
            </a:r>
            <a:r>
              <a:rPr lang="pt-BR" sz="2400" dirty="0">
                <a:latin typeface="+mj-lt"/>
              </a:rPr>
              <a:t>sedentarismo, obesidade e hábitos </a:t>
            </a:r>
            <a:r>
              <a:rPr lang="pt-BR" sz="2400" dirty="0" smtClean="0">
                <a:latin typeface="+mj-lt"/>
              </a:rPr>
              <a:t>alimentareis não saudável. É  importante sua  </a:t>
            </a:r>
            <a:r>
              <a:rPr lang="pt-BR" sz="2400" dirty="0">
                <a:latin typeface="+mj-lt"/>
              </a:rPr>
              <a:t>identificação e tratamento de indivíduos de alto risco. </a:t>
            </a:r>
            <a:r>
              <a:rPr lang="pt-BR" sz="2400" dirty="0" smtClean="0">
                <a:latin typeface="+mj-lt"/>
              </a:rPr>
              <a:t>Este </a:t>
            </a:r>
            <a:r>
              <a:rPr lang="pt-BR" sz="2400" dirty="0">
                <a:latin typeface="+mj-lt"/>
              </a:rPr>
              <a:t>trabalho de conclusão de curso apresenta a experiência vivenciada mediante atuação em uma Unidade Básica de Saúde – Estratégia Saúde da Família, situada na </a:t>
            </a:r>
            <a:r>
              <a:rPr lang="pt-BR" sz="2400" dirty="0" smtClean="0">
                <a:latin typeface="+mj-lt"/>
              </a:rPr>
              <a:t>Cohab - </a:t>
            </a:r>
            <a:r>
              <a:rPr lang="pt-BR" sz="2400" dirty="0">
                <a:latin typeface="+mj-lt"/>
              </a:rPr>
              <a:t>Guabiroba em Pelotas.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691680" y="332656"/>
            <a:ext cx="4572000" cy="76470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 smtClean="0"/>
              <a:t>Introdução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9470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1663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3200" b="1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Objetivo </a:t>
            </a:r>
            <a:r>
              <a:rPr lang="pt-BR" sz="3200" b="1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6: Promover a saúde de hipertensos e diabéticos </a:t>
            </a:r>
            <a:endParaRPr lang="pt-BR" sz="3200" b="1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95536" y="1124744"/>
            <a:ext cx="864095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2400" b="1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Meta 6.1</a:t>
            </a:r>
            <a:r>
              <a:rPr lang="pt-PT" sz="2400" b="1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. </a:t>
            </a:r>
            <a:r>
              <a:rPr lang="pt-PT" sz="2400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Garantir orientação nutricional sobre alimentação saudável a 100% dos hipertensos</a:t>
            </a:r>
            <a:r>
              <a:rPr lang="pt-PT" sz="2400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1" dirty="0">
                <a:latin typeface="+mj-lt"/>
                <a:cs typeface="Arial" panose="020B0604020202020204" pitchFamily="34" charset="0"/>
              </a:rPr>
              <a:t>Meta 6.2. </a:t>
            </a:r>
            <a:r>
              <a:rPr lang="pt-PT" sz="2400" dirty="0">
                <a:latin typeface="+mj-lt"/>
                <a:cs typeface="Arial" panose="020B0604020202020204" pitchFamily="34" charset="0"/>
              </a:rPr>
              <a:t>Garantir orientação nutricional sobre alimentação saudável a 100% dos diabéticos</a:t>
            </a:r>
            <a:r>
              <a:rPr lang="pt-PT" sz="2400" dirty="0" smtClean="0">
                <a:latin typeface="+mj-lt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1" dirty="0">
                <a:latin typeface="+mj-lt"/>
                <a:cs typeface="Arial" panose="020B0604020202020204" pitchFamily="34" charset="0"/>
              </a:rPr>
              <a:t>Meta 6.3.</a:t>
            </a:r>
            <a:r>
              <a:rPr lang="pt-PT" sz="2400" dirty="0">
                <a:latin typeface="+mj-lt"/>
                <a:cs typeface="Arial" panose="020B0604020202020204" pitchFamily="34" charset="0"/>
              </a:rPr>
              <a:t> Garantir orientação em relação à prática regular de atividade física a 100% dos usuários hipertensos.</a:t>
            </a:r>
            <a:endParaRPr lang="pt-BR" sz="2400" dirty="0"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1" dirty="0">
                <a:latin typeface="+mj-lt"/>
                <a:cs typeface="Arial" panose="020B0604020202020204" pitchFamily="34" charset="0"/>
              </a:rPr>
              <a:t>Meta 6.4.</a:t>
            </a:r>
            <a:r>
              <a:rPr lang="pt-PT" sz="2400" dirty="0">
                <a:latin typeface="+mj-lt"/>
                <a:cs typeface="Arial" panose="020B0604020202020204" pitchFamily="34" charset="0"/>
              </a:rPr>
              <a:t> Garantir orientação em relação à prática regular de atividade física a 100% dos usuários diabéticos</a:t>
            </a:r>
            <a:r>
              <a:rPr lang="pt-PT" sz="2400" dirty="0" smtClean="0">
                <a:latin typeface="+mj-lt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1" dirty="0">
                <a:latin typeface="+mj-lt"/>
                <a:cs typeface="Arial" panose="020B0604020202020204" pitchFamily="34" charset="0"/>
              </a:rPr>
              <a:t>Meta 6.5.</a:t>
            </a:r>
            <a:r>
              <a:rPr lang="pt-PT" sz="2400" dirty="0">
                <a:latin typeface="+mj-lt"/>
                <a:cs typeface="Arial" panose="020B0604020202020204" pitchFamily="34" charset="0"/>
              </a:rPr>
              <a:t> Garantir orientação sobre os riscos do tabagismo a 100% dos usuários hipertensos</a:t>
            </a:r>
            <a:r>
              <a:rPr lang="pt-PT" sz="2400" dirty="0" smtClean="0">
                <a:latin typeface="+mj-lt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1" dirty="0">
                <a:latin typeface="+mj-lt"/>
                <a:cs typeface="Arial" panose="020B0604020202020204" pitchFamily="34" charset="0"/>
              </a:rPr>
              <a:t>Meta 6.6.</a:t>
            </a:r>
            <a:r>
              <a:rPr lang="pt-PT" sz="2400" dirty="0">
                <a:latin typeface="+mj-lt"/>
                <a:cs typeface="Arial" panose="020B0604020202020204" pitchFamily="34" charset="0"/>
              </a:rPr>
              <a:t> Garantir orientação sobre os riscos do tabagismo a 100% dos usuários diabéticos.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/>
            <a:r>
              <a:rPr lang="pt-BR" sz="4000" b="1" dirty="0" smtClean="0">
                <a:latin typeface="+mj-lt"/>
                <a:cs typeface="Arial" panose="020B0604020202020204" pitchFamily="34" charset="0"/>
              </a:rPr>
              <a:t>Metas atingidas em 100 %</a:t>
            </a:r>
            <a:endParaRPr lang="pt-PT" sz="4000" dirty="0" smtClean="0">
              <a:latin typeface="+mj-lt"/>
              <a:cs typeface="Arial" panose="020B0604020202020204" pitchFamily="34" charset="0"/>
            </a:endParaRP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57344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188640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6.7.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sobre higiene bucal a 100% dos usuários hipertensos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PT" sz="2400" dirty="0" smtClean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95585634"/>
              </p:ext>
            </p:extLst>
          </p:nvPr>
        </p:nvGraphicFramePr>
        <p:xfrm>
          <a:off x="1187624" y="1196752"/>
          <a:ext cx="604867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tângulo 6"/>
          <p:cNvSpPr/>
          <p:nvPr/>
        </p:nvSpPr>
        <p:spPr>
          <a:xfrm>
            <a:off x="107505" y="3660411"/>
            <a:ext cx="903649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latin typeface="+mj-lt"/>
                <a:cs typeface="Arial" panose="020B0604020202020204" pitchFamily="34" charset="0"/>
              </a:rPr>
              <a:t>Figura 9</a:t>
            </a:r>
            <a:r>
              <a:rPr lang="pt-BR" sz="16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+mj-lt"/>
                <a:cs typeface="Arial" panose="020B0604020202020204" pitchFamily="34" charset="0"/>
              </a:rPr>
              <a:t>– Proporção   de hipertensos que receberam orientação sobre higiene bucal na unidade de saúde Cohab Guabiroba</a:t>
            </a:r>
            <a:r>
              <a:rPr lang="pt-BR" sz="1600" dirty="0" smtClean="0">
                <a:latin typeface="+mj-lt"/>
                <a:cs typeface="Arial" panose="020B0604020202020204" pitchFamily="34" charset="0"/>
              </a:rPr>
              <a:t>.</a:t>
            </a:r>
          </a:p>
          <a:p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b="1" dirty="0" smtClean="0"/>
              <a:t>1 mês 65 (98.5 %), no segundo mês136 (99.3 %); no terceiro mês 153 (99.4%) e no quarto mês 234 (100%)</a:t>
            </a:r>
          </a:p>
          <a:p>
            <a:endParaRPr lang="pt-BR" sz="1600" dirty="0"/>
          </a:p>
          <a:p>
            <a:r>
              <a:rPr lang="pt-BR" sz="1600" dirty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/>
            <a:r>
              <a:rPr lang="pt-BR" sz="4000" b="1" dirty="0" smtClean="0">
                <a:cs typeface="Arial" panose="020B0604020202020204" pitchFamily="34" charset="0"/>
              </a:rPr>
              <a:t>Meta atingida </a:t>
            </a:r>
            <a:r>
              <a:rPr lang="pt-BR" sz="4000" b="1" dirty="0">
                <a:cs typeface="Arial" panose="020B0604020202020204" pitchFamily="34" charset="0"/>
              </a:rPr>
              <a:t>em 100 %</a:t>
            </a:r>
            <a:endParaRPr lang="pt-PT" sz="4000" dirty="0">
              <a:cs typeface="Arial" panose="020B0604020202020204" pitchFamily="34" charset="0"/>
            </a:endParaRPr>
          </a:p>
          <a:p>
            <a:pPr algn="just"/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5013176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24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Meta </a:t>
            </a:r>
            <a:r>
              <a:rPr lang="pt-PT" sz="2400" b="1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6.8.</a:t>
            </a:r>
            <a:r>
              <a:rPr lang="pt-PT" sz="2400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 Garantir orientação sobre higiene bucal a 100% dos usuários diabéticos</a:t>
            </a:r>
            <a:r>
              <a:rPr lang="pt-PT" sz="2400" dirty="0" smtClean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3830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71600" y="197768"/>
            <a:ext cx="7272808" cy="1143000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Discussão</a:t>
            </a:r>
            <a:endParaRPr lang="pt-BR" sz="4000" b="1" dirty="0"/>
          </a:p>
        </p:txBody>
      </p:sp>
      <p:sp>
        <p:nvSpPr>
          <p:cNvPr id="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30000"/>
              </a:lnSpc>
            </a:pPr>
            <a:r>
              <a:rPr lang="pt-BR" sz="2600" dirty="0" smtClean="0">
                <a:latin typeface="+mj-lt"/>
                <a:cs typeface="Arial" panose="020B0604020202020204" pitchFamily="34" charset="0"/>
              </a:rPr>
              <a:t>Melhoria da qualidade do atendimento.</a:t>
            </a:r>
          </a:p>
          <a:p>
            <a:pPr algn="just">
              <a:lnSpc>
                <a:spcPct val="130000"/>
              </a:lnSpc>
            </a:pPr>
            <a:r>
              <a:rPr lang="pt-BR" sz="2600" dirty="0">
                <a:latin typeface="+mj-lt"/>
                <a:cs typeface="Arial" panose="020B0604020202020204" pitchFamily="34" charset="0"/>
              </a:rPr>
              <a:t>Implementação </a:t>
            </a:r>
            <a:r>
              <a:rPr lang="pt-BR" sz="2600" dirty="0" smtClean="0">
                <a:latin typeface="+mj-lt"/>
                <a:cs typeface="Arial" panose="020B0604020202020204" pitchFamily="34" charset="0"/>
              </a:rPr>
              <a:t>dos registros.</a:t>
            </a:r>
          </a:p>
          <a:p>
            <a:pPr algn="just">
              <a:lnSpc>
                <a:spcPct val="130000"/>
              </a:lnSpc>
            </a:pPr>
            <a:r>
              <a:rPr lang="pt-BR" sz="2600" dirty="0">
                <a:latin typeface="+mj-lt"/>
                <a:cs typeface="Arial" panose="020B0604020202020204" pitchFamily="34" charset="0"/>
              </a:rPr>
              <a:t>Fortalecimento da equipe</a:t>
            </a:r>
            <a:r>
              <a:rPr lang="pt-BR" sz="2600" dirty="0" smtClean="0">
                <a:latin typeface="+mj-lt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30000"/>
              </a:lnSpc>
            </a:pPr>
            <a:r>
              <a:rPr lang="pt-BR" sz="2600" dirty="0" smtClean="0">
                <a:latin typeface="+mj-lt"/>
                <a:cs typeface="Arial" panose="020B0604020202020204" pitchFamily="34" charset="0"/>
              </a:rPr>
              <a:t>Capacitação dos profissionais.</a:t>
            </a:r>
          </a:p>
          <a:p>
            <a:pPr algn="just">
              <a:lnSpc>
                <a:spcPct val="130000"/>
              </a:lnSpc>
            </a:pPr>
            <a:r>
              <a:rPr lang="pt-BR" sz="2600" dirty="0">
                <a:latin typeface="+mj-lt"/>
                <a:cs typeface="Arial" panose="020B0604020202020204" pitchFamily="34" charset="0"/>
              </a:rPr>
              <a:t>Melhoria do processo de trabalho. </a:t>
            </a:r>
            <a:endParaRPr lang="pt-BR" sz="2600" dirty="0" smtClean="0">
              <a:latin typeface="+mj-lt"/>
              <a:cs typeface="Arial" panose="020B060402020202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pt-BR" sz="2600" dirty="0" smtClean="0">
                <a:latin typeface="+mj-lt"/>
                <a:cs typeface="Arial" panose="020B0604020202020204" pitchFamily="34" charset="0"/>
              </a:rPr>
              <a:t>Educação em saúde e prevenção.</a:t>
            </a:r>
          </a:p>
          <a:p>
            <a:pPr algn="just">
              <a:lnSpc>
                <a:spcPct val="130000"/>
              </a:lnSpc>
            </a:pPr>
            <a:r>
              <a:rPr lang="pt-BR" sz="2600" dirty="0" smtClean="0">
                <a:latin typeface="+mj-lt"/>
                <a:cs typeface="Arial" panose="020B0604020202020204" pitchFamily="34" charset="0"/>
              </a:rPr>
              <a:t>Reconhecimento do trabalho pela comunidade.</a:t>
            </a:r>
          </a:p>
          <a:p>
            <a:pPr algn="just">
              <a:lnSpc>
                <a:spcPct val="130000"/>
              </a:lnSpc>
            </a:pPr>
            <a:r>
              <a:rPr lang="pt-BR" sz="2600" dirty="0" smtClean="0">
                <a:latin typeface="+mj-lt"/>
                <a:cs typeface="Arial" panose="020B0604020202020204" pitchFamily="34" charset="0"/>
              </a:rPr>
              <a:t>Imensa </a:t>
            </a:r>
            <a:r>
              <a:rPr lang="pt-BR" sz="2600" dirty="0">
                <a:latin typeface="+mj-lt"/>
                <a:cs typeface="Arial" panose="020B0604020202020204" pitchFamily="34" charset="0"/>
              </a:rPr>
              <a:t>contribuição dos diários de </a:t>
            </a:r>
            <a:r>
              <a:rPr lang="pt-BR" sz="2600" dirty="0" smtClean="0">
                <a:latin typeface="+mj-lt"/>
                <a:cs typeface="Arial" panose="020B0604020202020204" pitchFamily="34" charset="0"/>
              </a:rPr>
              <a:t>intervenção e</a:t>
            </a:r>
            <a:endParaRPr lang="pt-BR" sz="2600" dirty="0">
              <a:latin typeface="+mj-lt"/>
              <a:cs typeface="Arial" panose="020B0604020202020204" pitchFamily="34" charset="0"/>
            </a:endParaRPr>
          </a:p>
          <a:p>
            <a:pPr marL="0" indent="0" algn="just">
              <a:lnSpc>
                <a:spcPct val="130000"/>
              </a:lnSpc>
              <a:buNone/>
            </a:pPr>
            <a:r>
              <a:rPr lang="pt-BR" sz="2600" dirty="0" smtClean="0">
                <a:latin typeface="+mj-lt"/>
                <a:cs typeface="Arial" panose="020B0604020202020204" pitchFamily="34" charset="0"/>
              </a:rPr>
              <a:t>da planilha de coleta de dados.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6684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820472" cy="1143000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Reflexão sobre o processo de aprendizagem</a:t>
            </a:r>
            <a:endParaRPr lang="pt-BR" sz="3600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23528" y="1556792"/>
            <a:ext cx="8820472" cy="530120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+mj-lt"/>
                <a:cs typeface="Arial" panose="020B0604020202020204" pitchFamily="34" charset="0"/>
              </a:rPr>
              <a:t>Qualificação profissional</a:t>
            </a:r>
            <a:r>
              <a:rPr lang="pt-BR" sz="2400" dirty="0" smtClean="0">
                <a:latin typeface="+mj-lt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+mj-lt"/>
                <a:cs typeface="Arial" panose="020B0604020202020204" pitchFamily="34" charset="0"/>
              </a:rPr>
              <a:t>Organização dos processo do trabalho na ESF.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+mj-lt"/>
                <a:cs typeface="Arial" panose="020B0604020202020204" pitchFamily="34" charset="0"/>
              </a:rPr>
              <a:t>Fortalecimento do trabalho entre   equipe e  comunidade.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+mj-lt"/>
                <a:cs typeface="Arial" panose="020B0604020202020204" pitchFamily="34" charset="0"/>
              </a:rPr>
              <a:t>Melhoria os conhecimentos sobre a língua portuguesa.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+mj-lt"/>
                <a:cs typeface="Arial" panose="020B0604020202020204" pitchFamily="34" charset="0"/>
              </a:rPr>
              <a:t>Reconhecimento da importância do </a:t>
            </a:r>
            <a:r>
              <a:rPr lang="pt-BR" sz="2400" dirty="0">
                <a:latin typeface="+mj-lt"/>
                <a:cs typeface="Arial" panose="020B0604020202020204" pitchFamily="34" charset="0"/>
              </a:rPr>
              <a:t>e</a:t>
            </a:r>
            <a:r>
              <a:rPr lang="pt-BR" sz="2400" dirty="0" smtClean="0">
                <a:latin typeface="+mj-lt"/>
                <a:cs typeface="Arial" panose="020B0604020202020204" pitchFamily="34" charset="0"/>
              </a:rPr>
              <a:t>studo à distância.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+mj-lt"/>
                <a:cs typeface="Arial" panose="020B0604020202020204" pitchFamily="34" charset="0"/>
              </a:rPr>
              <a:t>Ações  </a:t>
            </a:r>
            <a:r>
              <a:rPr lang="pt-BR" sz="2400" dirty="0">
                <a:latin typeface="+mj-lt"/>
                <a:cs typeface="Arial" panose="020B0604020202020204" pitchFamily="34" charset="0"/>
              </a:rPr>
              <a:t>dirigidas para  a melhoria da qualidade </a:t>
            </a:r>
            <a:r>
              <a:rPr lang="pt-BR" sz="2400" dirty="0" smtClean="0">
                <a:latin typeface="+mj-lt"/>
                <a:cs typeface="Arial" panose="020B0604020202020204" pitchFamily="34" charset="0"/>
              </a:rPr>
              <a:t>de </a:t>
            </a:r>
            <a:r>
              <a:rPr lang="pt-BR" sz="2400" dirty="0">
                <a:latin typeface="+mj-lt"/>
                <a:cs typeface="Arial" panose="020B0604020202020204" pitchFamily="34" charset="0"/>
              </a:rPr>
              <a:t>saúde da comunidade</a:t>
            </a:r>
            <a:r>
              <a:rPr lang="pt-BR" sz="2400" dirty="0" smtClean="0">
                <a:latin typeface="+mj-lt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+mj-lt"/>
                <a:cs typeface="Arial" panose="020B0604020202020204" pitchFamily="34" charset="0"/>
              </a:rPr>
              <a:t>Superar dificuldades e enfrentar desafios.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10476656" y="22048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pic>
        <p:nvPicPr>
          <p:cNvPr id="11" name="Espaço Reservado para Conteúdo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61040" y="-1073440"/>
            <a:ext cx="6997122" cy="9144002"/>
          </a:xfrm>
        </p:spPr>
      </p:pic>
    </p:spTree>
    <p:extLst>
      <p:ext uri="{BB962C8B-B14F-4D97-AF65-F5344CB8AC3E}">
        <p14:creationId xmlns:p14="http://schemas.microsoft.com/office/powerpoint/2010/main" val="829855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5949280"/>
            <a:ext cx="9036496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3600" dirty="0" smtClean="0"/>
              <a:t>Pratica de exercício físico com o grupo HIPERDIA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01898" y="5461502"/>
            <a:ext cx="90141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+mj-lt"/>
              </a:rPr>
              <a:t>Pratica de exercício físico com o grupo HIPERDIA.</a:t>
            </a:r>
          </a:p>
        </p:txBody>
      </p:sp>
    </p:spTree>
    <p:extLst>
      <p:ext uri="{BB962C8B-B14F-4D97-AF65-F5344CB8AC3E}">
        <p14:creationId xmlns:p14="http://schemas.microsoft.com/office/powerpoint/2010/main" val="3989200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Visualizar foto na mensage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89" y="-152937"/>
            <a:ext cx="9144000" cy="6957392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547664" y="764704"/>
            <a:ext cx="48245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b="1" dirty="0" smtClean="0">
                <a:solidFill>
                  <a:schemeClr val="bg1"/>
                </a:solidFill>
              </a:rPr>
              <a:t>Equipe de saúde.</a:t>
            </a:r>
            <a:endParaRPr lang="pt-BR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796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6889652"/>
            <a:ext cx="5486400" cy="1371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4000" cy="71083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+mj-lt"/>
                <a:cs typeface="Arial" panose="020B0604020202020204" pitchFamily="34" charset="0"/>
              </a:rPr>
              <a:t>O município de Pelotas / RS é de localização urbana e tem uma população total de 328</a:t>
            </a:r>
            <a:r>
              <a:rPr lang="pt-BR" sz="2000" dirty="0">
                <a:latin typeface="+mj-lt"/>
                <a:cs typeface="Arial" panose="020B0604020202020204" pitchFamily="34" charset="0"/>
              </a:rPr>
              <a:t>. 275 habitantes.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+mj-lt"/>
                <a:cs typeface="Arial" panose="020B0604020202020204" pitchFamily="34" charset="0"/>
              </a:rPr>
              <a:t>UBS Cohab – Guabiroba, 16 080 habitantes.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+mj-lt"/>
                <a:cs typeface="Arial" panose="020B0604020202020204" pitchFamily="34" charset="0"/>
              </a:rPr>
              <a:t>Dois ESF , dois médicos, dois </a:t>
            </a:r>
            <a:r>
              <a:rPr lang="pt-BR" sz="2000" dirty="0" smtClean="0">
                <a:latin typeface="+mj-lt"/>
                <a:cs typeface="Arial" panose="020B0604020202020204" pitchFamily="34" charset="0"/>
              </a:rPr>
              <a:t>enfermeiros, </a:t>
            </a:r>
            <a:r>
              <a:rPr lang="pt-BR" sz="2000" dirty="0">
                <a:latin typeface="+mj-lt"/>
                <a:cs typeface="Arial" panose="020B0604020202020204" pitchFamily="34" charset="0"/>
              </a:rPr>
              <a:t>dois auxiliares </a:t>
            </a:r>
            <a:r>
              <a:rPr lang="pt-BR" sz="2000" dirty="0" smtClean="0">
                <a:latin typeface="+mj-lt"/>
                <a:cs typeface="Arial" panose="020B0604020202020204" pitchFamily="34" charset="0"/>
              </a:rPr>
              <a:t>de enfermagem </a:t>
            </a:r>
            <a:r>
              <a:rPr lang="pt-BR" sz="2000" dirty="0">
                <a:latin typeface="+mj-lt"/>
                <a:cs typeface="Arial" panose="020B0604020202020204" pitchFamily="34" charset="0"/>
              </a:rPr>
              <a:t>e oito ACS.  </a:t>
            </a:r>
          </a:p>
        </p:txBody>
      </p:sp>
      <p:pic>
        <p:nvPicPr>
          <p:cNvPr id="1026" name="Picture 2" descr="http://i829.photobucket.com/albums/zz214/csr_fotos/Pelotas05-07-1000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9144000" cy="457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89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941" y="1772816"/>
            <a:ext cx="8832940" cy="573189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+mj-lt"/>
              </a:rPr>
              <a:t>Situada na zona urbana.</a:t>
            </a:r>
            <a:endParaRPr lang="pt-BR" sz="2400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+mj-lt"/>
              </a:rPr>
              <a:t>Atende uma população de 16 080 </a:t>
            </a:r>
            <a:r>
              <a:rPr lang="pt-BR" sz="2400" dirty="0">
                <a:latin typeface="+mj-lt"/>
              </a:rPr>
              <a:t>usuários.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+mj-lt"/>
              </a:rPr>
              <a:t>2</a:t>
            </a:r>
            <a:r>
              <a:rPr lang="pt-BR" sz="2400" dirty="0" smtClean="0">
                <a:latin typeface="+mj-lt"/>
              </a:rPr>
              <a:t> ESF composto por: 08 </a:t>
            </a:r>
            <a:r>
              <a:rPr lang="pt-BR" sz="2400" dirty="0">
                <a:latin typeface="+mj-lt"/>
              </a:rPr>
              <a:t>ACS, </a:t>
            </a:r>
            <a:r>
              <a:rPr lang="pt-BR" sz="2400" dirty="0" smtClean="0">
                <a:latin typeface="+mj-lt"/>
              </a:rPr>
              <a:t>02 médico, 02 enfermeiras, 02 </a:t>
            </a:r>
            <a:r>
              <a:rPr lang="pt-BR" sz="2400" dirty="0">
                <a:latin typeface="+mj-lt"/>
              </a:rPr>
              <a:t>técnicos de </a:t>
            </a:r>
            <a:r>
              <a:rPr lang="pt-BR" sz="2400" dirty="0" smtClean="0">
                <a:latin typeface="+mj-lt"/>
              </a:rPr>
              <a:t>enfermagem e  01 dentista.</a:t>
            </a:r>
            <a:endParaRPr lang="pt-BR" sz="2400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+mj-lt"/>
              </a:rPr>
              <a:t>Recepção, sala </a:t>
            </a:r>
            <a:r>
              <a:rPr lang="pt-BR" sz="2400" dirty="0">
                <a:latin typeface="+mj-lt"/>
              </a:rPr>
              <a:t>de espera, </a:t>
            </a:r>
            <a:r>
              <a:rPr lang="pt-BR" sz="2400" dirty="0" smtClean="0">
                <a:latin typeface="+mj-lt"/>
              </a:rPr>
              <a:t>03 consultórios médicos, 1 sala de enfermagem, 01 consultórios odontológico, 01 banheiro para funcionários e 01 </a:t>
            </a:r>
            <a:r>
              <a:rPr lang="pt-BR" sz="2400" dirty="0">
                <a:latin typeface="+mj-lt"/>
              </a:rPr>
              <a:t>banheiro </a:t>
            </a:r>
            <a:r>
              <a:rPr lang="pt-BR" sz="2400" dirty="0" smtClean="0">
                <a:latin typeface="+mj-lt"/>
              </a:rPr>
              <a:t>para usuários</a:t>
            </a:r>
            <a:r>
              <a:rPr lang="pt-BR" sz="2400" dirty="0">
                <a:latin typeface="+mj-lt"/>
              </a:rPr>
              <a:t>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35557" y="476672"/>
            <a:ext cx="8829708" cy="941804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Estratégia </a:t>
            </a:r>
            <a:r>
              <a:rPr lang="pt-BR" sz="3600" b="1" dirty="0"/>
              <a:t>Saúde da Família</a:t>
            </a:r>
            <a:r>
              <a:rPr lang="pt-BR" sz="3600" b="1" dirty="0" smtClean="0"/>
              <a:t>, </a:t>
            </a:r>
            <a:r>
              <a:rPr lang="pt-BR" sz="3600" b="1" dirty="0"/>
              <a:t>Cohab - Guabiroba em Pelotas.</a:t>
            </a:r>
            <a:endParaRPr lang="pt-BR" sz="35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04664"/>
            <a:ext cx="8532440" cy="1080120"/>
          </a:xfrm>
        </p:spPr>
        <p:txBody>
          <a:bodyPr>
            <a:noAutofit/>
          </a:bodyPr>
          <a:lstStyle/>
          <a:p>
            <a:r>
              <a:rPr lang="pt-BR" sz="3500" b="1" dirty="0"/>
              <a:t>Situação da atenção </a:t>
            </a:r>
            <a:r>
              <a:rPr lang="pt-BR" sz="3500" b="1" dirty="0" smtClean="0"/>
              <a:t>dos usuários antes </a:t>
            </a:r>
            <a:r>
              <a:rPr lang="pt-BR" sz="3500" b="1" dirty="0"/>
              <a:t>da </a:t>
            </a:r>
            <a:r>
              <a:rPr lang="pt-BR" sz="3500" b="1" dirty="0" smtClean="0"/>
              <a:t>Intervenção.</a:t>
            </a:r>
            <a:endParaRPr lang="pt-BR" sz="3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2173350"/>
            <a:ext cx="8750206" cy="507207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+mj-lt"/>
                <a:cs typeface="Arial" panose="020B0604020202020204" pitchFamily="34" charset="0"/>
              </a:rPr>
              <a:t>Equipe de saúde </a:t>
            </a:r>
            <a:r>
              <a:rPr lang="pt-BR" sz="2400" dirty="0" smtClean="0">
                <a:latin typeface="+mj-lt"/>
                <a:cs typeface="Arial" panose="020B0604020202020204" pitchFamily="34" charset="0"/>
              </a:rPr>
              <a:t>incompleta.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+mj-lt"/>
                <a:cs typeface="Arial" panose="020B0604020202020204" pitchFamily="34" charset="0"/>
              </a:rPr>
              <a:t>Não tinha registro dos usuários hipertensos e/ou diabéticos. 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+mj-lt"/>
                <a:cs typeface="Arial" panose="020B0604020202020204" pitchFamily="34" charset="0"/>
              </a:rPr>
              <a:t>Atendimento só por demanda espontânea em todos os turnos.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+mj-lt"/>
                <a:cs typeface="Arial" panose="020B0604020202020204" pitchFamily="34" charset="0"/>
              </a:rPr>
              <a:t>Visitas domiciliares  não eram realizadas.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+mj-lt"/>
                <a:cs typeface="Arial" panose="020B0604020202020204" pitchFamily="34" charset="0"/>
              </a:rPr>
              <a:t>Ausência de formulários para acompanhamentos específicos.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+mj-lt"/>
                <a:cs typeface="Arial" panose="020B0604020202020204" pitchFamily="34" charset="0"/>
              </a:rPr>
              <a:t>Ausência de grupos de educação, prevenção e promoção </a:t>
            </a:r>
            <a:r>
              <a:rPr lang="pt-BR" sz="2400" dirty="0">
                <a:latin typeface="+mj-lt"/>
                <a:cs typeface="Arial" panose="020B0604020202020204" pitchFamily="34" charset="0"/>
              </a:rPr>
              <a:t>á</a:t>
            </a:r>
            <a:r>
              <a:rPr lang="pt-BR" sz="2400" dirty="0" smtClean="0">
                <a:latin typeface="+mj-lt"/>
                <a:cs typeface="Arial" panose="020B0604020202020204" pitchFamily="34" charset="0"/>
              </a:rPr>
              <a:t> saúde.</a:t>
            </a:r>
            <a:endParaRPr lang="pt-BR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1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343" y="2060848"/>
            <a:ext cx="8229600" cy="288032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+mj-lt"/>
                <a:cs typeface="Arial" panose="020B0604020202020204" pitchFamily="34" charset="0"/>
              </a:rPr>
              <a:t>Melhorar </a:t>
            </a:r>
            <a:r>
              <a:rPr lang="pt-BR" sz="2400" dirty="0">
                <a:latin typeface="+mj-lt"/>
                <a:cs typeface="Arial" panose="020B0604020202020204" pitchFamily="34" charset="0"/>
              </a:rPr>
              <a:t>a atenção à saúde de usuários com hipertensão arterial sistêmica e/ou diabetes mellitus da UBS/ESF Cohab Guabiroba, </a:t>
            </a:r>
            <a:r>
              <a:rPr lang="pt-BR" sz="2400" dirty="0" smtClean="0">
                <a:latin typeface="+mj-lt"/>
                <a:cs typeface="Arial" panose="020B0604020202020204" pitchFamily="34" charset="0"/>
              </a:rPr>
              <a:t>Pelotas/RS.</a:t>
            </a:r>
            <a:endParaRPr lang="pt-BR" sz="2400" dirty="0">
              <a:latin typeface="+mj-lt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-108520" y="548680"/>
            <a:ext cx="8532440" cy="1143000"/>
          </a:xfrm>
        </p:spPr>
        <p:txBody>
          <a:bodyPr>
            <a:noAutofit/>
          </a:bodyPr>
          <a:lstStyle/>
          <a:p>
            <a:r>
              <a:rPr lang="pt-BR" sz="3500" b="1" dirty="0"/>
              <a:t>Objetivo Geral</a:t>
            </a:r>
          </a:p>
        </p:txBody>
      </p:sp>
    </p:spTree>
    <p:extLst>
      <p:ext uri="{BB962C8B-B14F-4D97-AF65-F5344CB8AC3E}">
        <p14:creationId xmlns:p14="http://schemas.microsoft.com/office/powerpoint/2010/main" val="991136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4572000" cy="1143000"/>
          </a:xfrm>
        </p:spPr>
        <p:txBody>
          <a:bodyPr>
            <a:normAutofit/>
          </a:bodyPr>
          <a:lstStyle/>
          <a:p>
            <a:r>
              <a:rPr lang="pt-BR" sz="3500" b="1" dirty="0" smtClean="0"/>
              <a:t>Objetivos Específicos</a:t>
            </a:r>
            <a:endParaRPr lang="pt-BR" sz="3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5516" y="1700808"/>
            <a:ext cx="8820980" cy="440161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2400" dirty="0" smtClean="0">
                <a:latin typeface="+mj-lt"/>
                <a:cs typeface="Arial" panose="020B0604020202020204" pitchFamily="34" charset="0"/>
              </a:rPr>
              <a:t>1. Ampliar </a:t>
            </a:r>
            <a:r>
              <a:rPr lang="pt-BR" sz="2400" dirty="0">
                <a:latin typeface="+mj-lt"/>
                <a:cs typeface="Arial" panose="020B0604020202020204" pitchFamily="34" charset="0"/>
              </a:rPr>
              <a:t>a cobertura de atendimento a usuários hipertensos </a:t>
            </a:r>
            <a:r>
              <a:rPr lang="pt-BR" sz="2400" dirty="0" smtClean="0">
                <a:latin typeface="+mj-lt"/>
                <a:cs typeface="Arial" panose="020B0604020202020204" pitchFamily="34" charset="0"/>
              </a:rPr>
              <a:t>e/ou    diabéticos; </a:t>
            </a:r>
            <a:endParaRPr lang="pt-BR" sz="2400" dirty="0">
              <a:latin typeface="+mj-lt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+mj-lt"/>
                <a:cs typeface="Arial" panose="020B0604020202020204" pitchFamily="34" charset="0"/>
              </a:rPr>
              <a:t>   2. Melhorar </a:t>
            </a:r>
            <a:r>
              <a:rPr lang="pt-BR" sz="2400" dirty="0">
                <a:latin typeface="+mj-lt"/>
                <a:cs typeface="Arial" panose="020B0604020202020204" pitchFamily="34" charset="0"/>
              </a:rPr>
              <a:t>a adesão do hipertenso e/ou </a:t>
            </a:r>
            <a:r>
              <a:rPr lang="pt-BR" sz="2400" dirty="0" smtClean="0">
                <a:latin typeface="+mj-lt"/>
                <a:cs typeface="Arial" panose="020B0604020202020204" pitchFamily="34" charset="0"/>
              </a:rPr>
              <a:t>diabético ao programa; </a:t>
            </a:r>
            <a:endParaRPr lang="pt-BR" sz="2400" dirty="0">
              <a:latin typeface="+mj-lt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+mj-lt"/>
                <a:cs typeface="Arial" panose="020B0604020202020204" pitchFamily="34" charset="0"/>
              </a:rPr>
              <a:t> 3. Melhorar </a:t>
            </a:r>
            <a:r>
              <a:rPr lang="pt-BR" sz="2400" dirty="0">
                <a:latin typeface="+mj-lt"/>
                <a:cs typeface="Arial" panose="020B0604020202020204" pitchFamily="34" charset="0"/>
              </a:rPr>
              <a:t>a qualidade do atendimento ao usuário </a:t>
            </a:r>
            <a:r>
              <a:rPr lang="pt-BR" sz="2400" dirty="0" smtClean="0">
                <a:latin typeface="+mj-lt"/>
                <a:cs typeface="Arial" panose="020B0604020202020204" pitchFamily="34" charset="0"/>
              </a:rPr>
              <a:t>hipertenso e/ou      diabético   </a:t>
            </a:r>
            <a:r>
              <a:rPr lang="pt-BR" sz="2400" dirty="0">
                <a:latin typeface="+mj-lt"/>
                <a:cs typeface="Arial" panose="020B0604020202020204" pitchFamily="34" charset="0"/>
              </a:rPr>
              <a:t>realizado na unidade de saúde;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+mj-lt"/>
                <a:cs typeface="Arial" panose="020B0604020202020204" pitchFamily="34" charset="0"/>
              </a:rPr>
              <a:t>   4. Melhorar </a:t>
            </a:r>
            <a:r>
              <a:rPr lang="pt-BR" sz="2400" dirty="0">
                <a:latin typeface="+mj-lt"/>
                <a:cs typeface="Arial" panose="020B0604020202020204" pitchFamily="34" charset="0"/>
              </a:rPr>
              <a:t>o registro das informações;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+mj-lt"/>
                <a:cs typeface="Arial" panose="020B0604020202020204" pitchFamily="34" charset="0"/>
              </a:rPr>
              <a:t>   5. Mapear </a:t>
            </a:r>
            <a:r>
              <a:rPr lang="pt-BR" sz="2400" dirty="0">
                <a:latin typeface="+mj-lt"/>
                <a:cs typeface="Arial" panose="020B0604020202020204" pitchFamily="34" charset="0"/>
              </a:rPr>
              <a:t>hipertensos e diabéticos de risco para doença cardiovascular;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+mj-lt"/>
                <a:cs typeface="Arial" panose="020B0604020202020204" pitchFamily="34" charset="0"/>
              </a:rPr>
              <a:t>   6. Promover </a:t>
            </a:r>
            <a:r>
              <a:rPr lang="pt-BR" sz="2400" dirty="0">
                <a:latin typeface="+mj-lt"/>
                <a:cs typeface="Arial" panose="020B0604020202020204" pitchFamily="34" charset="0"/>
              </a:rPr>
              <a:t>a saúde de hipertensos e </a:t>
            </a:r>
            <a:r>
              <a:rPr lang="pt-BR" sz="2400" dirty="0" smtClean="0">
                <a:latin typeface="+mj-lt"/>
                <a:cs typeface="Arial" panose="020B0604020202020204" pitchFamily="34" charset="0"/>
              </a:rPr>
              <a:t>diabéticos; </a:t>
            </a:r>
            <a:r>
              <a:rPr lang="pt-BR" sz="2400" dirty="0">
                <a:latin typeface="+mj-lt"/>
                <a:cs typeface="Arial" panose="020B0604020202020204" pitchFamily="34" charset="0"/>
              </a:rPr>
              <a:t> 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61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4283968" cy="1143000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cs typeface="Arial" pitchFamily="34" charset="0"/>
              </a:rPr>
              <a:t>Metodologia:</a:t>
            </a:r>
            <a:br>
              <a:rPr lang="pt-BR" sz="3600" b="1" dirty="0" smtClean="0">
                <a:cs typeface="Arial" pitchFamily="34" charset="0"/>
              </a:rPr>
            </a:b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8" y="836712"/>
            <a:ext cx="8964488" cy="5760640"/>
          </a:xfrm>
        </p:spPr>
        <p:txBody>
          <a:bodyPr>
            <a:no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+mj-lt"/>
                <a:ea typeface="Calibri" pitchFamily="34" charset="0"/>
                <a:cs typeface="Arial" pitchFamily="34" charset="0"/>
              </a:rPr>
              <a:t>Capacitação da equipe.</a:t>
            </a:r>
            <a:r>
              <a:rPr lang="pt-BR" sz="2400" dirty="0" smtClean="0">
                <a:latin typeface="+mj-lt"/>
                <a:cs typeface="Arial" pitchFamily="34" charset="0"/>
              </a:rPr>
              <a:t> </a:t>
            </a:r>
            <a:endParaRPr lang="pt-BR" sz="2400" dirty="0" smtClean="0">
              <a:latin typeface="+mj-lt"/>
              <a:ea typeface="Calibri" pitchFamily="34" charset="0"/>
              <a:cs typeface="Arial" pitchFamily="34" charset="0"/>
            </a:endParaRPr>
          </a:p>
          <a:p>
            <a:pPr marL="0"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>
                <a:latin typeface="+mj-lt"/>
                <a:ea typeface="Calibri" pitchFamily="34" charset="0"/>
                <a:cs typeface="Arial" pitchFamily="34" charset="0"/>
              </a:rPr>
              <a:t>Acolhimento dos hipertensos e/ou diabéticos.</a:t>
            </a:r>
          </a:p>
          <a:p>
            <a:pPr marL="0"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>
                <a:latin typeface="+mj-lt"/>
                <a:ea typeface="Calibri" pitchFamily="34" charset="0"/>
                <a:cs typeface="Arial" pitchFamily="34" charset="0"/>
              </a:rPr>
              <a:t>Controle de monitoramento das atividades.</a:t>
            </a:r>
          </a:p>
          <a:p>
            <a:pPr marL="0"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+mj-lt"/>
                <a:ea typeface="Calibri" pitchFamily="34" charset="0"/>
                <a:cs typeface="Arial" pitchFamily="34" charset="0"/>
              </a:rPr>
              <a:t>Agendamento da próxima </a:t>
            </a:r>
            <a:r>
              <a:rPr lang="pt-BR" sz="2400" dirty="0" smtClean="0">
                <a:latin typeface="+mj-lt"/>
                <a:ea typeface="Calibri" pitchFamily="34" charset="0"/>
                <a:cs typeface="Arial" pitchFamily="34" charset="0"/>
              </a:rPr>
              <a:t>consulta.</a:t>
            </a:r>
          </a:p>
          <a:p>
            <a:pPr marL="0"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>
                <a:latin typeface="+mj-lt"/>
                <a:ea typeface="Calibri" pitchFamily="34" charset="0"/>
                <a:cs typeface="Arial" pitchFamily="34" charset="0"/>
              </a:rPr>
              <a:t>Grupo </a:t>
            </a:r>
            <a:r>
              <a:rPr lang="pt-BR" sz="2400" dirty="0">
                <a:latin typeface="+mj-lt"/>
                <a:ea typeface="Calibri" pitchFamily="34" charset="0"/>
                <a:cs typeface="Arial" pitchFamily="34" charset="0"/>
              </a:rPr>
              <a:t>de hipertensos e/ou diabéticos</a:t>
            </a:r>
            <a:r>
              <a:rPr lang="pt-BR" sz="2400" dirty="0" smtClean="0">
                <a:latin typeface="+mj-lt"/>
                <a:ea typeface="Calibri" pitchFamily="34" charset="0"/>
                <a:cs typeface="Arial" pitchFamily="34" charset="0"/>
              </a:rPr>
              <a:t>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pt-BR" sz="2400" b="1" u="sng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lang="pt-BR" b="1" dirty="0" smtClean="0">
                <a:latin typeface="+mj-lt"/>
                <a:ea typeface="Calibri" pitchFamily="34" charset="0"/>
                <a:cs typeface="Arial" pitchFamily="34" charset="0"/>
              </a:rPr>
              <a:t> Logística: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pt-BR" b="1" dirty="0" smtClean="0">
              <a:latin typeface="+mj-lt"/>
              <a:ea typeface="Calibri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+mj-lt"/>
                <a:ea typeface="Calibri" pitchFamily="34" charset="0"/>
                <a:cs typeface="Arial" pitchFamily="34" charset="0"/>
              </a:rPr>
              <a:t>Reunião de equipe</a:t>
            </a:r>
            <a:r>
              <a:rPr lang="pt-BR" sz="2400" dirty="0" smtClean="0">
                <a:latin typeface="+mj-lt"/>
                <a:ea typeface="Calibri" pitchFamily="34" charset="0"/>
                <a:cs typeface="Arial" pitchFamily="34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>
                <a:latin typeface="+mj-lt"/>
                <a:ea typeface="Calibri" pitchFamily="34" charset="0"/>
                <a:cs typeface="Arial" pitchFamily="34" charset="0"/>
              </a:rPr>
              <a:t>Prontuários </a:t>
            </a:r>
            <a:r>
              <a:rPr lang="pt-BR" sz="2400" dirty="0">
                <a:latin typeface="+mj-lt"/>
                <a:ea typeface="Calibri" pitchFamily="34" charset="0"/>
                <a:cs typeface="Arial" pitchFamily="34" charset="0"/>
              </a:rPr>
              <a:t>dos usuários.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>
                <a:latin typeface="+mj-lt"/>
                <a:ea typeface="Calibri" pitchFamily="34" charset="0"/>
                <a:cs typeface="Arial" pitchFamily="34" charset="0"/>
              </a:rPr>
              <a:t>Uso </a:t>
            </a:r>
            <a:r>
              <a:rPr lang="pt-BR" sz="2400" dirty="0">
                <a:latin typeface="+mj-lt"/>
                <a:ea typeface="Calibri" pitchFamily="34" charset="0"/>
                <a:cs typeface="Arial" pitchFamily="34" charset="0"/>
              </a:rPr>
              <a:t>da ficha espelho e Planilha de coleta de dados.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+mj-lt"/>
                <a:ea typeface="Calibri" pitchFamily="34" charset="0"/>
                <a:cs typeface="Arial" pitchFamily="34" charset="0"/>
              </a:rPr>
              <a:t>Cadernos de Atenção Básica de hipertensão número 37 e número 36 de Diabetes </a:t>
            </a:r>
            <a:r>
              <a:rPr lang="pt-BR" sz="2400" dirty="0" smtClean="0">
                <a:latin typeface="+mj-lt"/>
                <a:ea typeface="Calibri" pitchFamily="34" charset="0"/>
                <a:cs typeface="Arial" pitchFamily="34" charset="0"/>
              </a:rPr>
              <a:t>Mellitus. </a:t>
            </a:r>
            <a:endParaRPr lang="pt-BR" sz="2400" dirty="0">
              <a:latin typeface="+mj-lt"/>
              <a:ea typeface="Calibri" pitchFamily="34" charset="0"/>
              <a:cs typeface="Arial" pitchFamily="34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400" b="1" u="sng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pt-BR" sz="2400" b="1" u="sng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lang="pt-BR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algn="just">
              <a:lnSpc>
                <a:spcPct val="150000"/>
              </a:lnSpc>
              <a:spcBef>
                <a:spcPct val="0"/>
              </a:spcBef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997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2986" y="668581"/>
            <a:ext cx="8285478" cy="816203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+mj-lt"/>
                <a:cs typeface="Arial" panose="020B0604020202020204" pitchFamily="34" charset="0"/>
              </a:rPr>
              <a:t>Objetivo 1: Ampliar a cobertura de atendimento a usuários hipertensos e/ou diabéticos</a:t>
            </a:r>
            <a:endParaRPr lang="pt-BR" sz="2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2251513" y="-99392"/>
            <a:ext cx="6480720" cy="7679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pt-BR" b="1" dirty="0" smtClean="0">
                <a:latin typeface="+mj-lt"/>
              </a:rPr>
              <a:t>Objetivos, Metas e Resultados:</a:t>
            </a:r>
            <a:endParaRPr lang="pt-BR" dirty="0" smtClean="0">
              <a:latin typeface="+mj-lt"/>
            </a:endParaRPr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sz="2400" dirty="0">
              <a:latin typeface="+mj-lt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2986" y="5157192"/>
            <a:ext cx="4290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r>
              <a:rPr lang="pt-BR" b="1" dirty="0" smtClean="0">
                <a:latin typeface="+mj-lt"/>
              </a:rPr>
              <a:t>Mês 1 = 66 (10.9 %); mês 2 = 137 (22.5 %); </a:t>
            </a:r>
          </a:p>
          <a:p>
            <a:r>
              <a:rPr lang="pt-BR" b="1" dirty="0" smtClean="0">
                <a:latin typeface="+mj-lt"/>
              </a:rPr>
              <a:t>mês 3 = 154 (25.3%) e mês 4 = 243 ( 40 %)</a:t>
            </a:r>
          </a:p>
          <a:p>
            <a:r>
              <a:rPr lang="pt-BR" b="1" dirty="0" smtClean="0">
                <a:latin typeface="+mj-lt"/>
              </a:rPr>
              <a:t> </a:t>
            </a:r>
            <a:endParaRPr lang="pt-BR" b="1" dirty="0"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9552" y="4581128"/>
            <a:ext cx="4320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+mj-lt"/>
                <a:cs typeface="Arial" panose="020B0604020202020204" pitchFamily="34" charset="0"/>
              </a:rPr>
              <a:t>Figura 1- </a:t>
            </a:r>
            <a:r>
              <a:rPr lang="pt-BR" sz="1400" dirty="0">
                <a:latin typeface="+mj-lt"/>
                <a:cs typeface="Arial" panose="020B0604020202020204" pitchFamily="34" charset="0"/>
              </a:rPr>
              <a:t>Cobertura do programa de atenção ao hipertenso na unidade de saúde </a:t>
            </a:r>
            <a:r>
              <a:rPr lang="pt-BR" sz="1400" dirty="0" smtClean="0">
                <a:latin typeface="+mj-lt"/>
                <a:cs typeface="Arial" panose="020B0604020202020204" pitchFamily="34" charset="0"/>
              </a:rPr>
              <a:t>Cohab Guabiroba</a:t>
            </a:r>
            <a:r>
              <a:rPr lang="pt-BR" sz="1400" dirty="0">
                <a:latin typeface="+mj-lt"/>
                <a:cs typeface="Arial" panose="020B0604020202020204" pitchFamily="34" charset="0"/>
              </a:rPr>
              <a:t>. </a:t>
            </a:r>
            <a:endParaRPr lang="pt-BR" sz="1400" dirty="0">
              <a:latin typeface="+mj-lt"/>
            </a:endParaRP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60512745"/>
              </p:ext>
            </p:extLst>
          </p:nvPr>
        </p:nvGraphicFramePr>
        <p:xfrm>
          <a:off x="539552" y="1700808"/>
          <a:ext cx="4032447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670534723"/>
              </p:ext>
            </p:extLst>
          </p:nvPr>
        </p:nvGraphicFramePr>
        <p:xfrm>
          <a:off x="4716016" y="1700808"/>
          <a:ext cx="421246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Retângulo 10"/>
          <p:cNvSpPr/>
          <p:nvPr/>
        </p:nvSpPr>
        <p:spPr>
          <a:xfrm flipV="1">
            <a:off x="4855982" y="4294255"/>
            <a:ext cx="435648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635" algn="ctr">
              <a:lnSpc>
                <a:spcPct val="150000"/>
              </a:lnSpc>
              <a:spcAft>
                <a:spcPts val="0"/>
              </a:spcAft>
            </a:pPr>
            <a:r>
              <a:rPr lang="pt-BR" sz="1400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</a:t>
            </a:r>
            <a:endParaRPr lang="pt-BR" sz="1400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49580" indent="635" algn="ctr">
              <a:lnSpc>
                <a:spcPct val="150000"/>
              </a:lnSpc>
              <a:spcAft>
                <a:spcPts val="0"/>
              </a:spcAft>
            </a:pPr>
            <a:r>
              <a:rPr lang="pt-BR" sz="2800" b="1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pt-BR" sz="28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2" name="Retângulo 11"/>
          <p:cNvSpPr/>
          <p:nvPr/>
        </p:nvSpPr>
        <p:spPr>
          <a:xfrm flipH="1">
            <a:off x="4771576" y="4581128"/>
            <a:ext cx="4585154" cy="2683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>
                <a:latin typeface="+mj-lt"/>
                <a:ea typeface="MS Mincho" panose="02020609040205080304" pitchFamily="49" charset="-128"/>
                <a:cs typeface="Arial" panose="020B0604020202020204" pitchFamily="34" charset="0"/>
              </a:rPr>
              <a:t>Figura 2- Cobertura do programa de atenção ao diabético na unidade de saúde Cohab Guabiroba. </a:t>
            </a:r>
            <a:endParaRPr lang="pt-BR" sz="1400" dirty="0" smtClean="0">
              <a:latin typeface="+mj-lt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endParaRPr lang="pt-BR" sz="1400" dirty="0" smtClean="0">
              <a:latin typeface="+mj-lt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endParaRPr lang="pt-BR" sz="1400" dirty="0" smtClean="0">
              <a:latin typeface="+mj-lt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+mj-lt"/>
              </a:rPr>
              <a:t>Mês </a:t>
            </a:r>
            <a:r>
              <a:rPr lang="pt-BR" b="1" dirty="0">
                <a:latin typeface="+mj-lt"/>
              </a:rPr>
              <a:t>1 = </a:t>
            </a:r>
            <a:r>
              <a:rPr lang="pt-BR" b="1" dirty="0" smtClean="0">
                <a:latin typeface="+mj-lt"/>
              </a:rPr>
              <a:t>15 </a:t>
            </a:r>
            <a:r>
              <a:rPr lang="pt-BR" b="1" dirty="0">
                <a:latin typeface="+mj-lt"/>
              </a:rPr>
              <a:t>(</a:t>
            </a:r>
            <a:r>
              <a:rPr lang="pt-BR" b="1" dirty="0" smtClean="0">
                <a:latin typeface="+mj-lt"/>
              </a:rPr>
              <a:t>10.0 </a:t>
            </a:r>
            <a:r>
              <a:rPr lang="pt-BR" b="1" dirty="0">
                <a:latin typeface="+mj-lt"/>
              </a:rPr>
              <a:t>%); mês 2 = </a:t>
            </a:r>
            <a:r>
              <a:rPr lang="pt-BR" b="1" dirty="0" smtClean="0">
                <a:latin typeface="+mj-lt"/>
              </a:rPr>
              <a:t>37 </a:t>
            </a:r>
            <a:r>
              <a:rPr lang="pt-BR" b="1" dirty="0">
                <a:latin typeface="+mj-lt"/>
              </a:rPr>
              <a:t>(</a:t>
            </a:r>
            <a:r>
              <a:rPr lang="pt-BR" b="1" dirty="0" smtClean="0">
                <a:latin typeface="+mj-lt"/>
              </a:rPr>
              <a:t>24.7 %);</a:t>
            </a:r>
          </a:p>
          <a:p>
            <a:r>
              <a:rPr lang="pt-BR" b="1" dirty="0" smtClean="0">
                <a:latin typeface="+mj-lt"/>
              </a:rPr>
              <a:t>mês </a:t>
            </a:r>
            <a:r>
              <a:rPr lang="pt-BR" b="1" dirty="0">
                <a:latin typeface="+mj-lt"/>
              </a:rPr>
              <a:t>3 = </a:t>
            </a:r>
            <a:r>
              <a:rPr lang="pt-BR" b="1" dirty="0" smtClean="0">
                <a:latin typeface="+mj-lt"/>
              </a:rPr>
              <a:t>42 </a:t>
            </a:r>
            <a:r>
              <a:rPr lang="pt-BR" b="1" dirty="0">
                <a:latin typeface="+mj-lt"/>
              </a:rPr>
              <a:t>(</a:t>
            </a:r>
            <a:r>
              <a:rPr lang="pt-BR" b="1" dirty="0" smtClean="0">
                <a:latin typeface="+mj-lt"/>
              </a:rPr>
              <a:t>28.0 %) </a:t>
            </a:r>
            <a:r>
              <a:rPr lang="pt-BR" b="1" dirty="0">
                <a:latin typeface="+mj-lt"/>
              </a:rPr>
              <a:t>e mês 4 = </a:t>
            </a:r>
            <a:r>
              <a:rPr lang="pt-BR" b="1" dirty="0" smtClean="0">
                <a:latin typeface="+mj-lt"/>
              </a:rPr>
              <a:t>59 </a:t>
            </a:r>
            <a:r>
              <a:rPr lang="pt-BR" b="1" dirty="0">
                <a:latin typeface="+mj-lt"/>
              </a:rPr>
              <a:t>( </a:t>
            </a:r>
            <a:r>
              <a:rPr lang="pt-BR" b="1" dirty="0" smtClean="0">
                <a:latin typeface="+mj-lt"/>
              </a:rPr>
              <a:t>39.3  %)</a:t>
            </a:r>
          </a:p>
          <a:p>
            <a:endParaRPr lang="pt-BR" b="1" dirty="0" smtClean="0">
              <a:latin typeface="+mj-lt"/>
            </a:endParaRPr>
          </a:p>
          <a:p>
            <a:endParaRPr lang="pt-BR" b="1" dirty="0"/>
          </a:p>
          <a:p>
            <a:r>
              <a:rPr lang="pt-BR" b="1" dirty="0" smtClean="0"/>
              <a:t>  </a:t>
            </a:r>
            <a:endParaRPr lang="pt-BR" b="1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3704</TotalTime>
  <Words>1510</Words>
  <Application>Microsoft Macintosh PowerPoint</Application>
  <PresentationFormat>On-screen Show (4:3)</PresentationFormat>
  <Paragraphs>210</Paragraphs>
  <Slides>26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Tema do Office</vt:lpstr>
      <vt:lpstr> UNIVERSIDADE FEDERAL DE PELOTAS Faculdade de Medicina Departamento de Medicina Social Curso de Especialização em Saúde da Família - UnaSUS  </vt:lpstr>
      <vt:lpstr>PowerPoint Presentation</vt:lpstr>
      <vt:lpstr>PowerPoint Presentation</vt:lpstr>
      <vt:lpstr>Estratégia Saúde da Família, Cohab - Guabiroba em Pelotas.</vt:lpstr>
      <vt:lpstr>Situação da atenção dos usuários antes da Intervenção.</vt:lpstr>
      <vt:lpstr>Objetivo Geral</vt:lpstr>
      <vt:lpstr>Objetivos Específicos</vt:lpstr>
      <vt:lpstr> Metodologia: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Discussão</vt:lpstr>
      <vt:lpstr>Reflexão sobre o processo de aprendizagem</vt:lpstr>
      <vt:lpstr>PowerPoint Presentation</vt:lpstr>
      <vt:lpstr>Pratica de exercício físico com o grupo HIPERDIA.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Lenise</dc:creator>
  <cp:lastModifiedBy>Anderson</cp:lastModifiedBy>
  <cp:revision>313</cp:revision>
  <dcterms:modified xsi:type="dcterms:W3CDTF">2015-09-15T01:01:43Z</dcterms:modified>
</cp:coreProperties>
</file>