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2"/>
  </p:notesMasterIdLst>
  <p:sldIdLst>
    <p:sldId id="256" r:id="rId2"/>
    <p:sldId id="289" r:id="rId3"/>
    <p:sldId id="257" r:id="rId4"/>
    <p:sldId id="291" r:id="rId5"/>
    <p:sldId id="258" r:id="rId6"/>
    <p:sldId id="265" r:id="rId7"/>
    <p:sldId id="261" r:id="rId8"/>
    <p:sldId id="260" r:id="rId9"/>
    <p:sldId id="333" r:id="rId10"/>
    <p:sldId id="334" r:id="rId11"/>
    <p:sldId id="335" r:id="rId12"/>
    <p:sldId id="336" r:id="rId13"/>
    <p:sldId id="337" r:id="rId14"/>
    <p:sldId id="298" r:id="rId15"/>
    <p:sldId id="303" r:id="rId16"/>
    <p:sldId id="304" r:id="rId17"/>
    <p:sldId id="332" r:id="rId18"/>
    <p:sldId id="339" r:id="rId19"/>
    <p:sldId id="309" r:id="rId20"/>
    <p:sldId id="311" r:id="rId21"/>
    <p:sldId id="310" r:id="rId22"/>
    <p:sldId id="312" r:id="rId23"/>
    <p:sldId id="313" r:id="rId24"/>
    <p:sldId id="314" r:id="rId25"/>
    <p:sldId id="316" r:id="rId26"/>
    <p:sldId id="328" r:id="rId27"/>
    <p:sldId id="327" r:id="rId28"/>
    <p:sldId id="324" r:id="rId29"/>
    <p:sldId id="321" r:id="rId30"/>
    <p:sldId id="330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A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naygles%20hernandez\Desktop\intervencion\OnayglesPuerp&#233;rio-coleta%20final%20cop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naygles%20hernandez\Desktop\intervencion\Onaygles%20PRENATAL-coleta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naygles%20hernandez\Desktop\intervencion\Onaygles%20PRENATAL-coleta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naygles%20hernandez\Desktop\intervencion\OnayglesPuerp&#233;rio-coleta%20final%20cop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0.49333333333333335</c:v>
                </c:pt>
                <c:pt idx="1">
                  <c:v>0.8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445120"/>
        <c:axId val="49448064"/>
      </c:barChart>
      <c:catAx>
        <c:axId val="494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448064"/>
        <c:crosses val="autoZero"/>
        <c:auto val="1"/>
        <c:lblAlgn val="ctr"/>
        <c:lblOffset val="100"/>
        <c:noMultiLvlLbl val="0"/>
      </c:catAx>
      <c:valAx>
        <c:axId val="4944806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44512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568384"/>
        <c:axId val="93595904"/>
      </c:barChart>
      <c:catAx>
        <c:axId val="935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93595904"/>
        <c:crosses val="autoZero"/>
        <c:auto val="1"/>
        <c:lblAlgn val="ctr"/>
        <c:lblOffset val="100"/>
        <c:noMultiLvlLbl val="0"/>
      </c:catAx>
      <c:valAx>
        <c:axId val="9359590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9356838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0.86486486486486491</c:v>
                </c:pt>
                <c:pt idx="1">
                  <c:v>0.8666666666666667</c:v>
                </c:pt>
                <c:pt idx="2">
                  <c:v>0.85333333333333339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497216"/>
        <c:axId val="49524736"/>
      </c:barChart>
      <c:catAx>
        <c:axId val="494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524736"/>
        <c:crosses val="autoZero"/>
        <c:auto val="1"/>
        <c:lblAlgn val="ctr"/>
        <c:lblOffset val="100"/>
        <c:noMultiLvlLbl val="0"/>
      </c:catAx>
      <c:valAx>
        <c:axId val="4952473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49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0.86486486486486491</c:v>
                </c:pt>
                <c:pt idx="1">
                  <c:v>0.9</c:v>
                </c:pt>
                <c:pt idx="2">
                  <c:v>0.92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532288"/>
        <c:axId val="49744128"/>
      </c:barChart>
      <c:catAx>
        <c:axId val="495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744128"/>
        <c:crosses val="autoZero"/>
        <c:auto val="1"/>
        <c:lblAlgn val="ctr"/>
        <c:lblOffset val="100"/>
        <c:noMultiLvlLbl val="0"/>
      </c:catAx>
      <c:valAx>
        <c:axId val="497441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53228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0.86486486486486491</c:v>
                </c:pt>
                <c:pt idx="1">
                  <c:v>0.91666666666666663</c:v>
                </c:pt>
                <c:pt idx="2">
                  <c:v>0.93333333333333335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796608"/>
        <c:axId val="49803648"/>
      </c:barChart>
      <c:catAx>
        <c:axId val="497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803648"/>
        <c:crosses val="autoZero"/>
        <c:auto val="1"/>
        <c:lblAlgn val="ctr"/>
        <c:lblOffset val="100"/>
        <c:noMultiLvlLbl val="0"/>
      </c:catAx>
      <c:valAx>
        <c:axId val="4980364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4979660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0.89189189189189189</c:v>
                </c:pt>
                <c:pt idx="1">
                  <c:v>0.81666666666666665</c:v>
                </c:pt>
                <c:pt idx="2">
                  <c:v>0.85333333333333339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0725248"/>
        <c:axId val="50784512"/>
      </c:barChart>
      <c:catAx>
        <c:axId val="507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50784512"/>
        <c:crosses val="autoZero"/>
        <c:auto val="1"/>
        <c:lblAlgn val="ctr"/>
        <c:lblOffset val="100"/>
        <c:noMultiLvlLbl val="0"/>
      </c:catAx>
      <c:valAx>
        <c:axId val="507845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5072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0.94594594594594594</c:v>
                </c:pt>
                <c:pt idx="1">
                  <c:v>0.85</c:v>
                </c:pt>
                <c:pt idx="2">
                  <c:v>0.81333333333333335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0803456"/>
        <c:axId val="50806144"/>
      </c:barChart>
      <c:catAx>
        <c:axId val="5080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50806144"/>
        <c:crosses val="autoZero"/>
        <c:auto val="1"/>
        <c:lblAlgn val="ctr"/>
        <c:lblOffset val="100"/>
        <c:noMultiLvlLbl val="0"/>
      </c:catAx>
      <c:valAx>
        <c:axId val="508061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5080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0.45945945945945948</c:v>
                </c:pt>
                <c:pt idx="1">
                  <c:v>0.41666666666666669</c:v>
                </c:pt>
                <c:pt idx="2">
                  <c:v>0.37333333333333335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0835456"/>
        <c:axId val="67045248"/>
      </c:barChart>
      <c:catAx>
        <c:axId val="508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67045248"/>
        <c:crosses val="autoZero"/>
        <c:auto val="1"/>
        <c:lblAlgn val="ctr"/>
        <c:lblOffset val="100"/>
        <c:noMultiLvlLbl val="0"/>
      </c:catAx>
      <c:valAx>
        <c:axId val="6704524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5083545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0.96666666666666667</c:v>
                </c:pt>
                <c:pt idx="2">
                  <c:v>0.97333333333333338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081344"/>
        <c:axId val="67084288"/>
      </c:barChart>
      <c:catAx>
        <c:axId val="670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67084288"/>
        <c:crosses val="autoZero"/>
        <c:auto val="1"/>
        <c:lblAlgn val="ctr"/>
        <c:lblOffset val="100"/>
        <c:noMultiLvlLbl val="0"/>
      </c:catAx>
      <c:valAx>
        <c:axId val="6708428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6708134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0.1875</c:v>
                </c:pt>
                <c:pt idx="1">
                  <c:v>0.5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552640"/>
        <c:axId val="93555328"/>
      </c:barChart>
      <c:catAx>
        <c:axId val="935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93555328"/>
        <c:crosses val="autoZero"/>
        <c:auto val="1"/>
        <c:lblAlgn val="ctr"/>
        <c:lblOffset val="100"/>
        <c:noMultiLvlLbl val="0"/>
      </c:catAx>
      <c:valAx>
        <c:axId val="935553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VE"/>
          </a:p>
        </c:txPr>
        <c:crossAx val="9355264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1055-6822-4D54-9B65-4D74733CE053}" type="datetimeFigureOut">
              <a:rPr lang="pt-BR" smtClean="0"/>
              <a:pPr/>
              <a:t>06/10/2015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A19EB-449A-499E-9F90-5B86D0500D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A19EB-449A-499E-9F90-5B86D0500DE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B8B33A-161B-4368-8864-C4793A933587}" type="datetimeFigureOut">
              <a:rPr lang="pt-BR" smtClean="0"/>
              <a:pPr>
                <a:defRPr/>
              </a:pPr>
              <a:t>06/10/2015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E3D9E3-EEBB-47BB-9253-37DB7EA8AC0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992887" cy="23042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B20A6E"/>
                </a:solidFill>
              </a:rPr>
              <a:t>Melhoria </a:t>
            </a:r>
            <a:r>
              <a:rPr lang="pt-BR" sz="2800" dirty="0">
                <a:solidFill>
                  <a:srgbClr val="B20A6E"/>
                </a:solidFill>
              </a:rPr>
              <a:t>da atenção ao Pré-natal e Puerpério da UBS Cinturão Verde, Boa Vista/RR</a:t>
            </a:r>
            <a:endParaRPr lang="pt-BR" sz="2800" dirty="0">
              <a:solidFill>
                <a:srgbClr val="B20A6E"/>
              </a:solidFill>
              <a:latin typeface="Arial Rounded MT Bold" pitchFamily="34" charset="0"/>
            </a:endParaRP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B20A6E"/>
                </a:solidFill>
              </a:rPr>
              <a:t>Onaygles Carolina Hernández Parra</a:t>
            </a:r>
            <a:endParaRPr lang="pt-BR" dirty="0" smtClean="0">
              <a:solidFill>
                <a:srgbClr val="B20A6E"/>
              </a:solidFill>
            </a:endParaRPr>
          </a:p>
          <a:p>
            <a:pPr algn="ctr" eaLnBrk="1" hangingPunct="1"/>
            <a:r>
              <a:rPr lang="pt-BR" dirty="0" smtClean="0">
                <a:solidFill>
                  <a:srgbClr val="B20A6E"/>
                </a:solidFill>
              </a:rPr>
              <a:t>Orientador: Pablo Viana </a:t>
            </a:r>
            <a:r>
              <a:rPr lang="pt-BR" dirty="0" err="1" smtClean="0">
                <a:solidFill>
                  <a:srgbClr val="B20A6E"/>
                </a:solidFill>
              </a:rPr>
              <a:t>Stolz</a:t>
            </a:r>
            <a:endParaRPr lang="pt-BR" dirty="0" smtClean="0">
              <a:solidFill>
                <a:srgbClr val="B20A6E"/>
              </a:solidFill>
            </a:endParaRPr>
          </a:p>
          <a:p>
            <a:pPr eaLnBrk="1" hangingPunct="1"/>
            <a:endParaRPr lang="pt-BR" dirty="0" smtClean="0">
              <a:solidFill>
                <a:srgbClr val="B20A6E"/>
              </a:solidFill>
            </a:endParaRPr>
          </a:p>
        </p:txBody>
      </p:sp>
      <p:pic>
        <p:nvPicPr>
          <p:cNvPr id="4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368152" cy="11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195736" y="1284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Universidade Aberta do SUS - UNASUS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Universidade Federal de Pelotas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Especialização em Saúde da Família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Modalidade a Distância</a:t>
            </a:r>
          </a:p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Turma 5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78298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pt-BR" sz="1800" dirty="0" smtClean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Meta 2.3</a:t>
            </a: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Realizar pelo menos um exame de mamas em 100% das gestantes.</a:t>
            </a: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1800" dirty="0" smtClean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2.4</a:t>
            </a: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Garantir a 100% das gestantes a solicitação de exames laboratoriais de acordo com protocolo</a:t>
            </a:r>
            <a:r>
              <a:rPr lang="pt-BR" sz="1800" dirty="0" smtClean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pt-BR" sz="1800" dirty="0" smtClean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Atingiram o 100% nos 3 meses da intervenção .</a:t>
            </a:r>
            <a:br>
              <a:rPr lang="pt-BR" sz="18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1800" dirty="0" smtClean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Garantir a 100% das gestantes a prescrição de sulfato ferroso e ácido fólico conforme protocolo.</a:t>
            </a:r>
            <a:r>
              <a:rPr lang="pt-BR" sz="3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>
              <a:solidFill>
                <a:srgbClr val="B20A6E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55517049"/>
              </p:ext>
            </p:extLst>
          </p:nvPr>
        </p:nvGraphicFramePr>
        <p:xfrm>
          <a:off x="1835696" y="2924944"/>
          <a:ext cx="5266556" cy="286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07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lvl="0"/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18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2.6</a:t>
            </a:r>
            <a:r>
              <a:rPr lang="pt-BR" sz="18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Garantir que 100% das gestantes estejam com vacina antitetânica em dia.</a:t>
            </a: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3314145"/>
              </p:ext>
            </p:extLst>
          </p:nvPr>
        </p:nvGraphicFramePr>
        <p:xfrm>
          <a:off x="611560" y="764704"/>
          <a:ext cx="48965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39236231"/>
              </p:ext>
            </p:extLst>
          </p:nvPr>
        </p:nvGraphicFramePr>
        <p:xfrm>
          <a:off x="683568" y="4221088"/>
          <a:ext cx="56166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552" y="3284984"/>
            <a:ext cx="812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 2.7: Garantir que 100% das gestantes estejam com vacina contra hepatite b em dia.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2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2232248"/>
          </a:xfrm>
        </p:spPr>
        <p:txBody>
          <a:bodyPr>
            <a:normAutofit fontScale="90000"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</a:pPr>
            <a:r>
              <a:rPr lang="pt-BR" sz="2000" cap="none" dirty="0" smtClean="0">
                <a:solidFill>
                  <a:srgbClr val="B20A6E"/>
                </a:solidFill>
                <a:ea typeface="+mn-ea"/>
                <a:cs typeface="+mn-cs"/>
              </a:rPr>
              <a:t>     </a:t>
            </a:r>
            <a:r>
              <a:rPr lang="pt-BR" sz="2000" dirty="0">
                <a:solidFill>
                  <a:srgbClr val="B20A6E"/>
                </a:solidFill>
              </a:rPr>
              <a:t>Meta </a:t>
            </a:r>
            <a:r>
              <a:rPr lang="pt-BR" sz="2000" dirty="0" smtClean="0">
                <a:solidFill>
                  <a:srgbClr val="B20A6E"/>
                </a:solidFill>
              </a:rPr>
              <a:t>2.8</a:t>
            </a:r>
            <a:r>
              <a:rPr lang="pt-BR" sz="2000" dirty="0">
                <a:solidFill>
                  <a:srgbClr val="B20A6E"/>
                </a:solidFill>
              </a:rPr>
              <a:t>: </a:t>
            </a:r>
            <a:r>
              <a:rPr lang="pt-BR" sz="2000" dirty="0" smtClean="0">
                <a:solidFill>
                  <a:srgbClr val="B20A6E"/>
                </a:solidFill>
                <a:latin typeface="+mn-lt"/>
                <a:cs typeface="Arial" pitchFamily="34" charset="0"/>
              </a:rPr>
              <a:t>Realizar avaliação da necessidade de atendimento odontológico em 100% das gestantes durante o pré-natal.</a:t>
            </a:r>
            <a:br>
              <a:rPr lang="pt-BR" sz="2000" dirty="0" smtClean="0">
                <a:solidFill>
                  <a:srgbClr val="B20A6E"/>
                </a:solidFill>
                <a:latin typeface="+mn-lt"/>
                <a:cs typeface="Arial" pitchFamily="34" charset="0"/>
              </a:rPr>
            </a:br>
            <a:r>
              <a:rPr lang="pt-BR" sz="2000" dirty="0" smtClean="0">
                <a:solidFill>
                  <a:srgbClr val="B20A6E"/>
                </a:solidFill>
                <a:latin typeface="+mn-lt"/>
                <a:cs typeface="Arial" pitchFamily="34" charset="0"/>
              </a:rPr>
              <a:t/>
            </a:r>
            <a:br>
              <a:rPr lang="pt-BR" sz="2000" dirty="0" smtClean="0">
                <a:solidFill>
                  <a:srgbClr val="B20A6E"/>
                </a:solidFill>
                <a:latin typeface="+mn-lt"/>
                <a:cs typeface="Arial" pitchFamily="34" charset="0"/>
              </a:rPr>
            </a:b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Atingiram 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 100% nos 3 meses da </a:t>
            </a: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intervenção.</a:t>
            </a:r>
            <a:br>
              <a:rPr lang="pt-BR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rgbClr val="B20A6E"/>
                </a:solidFill>
              </a:rPr>
              <a:t>Meta 2.9</a:t>
            </a:r>
            <a:r>
              <a:rPr lang="pt-BR" sz="2000" dirty="0">
                <a:solidFill>
                  <a:srgbClr val="B20A6E"/>
                </a:solidFill>
              </a:rPr>
              <a:t>: Garantir a primeira consulta odontológica programática para 100% das gestantes </a:t>
            </a:r>
            <a:r>
              <a:rPr lang="pt-BR" sz="2000" dirty="0" smtClean="0">
                <a:solidFill>
                  <a:srgbClr val="B20A6E"/>
                </a:solidFill>
              </a:rPr>
              <a:t>cadastradas.</a:t>
            </a:r>
            <a:endParaRPr lang="pt-BR" sz="2000" dirty="0">
              <a:solidFill>
                <a:srgbClr val="B20A6E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12570"/>
              </p:ext>
            </p:extLst>
          </p:nvPr>
        </p:nvGraphicFramePr>
        <p:xfrm>
          <a:off x="457200" y="2996952"/>
          <a:ext cx="6923112" cy="34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47064" cy="308235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1800" cap="none" dirty="0">
                <a:solidFill>
                  <a:srgbClr val="B20A6E"/>
                </a:solidFill>
                <a:ea typeface="+mn-ea"/>
                <a:cs typeface="+mn-cs"/>
              </a:rPr>
              <a:t/>
            </a:r>
            <a:br>
              <a:rPr lang="pt-BR" sz="1800" cap="none" dirty="0">
                <a:solidFill>
                  <a:srgbClr val="B20A6E"/>
                </a:solidFill>
                <a:ea typeface="+mn-ea"/>
                <a:cs typeface="+mn-cs"/>
              </a:rPr>
            </a:br>
            <a: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  <a:t>OBJETIVO 3:  MELHORAR ADESÃO AO PRÉ-NATAL.</a:t>
            </a:r>
            <a:b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</a:br>
            <a: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  <a:t> </a:t>
            </a:r>
            <a:b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</a:br>
            <a: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  <a:t>META 3.1: REALIZAR BUSCA ATIVA DE 100% DAS GESTANTES FALTOSAS ÀS CONSULTAS DE PRÉ-NATAL, ATINGIMOS 100%.</a:t>
            </a:r>
            <a:b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</a:br>
            <a:r>
              <a:rPr lang="pt-BR" sz="1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Atingiram o 100% nos 3 meses da </a:t>
            </a:r>
            <a:r>
              <a:rPr lang="pt-BR" sz="18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intervenção.</a:t>
            </a:r>
            <a: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  <a:t/>
            </a:r>
            <a:b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</a:br>
            <a: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  <a:t/>
            </a:r>
            <a:b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</a:br>
            <a:r>
              <a:rPr lang="pt-BR" sz="1800" dirty="0" smtClean="0">
                <a:solidFill>
                  <a:srgbClr val="B20A6E"/>
                </a:solidFill>
              </a:rPr>
              <a:t>OBJETIVO 4. MELHORAR O REGISTRO DO PROGRAMA DE PRÉ-NATAL.</a:t>
            </a:r>
            <a:r>
              <a:rPr lang="es-VE" sz="1800" dirty="0" smtClean="0">
                <a:solidFill>
                  <a:srgbClr val="B20A6E"/>
                </a:solidFill>
              </a:rPr>
              <a:t/>
            </a:r>
            <a:br>
              <a:rPr lang="es-VE" sz="1800" dirty="0" smtClean="0">
                <a:solidFill>
                  <a:srgbClr val="B20A6E"/>
                </a:solidFill>
              </a:rPr>
            </a:br>
            <a:r>
              <a:rPr lang="pt-BR" sz="1800" dirty="0" smtClean="0">
                <a:solidFill>
                  <a:srgbClr val="B20A6E"/>
                </a:solidFill>
              </a:rPr>
              <a:t>META 4.1: MANTER REGISTRO NA FICHA ESPELHO DE PRÉ-NATAL/VACINAÇÃO EM 100% DAS GESTANTES. </a:t>
            </a:r>
            <a:br>
              <a:rPr lang="pt-BR" sz="1800" dirty="0" smtClean="0">
                <a:solidFill>
                  <a:srgbClr val="B20A6E"/>
                </a:solidFill>
              </a:rPr>
            </a:br>
            <a:r>
              <a:rPr lang="es-VE" sz="1800" dirty="0"/>
              <a:t/>
            </a:r>
            <a:br>
              <a:rPr lang="es-VE" sz="1800" dirty="0"/>
            </a:br>
            <a: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  <a:t/>
            </a:r>
            <a:br>
              <a:rPr lang="pt-BR" sz="1800" cap="none" dirty="0" smtClean="0">
                <a:solidFill>
                  <a:srgbClr val="B20A6E"/>
                </a:solidFill>
                <a:ea typeface="+mn-ea"/>
                <a:cs typeface="+mn-cs"/>
              </a:rPr>
            </a:br>
            <a:endParaRPr lang="pt-BR" sz="1800" dirty="0">
              <a:solidFill>
                <a:srgbClr val="B20A6E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2437891"/>
              </p:ext>
            </p:extLst>
          </p:nvPr>
        </p:nvGraphicFramePr>
        <p:xfrm>
          <a:off x="1424216" y="2987041"/>
          <a:ext cx="6089104" cy="31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09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8214" y="836712"/>
            <a:ext cx="8202218" cy="536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</a:rPr>
              <a:t>Objetivo 5: Melhorar a avaliação de risco gestacional.</a:t>
            </a:r>
          </a:p>
          <a:p>
            <a:pPr marL="342900" lvl="0" indent="-342900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</a:rPr>
              <a:t>Meta 5.1: avaliar risco gestacional em 100% das gestantes. </a:t>
            </a:r>
          </a:p>
          <a:p>
            <a:pPr marL="342900" lvl="0" indent="-342900" algn="just" fontAlgn="auto">
              <a:spcBef>
                <a:spcPts val="10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  <a:cs typeface="+mn-cs"/>
              </a:rPr>
              <a:t>Objetivo </a:t>
            </a:r>
            <a:r>
              <a:rPr lang="pt-BR" sz="2000" dirty="0">
                <a:solidFill>
                  <a:srgbClr val="B20A6E"/>
                </a:solidFill>
                <a:latin typeface="+mj-lt"/>
                <a:cs typeface="+mn-cs"/>
              </a:rPr>
              <a:t>6:  Promover a saúde no pré-natal</a:t>
            </a: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000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Garantir a 100% das gestantes orientação nutricional durante a gestação.</a:t>
            </a: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 6.2</a:t>
            </a: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Promover o aleitamento materno junto a 100% das gestantes.</a:t>
            </a: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 6.3</a:t>
            </a: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Orientar 100% das gestantes sobre os cuidados com o recém-nascido</a:t>
            </a: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 6.4</a:t>
            </a: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Orientar 100% das gestantes sobre anticoncepção após o parto.</a:t>
            </a: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000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6.5</a:t>
            </a: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Orientar 100% das gestantes sobre os riscos do tabagismo e do uso de álcool e drogas na gestação.</a:t>
            </a: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DDDDDD"/>
              </a:buClr>
              <a:buSzPct val="70000"/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Meta6.6</a:t>
            </a:r>
            <a:r>
              <a:rPr lang="pt-BR" sz="2000" dirty="0">
                <a:solidFill>
                  <a:srgbClr val="B20A6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Orientar 100% das gestantes sobre higiene bucal.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70000"/>
            </a:pPr>
            <a:r>
              <a:rPr lang="pt-BR" sz="2400" dirty="0" smtClean="0">
                <a:solidFill>
                  <a:srgbClr val="B20A6E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Atingidos em 100 % nos 3 meses de intervenção.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83152" cy="113813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OBJETIVOS, METAS E RESULTADOS</a:t>
            </a:r>
            <a:b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- PUERPÉRIO -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02025"/>
            <a:ext cx="8496944" cy="4873752"/>
          </a:xfrm>
        </p:spPr>
        <p:txBody>
          <a:bodyPr/>
          <a:lstStyle/>
          <a:p>
            <a:pPr lvl="0"/>
            <a:r>
              <a:rPr lang="pt-BR" dirty="0" smtClean="0">
                <a:solidFill>
                  <a:srgbClr val="B20A6E"/>
                </a:solidFill>
              </a:rPr>
              <a:t>Objetivo  1: Ampliar a cobertura da atenção a puérperas. </a:t>
            </a:r>
          </a:p>
          <a:p>
            <a:pPr lvl="0"/>
            <a:r>
              <a:rPr lang="pt-BR" dirty="0" smtClean="0">
                <a:solidFill>
                  <a:srgbClr val="B20A6E"/>
                </a:solidFill>
              </a:rPr>
              <a:t>Meta 1: Garantir </a:t>
            </a:r>
            <a:r>
              <a:rPr lang="pt-BR" dirty="0">
                <a:solidFill>
                  <a:srgbClr val="B20A6E"/>
                </a:solidFill>
              </a:rPr>
              <a:t>8</a:t>
            </a:r>
            <a:r>
              <a:rPr lang="pt-BR" dirty="0" smtClean="0">
                <a:solidFill>
                  <a:srgbClr val="B20A6E"/>
                </a:solidFill>
              </a:rPr>
              <a:t>0 % das puérperas cadastradas no programa de Pré-Natal e Puerpério da UBS consulta puerperal antes dos 42 dias após o parto.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09838727"/>
              </p:ext>
            </p:extLst>
          </p:nvPr>
        </p:nvGraphicFramePr>
        <p:xfrm>
          <a:off x="1475656" y="3284984"/>
          <a:ext cx="5588496" cy="330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487760"/>
            <a:ext cx="8496944" cy="51331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2:  </a:t>
            </a:r>
            <a:r>
              <a:rPr lang="pt-BR" sz="2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Melhorar a qualidade da atenção às puérperas</a:t>
            </a: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2.1: Examinar as mamas em 100% das puérperas cadastradas no Programa.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Meta 2.2: Examinar o abdome em 100% das puérperas cadastradas no Programa.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Meta 2.3: Realizar exame ginecológico em 100% das puérperas cadastradas no Programa.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Meta 2.4:Avaliar o estado psíquico em 100% das puérperas cadastradas no Programa.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2.5:Avaliar </a:t>
            </a:r>
            <a:r>
              <a:rPr lang="pt-BR" sz="2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intercorrências em 100% das puérperas cadastradas no Programa</a:t>
            </a: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200" dirty="0">
              <a:solidFill>
                <a:srgbClr val="B20A6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pt-BR" sz="2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2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2.6: </a:t>
            </a:r>
            <a:r>
              <a:rPr lang="pt-BR" sz="22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Prescrever a 100% das puérperas um dos métodos de anticoncepção.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805264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ATINGIDAS EM 100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NOS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MESES E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INTERVENÇÃO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487760"/>
            <a:ext cx="8496944" cy="513318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3:  Melhorar a adesão das mães ao puerpério.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FF0000"/>
                </a:solidFill>
              </a:rPr>
              <a:t>Meta 3.1:</a:t>
            </a:r>
            <a:r>
              <a:rPr lang="pt-BR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Realizar busca ativa em 100% das puérperas que não realizaram a consulta de puerpério até 30 dias após o parto. </a:t>
            </a:r>
            <a:endParaRPr lang="pt-BR" sz="2000" dirty="0" smtClean="0">
              <a:solidFill>
                <a:srgbClr val="B20A6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pt-BR" sz="1000" dirty="0" smtClean="0">
              <a:solidFill>
                <a:srgbClr val="B20A6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21275336"/>
              </p:ext>
            </p:extLst>
          </p:nvPr>
        </p:nvGraphicFramePr>
        <p:xfrm>
          <a:off x="1475656" y="2204864"/>
          <a:ext cx="61206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1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4: Melhorar o registro das informações.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4.1</a:t>
            </a: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Manter registro na ficha de acompanhamento do Programa 100% das puérperas.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pt-BR" sz="1050" dirty="0">
              <a:solidFill>
                <a:srgbClr val="B20A6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 5: Promover a saúde das puérperas.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Orientar 100% das puérperas cadastradas no Programa sobre os cuidados do recém-nascido.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5.2</a:t>
            </a: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Orientar 100% das puérperas cadastradas no Programa sobre aleitamento materno exclusivo.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dirty="0" smtClean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5.3</a:t>
            </a:r>
            <a:r>
              <a:rPr lang="pt-BR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Orientar 100% das puérperas cadastradas no Programa sobre planejamento familiar.</a:t>
            </a:r>
          </a:p>
          <a:p>
            <a:endParaRPr lang="es-VE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5992" y="5467581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ATINGIDAS EM 100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NOS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MESES E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INTERVENÇÃO.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911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260648"/>
            <a:ext cx="6923112" cy="68407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3">
                    <a:lumMod val="75000"/>
                  </a:schemeClr>
                </a:solidFill>
              </a:rPr>
              <a:t>DISCUSSÃO</a:t>
            </a:r>
            <a:endParaRPr lang="pt-B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518457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rgbClr val="B20A6E"/>
                </a:solidFill>
              </a:rPr>
              <a:t>A intervenção melhorou a atenção à saúde das gestantes e puérperas da nossa área de abrangência.</a:t>
            </a:r>
            <a:r>
              <a:rPr lang="pt-BR" sz="2800" b="1" dirty="0" smtClean="0">
                <a:solidFill>
                  <a:srgbClr val="B20A6E"/>
                </a:solidFill>
              </a:rPr>
              <a:t> </a:t>
            </a:r>
          </a:p>
          <a:p>
            <a:endParaRPr lang="pt-BR" sz="2800" b="1" dirty="0">
              <a:solidFill>
                <a:srgbClr val="B20A6E"/>
              </a:solidFill>
            </a:endParaRPr>
          </a:p>
          <a:p>
            <a:pPr algn="just"/>
            <a:r>
              <a:rPr lang="pt-BR" sz="2800" dirty="0" smtClean="0">
                <a:solidFill>
                  <a:srgbClr val="FF0000"/>
                </a:solidFill>
              </a:rPr>
              <a:t>Propiciou</a:t>
            </a:r>
            <a:r>
              <a:rPr lang="pt-BR" sz="2800" dirty="0" smtClean="0">
                <a:solidFill>
                  <a:srgbClr val="B20A6E"/>
                </a:solidFill>
              </a:rPr>
              <a:t> </a:t>
            </a:r>
            <a:r>
              <a:rPr lang="pt-BR" sz="2800" dirty="0">
                <a:solidFill>
                  <a:srgbClr val="B20A6E"/>
                </a:solidFill>
              </a:rPr>
              <a:t>a qualificação do programa de saúde destinado as gestantes e puérperas através da ampliação da cobertura, da melhoria dos registros e da qualificação da atenção com destaque para a ampliação do atendimento de saúde bucal</a:t>
            </a:r>
            <a:r>
              <a:rPr lang="pt-BR" sz="2800" dirty="0" smtClean="0">
                <a:solidFill>
                  <a:srgbClr val="B20A6E"/>
                </a:solidFill>
              </a:rPr>
              <a:t>.</a:t>
            </a:r>
            <a:endParaRPr lang="pt-BR" sz="2800" dirty="0">
              <a:solidFill>
                <a:srgbClr val="B20A6E"/>
              </a:solidFill>
            </a:endParaRPr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B20A6E"/>
                </a:solidFill>
              </a:rPr>
              <a:t>INTRODUÇÃO</a:t>
            </a:r>
            <a:endParaRPr lang="pt-BR" sz="4000" dirty="0">
              <a:solidFill>
                <a:srgbClr val="B20A6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51592"/>
            <a:ext cx="8003232" cy="4873752"/>
          </a:xfrm>
        </p:spPr>
        <p:txBody>
          <a:bodyPr/>
          <a:lstStyle/>
          <a:p>
            <a:pPr algn="just">
              <a:buNone/>
            </a:pPr>
            <a:r>
              <a:rPr lang="pt-BR" sz="2800" dirty="0" smtClean="0">
                <a:solidFill>
                  <a:srgbClr val="B20A6E"/>
                </a:solidFill>
              </a:rPr>
              <a:t>   </a:t>
            </a:r>
            <a:r>
              <a:rPr lang="pt-BR" sz="2800" dirty="0">
                <a:solidFill>
                  <a:srgbClr val="B20A6E"/>
                </a:solidFill>
              </a:rPr>
              <a:t>A</a:t>
            </a:r>
            <a:r>
              <a:rPr lang="pt-BR" sz="2800" b="1" dirty="0">
                <a:solidFill>
                  <a:srgbClr val="B20A6E"/>
                </a:solidFill>
              </a:rPr>
              <a:t> </a:t>
            </a:r>
            <a:r>
              <a:rPr lang="pt-BR" sz="2800" dirty="0">
                <a:solidFill>
                  <a:srgbClr val="B20A6E"/>
                </a:solidFill>
              </a:rPr>
              <a:t>atenção Pré-natal e Puerpério é o processo de acompanhamento </a:t>
            </a:r>
            <a:r>
              <a:rPr lang="pt-BR" sz="2800" dirty="0" smtClean="0">
                <a:solidFill>
                  <a:srgbClr val="FF0000"/>
                </a:solidFill>
              </a:rPr>
              <a:t>à</a:t>
            </a:r>
            <a:r>
              <a:rPr lang="pt-BR" sz="2800" dirty="0" smtClean="0">
                <a:solidFill>
                  <a:srgbClr val="B20A6E"/>
                </a:solidFill>
              </a:rPr>
              <a:t> </a:t>
            </a:r>
            <a:r>
              <a:rPr lang="pt-BR" sz="2800" dirty="0">
                <a:solidFill>
                  <a:srgbClr val="B20A6E"/>
                </a:solidFill>
              </a:rPr>
              <a:t>gestante desde a concepção da gravidez, parto e até depois deste (período de </a:t>
            </a:r>
            <a:r>
              <a:rPr lang="pt-BR" sz="2800" dirty="0" smtClean="0">
                <a:solidFill>
                  <a:srgbClr val="B20A6E"/>
                </a:solidFill>
              </a:rPr>
              <a:t>puerpério) e tem </a:t>
            </a:r>
            <a:r>
              <a:rPr lang="pt-BR" sz="2800" dirty="0">
                <a:solidFill>
                  <a:srgbClr val="B20A6E"/>
                </a:solidFill>
              </a:rPr>
              <a:t>como objetivo o desenvolvimento de uma gestação sem intercorrências, permitindo o parto de um recém-nascido saudável, sem riscos para a saúde materna e fetal. </a:t>
            </a:r>
            <a:endParaRPr lang="pt-BR" sz="2800" dirty="0" smtClean="0">
              <a:solidFill>
                <a:srgbClr val="B20A6E"/>
              </a:solidFill>
            </a:endParaRP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08012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4">
                    <a:lumMod val="75000"/>
                  </a:schemeClr>
                </a:solidFill>
              </a:rPr>
              <a:t>DISCUSSÃO</a:t>
            </a:r>
            <a:endParaRPr lang="pt-B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03232" cy="5349208"/>
          </a:xfrm>
        </p:spPr>
        <p:txBody>
          <a:bodyPr>
            <a:normAutofit lnSpcReduction="10000"/>
          </a:bodyPr>
          <a:lstStyle/>
          <a:p>
            <a:endParaRPr lang="pt-BR" sz="2800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800" dirty="0" smtClean="0">
                <a:solidFill>
                  <a:srgbClr val="FF0000"/>
                </a:solidFill>
              </a:rPr>
              <a:t>Conseguimos</a:t>
            </a:r>
            <a:r>
              <a:rPr lang="pt-BR" sz="2800" dirty="0" smtClean="0">
                <a:solidFill>
                  <a:srgbClr val="B20A6E"/>
                </a:solidFill>
              </a:rPr>
              <a:t> </a:t>
            </a:r>
            <a:r>
              <a:rPr lang="pt-BR" sz="2800" dirty="0">
                <a:solidFill>
                  <a:srgbClr val="B20A6E"/>
                </a:solidFill>
              </a:rPr>
              <a:t>captar as grávidas no primeiro trimestre de gestação e puérperas antes dos 42 dias pós-parto. Também realizamos </a:t>
            </a:r>
            <a:r>
              <a:rPr lang="pt-BR" sz="2800" dirty="0" smtClean="0">
                <a:solidFill>
                  <a:srgbClr val="B20A6E"/>
                </a:solidFill>
              </a:rPr>
              <a:t> </a:t>
            </a:r>
            <a:r>
              <a:rPr lang="pt-BR" sz="2800" dirty="0" smtClean="0">
                <a:solidFill>
                  <a:srgbClr val="FF0000"/>
                </a:solidFill>
              </a:rPr>
              <a:t>exames</a:t>
            </a:r>
            <a:r>
              <a:rPr lang="pt-BR" sz="2800" dirty="0" smtClean="0">
                <a:solidFill>
                  <a:srgbClr val="B20A6E"/>
                </a:solidFill>
              </a:rPr>
              <a:t> </a:t>
            </a:r>
            <a:r>
              <a:rPr lang="pt-BR" sz="2800" dirty="0">
                <a:solidFill>
                  <a:srgbClr val="B20A6E"/>
                </a:solidFill>
              </a:rPr>
              <a:t>ginecológico e das mamas das mesmas, além do exame de abdômen para as puérperas. </a:t>
            </a:r>
            <a:endParaRPr lang="pt-BR" sz="2800" dirty="0" smtClean="0">
              <a:solidFill>
                <a:srgbClr val="B20A6E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800" dirty="0" smtClean="0">
                <a:solidFill>
                  <a:srgbClr val="B20A6E"/>
                </a:solidFill>
              </a:rPr>
              <a:t>Conseguimos </a:t>
            </a:r>
            <a:r>
              <a:rPr lang="pt-BR" sz="2800" dirty="0">
                <a:solidFill>
                  <a:srgbClr val="B20A6E"/>
                </a:solidFill>
              </a:rPr>
              <a:t>solicitar os exames laboratoriais de acordo com protocolo, a prescrição de suplementos de ácido fólico e sulfato ferroso, bem como a atualização do esquema de vacinas de hepatite b e antitetânica. </a:t>
            </a:r>
            <a:endParaRPr lang="pt-BR" sz="2800" dirty="0" smtClean="0">
              <a:solidFill>
                <a:srgbClr val="B20A6E"/>
              </a:solidFill>
            </a:endParaRPr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208912" cy="403244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800" dirty="0" smtClean="0">
                <a:solidFill>
                  <a:srgbClr val="B20A6E"/>
                </a:solidFill>
              </a:rPr>
              <a:t>Os atendimentos e atividades passaram a ter registro próprio e organizado, o que melhorou o processo de trabalho na UBS.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800" dirty="0">
                <a:solidFill>
                  <a:srgbClr val="B20A6E"/>
                </a:solidFill>
              </a:rPr>
              <a:t>Conseguimos realizar um atendimento continuado e completo, já que o seguimento era realizado durante o período gestacional e puerperal onde avaliávamos nossas usuárias tanto físicas, psíquicas e socialmente</a:t>
            </a:r>
            <a:r>
              <a:rPr lang="pt-BR" sz="2800" dirty="0" smtClean="0">
                <a:solidFill>
                  <a:srgbClr val="B20A6E"/>
                </a:solidFill>
              </a:rPr>
              <a:t>.</a:t>
            </a:r>
            <a:endParaRPr lang="pt-BR" sz="2800" dirty="0" smtClean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</a:rPr>
              <a:t>P</a:t>
            </a:r>
            <a:r>
              <a:rPr lang="pt-BR" dirty="0" smtClean="0">
                <a:solidFill>
                  <a:srgbClr val="B20A6E"/>
                </a:solidFill>
              </a:rPr>
              <a:t>roporcionamos </a:t>
            </a:r>
            <a:r>
              <a:rPr lang="pt-BR" dirty="0">
                <a:solidFill>
                  <a:srgbClr val="B20A6E"/>
                </a:solidFill>
              </a:rPr>
              <a:t>um atendimento integral, com a participação de toda equipe, como médicos, enfermeiras, psicóloga, odontólogos, técnicas de enfermagem, agentes comunitário de saúde, ginecologistas e outros especialistas que precisaram para um melhor controle. </a:t>
            </a:r>
            <a:endParaRPr lang="pt-BR" dirty="0" smtClean="0">
              <a:solidFill>
                <a:srgbClr val="B20A6E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rgbClr val="B20A6E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A intervenção teve impacto em outros atendimentos já que </a:t>
            </a:r>
            <a:r>
              <a:rPr lang="pt-BR" dirty="0">
                <a:solidFill>
                  <a:srgbClr val="B20A6E"/>
                </a:solidFill>
              </a:rPr>
              <a:t>conseguimos envolver as recepcionistas, técnicas de enfermagem, vacinadoras, farmacêutico e agentes comunitárias de saúde para fazer uma melhor abordagem </a:t>
            </a:r>
            <a:r>
              <a:rPr lang="pt-BR" dirty="0" smtClean="0">
                <a:solidFill>
                  <a:srgbClr val="B20A6E"/>
                </a:solidFill>
              </a:rPr>
              <a:t>das </a:t>
            </a:r>
            <a:r>
              <a:rPr lang="pt-BR" dirty="0">
                <a:solidFill>
                  <a:srgbClr val="B20A6E"/>
                </a:solidFill>
              </a:rPr>
              <a:t>usuárias e usuários que procuram a UBS. </a:t>
            </a:r>
            <a:endParaRPr lang="es-VE" dirty="0">
              <a:solidFill>
                <a:srgbClr val="B20A6E"/>
              </a:solidFill>
            </a:endParaRP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pt-BR" sz="2800" dirty="0" smtClean="0"/>
          </a:p>
          <a:p>
            <a:pPr algn="just"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</a:rPr>
              <a:t>Para a comunidade a intervenção proporcionou melhor entendimento das consulta prioritárias das gestantes, já que permitiu que as usuárias conhecessem a importância que o cuidado das grávidas e puérperas representam para a nossa unidade, bairro e município, pois trazem uma nova vida para este país.</a:t>
            </a:r>
            <a:endParaRPr lang="es-VE" dirty="0">
              <a:solidFill>
                <a:srgbClr val="B20A6E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672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-99392"/>
            <a:ext cx="7467600" cy="136815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Reflexão crítica sobre meu processo pessoal de aprendizagem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003232" cy="491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sz="2800" dirty="0">
                <a:solidFill>
                  <a:srgbClr val="B20A6E"/>
                </a:solidFill>
              </a:rPr>
              <a:t>No início o idioma apresentou-se como uma barreira, </a:t>
            </a:r>
            <a:r>
              <a:rPr lang="pt-BR" sz="2800" dirty="0" smtClean="0">
                <a:solidFill>
                  <a:srgbClr val="B20A6E"/>
                </a:solidFill>
              </a:rPr>
              <a:t>pois o meu </a:t>
            </a:r>
            <a:r>
              <a:rPr lang="pt-BR" sz="2800" dirty="0">
                <a:solidFill>
                  <a:srgbClr val="B20A6E"/>
                </a:solidFill>
              </a:rPr>
              <a:t>português estudado era bastante diferente ao que o povo </a:t>
            </a:r>
            <a:r>
              <a:rPr lang="pt-BR" sz="2800" dirty="0" smtClean="0">
                <a:solidFill>
                  <a:srgbClr val="B20A6E"/>
                </a:solidFill>
              </a:rPr>
              <a:t>falava. </a:t>
            </a:r>
            <a:r>
              <a:rPr lang="pt-BR" sz="2800" dirty="0">
                <a:solidFill>
                  <a:srgbClr val="B20A6E"/>
                </a:solidFill>
              </a:rPr>
              <a:t>Pouco a pouco fui construindo uma comunicação melhor e redescobrindo o português do Brasil</a:t>
            </a:r>
            <a:r>
              <a:rPr lang="pt-BR" sz="2800" dirty="0" smtClean="0">
                <a:solidFill>
                  <a:srgbClr val="B20A6E"/>
                </a:solidFill>
              </a:rPr>
              <a:t>.</a:t>
            </a:r>
            <a:endParaRPr lang="es-VE" sz="2800" dirty="0">
              <a:solidFill>
                <a:srgbClr val="B20A6E"/>
              </a:solidFill>
            </a:endParaRP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800" dirty="0">
                <a:solidFill>
                  <a:srgbClr val="B20A6E"/>
                </a:solidFill>
              </a:rPr>
              <a:t>Paralelo a minha atividade profissional, </a:t>
            </a:r>
            <a:r>
              <a:rPr lang="pt-BR" sz="2800" dirty="0" smtClean="0">
                <a:solidFill>
                  <a:srgbClr val="B20A6E"/>
                </a:solidFill>
              </a:rPr>
              <a:t>desenvolvi a </a:t>
            </a:r>
            <a:r>
              <a:rPr lang="pt-BR" sz="2800" dirty="0">
                <a:solidFill>
                  <a:srgbClr val="B20A6E"/>
                </a:solidFill>
              </a:rPr>
              <a:t>especialização modalidade à distância </a:t>
            </a:r>
            <a:r>
              <a:rPr lang="pt-BR" sz="2800" dirty="0" smtClean="0">
                <a:solidFill>
                  <a:srgbClr val="B20A6E"/>
                </a:solidFill>
              </a:rPr>
              <a:t>na UFPel/UNASUS</a:t>
            </a:r>
            <a:r>
              <a:rPr lang="pt-BR" sz="2800" dirty="0">
                <a:solidFill>
                  <a:srgbClr val="B20A6E"/>
                </a:solidFill>
              </a:rPr>
              <a:t>. Isto foi uma experiência única, primeiro porque nunca antes havia tido a experiência de educação à distância e segundo pelo precário serviço de internet de nosso estado, que em numerosas ocasiões, atrapalhou o cumprimento das atividades.</a:t>
            </a:r>
            <a:endParaRPr lang="es-VE" sz="2800" dirty="0">
              <a:solidFill>
                <a:srgbClr val="B20A6E"/>
              </a:solidFill>
            </a:endParaRPr>
          </a:p>
          <a:p>
            <a:pPr>
              <a:buNone/>
            </a:pPr>
            <a:endParaRPr lang="pt-BR" sz="2800" dirty="0" smtClean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108012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pt-BR" sz="2800" dirty="0">
                <a:solidFill>
                  <a:srgbClr val="B20A6E"/>
                </a:solidFill>
              </a:rPr>
              <a:t>Todo o trabalho realizado foi um exemplo de que, através da organização é possível melhorar as problemáticas que atingem a nossa unidade. Foi uma experiência que ajudou não só a população beneficiada senão também a toda a população, já que muitas estratégias foram adotadas para outros grupos. Definitivamente esta foi e será uma experiência inesquecível para todos. </a:t>
            </a:r>
            <a:endParaRPr lang="pt-BR" sz="2800" dirty="0" smtClean="0">
              <a:solidFill>
                <a:srgbClr val="B20A6E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108012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Equipe de saúde</a:t>
            </a:r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onaygles hernandez\Desktop\intervencion\tcc\fotos\intervencao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Educação em saúde 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onaygles hernandez\Desktop\intervencion\tcc\fotos\intervencao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644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  <a:t>Equipe do trabalho</a:t>
            </a:r>
            <a:endParaRPr lang="pt-B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onaygles hernandez\Desktop\intervencion\tcc\fotos\intervencao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07557" cy="19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naygles hernandez\Desktop\intervencion\tcc\fotos\intervencao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07557" cy="19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naygles hernandez\Desktop\intervencion\tcc\fotos\intervencao (3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07557" cy="19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naygles hernandez\Desktop\intervencion\tcc\fotos\intervencao (3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96983" cy="18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naygles hernandez\Desktop\intervencion\tcc\fotos\intervencao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46" y="3789040"/>
            <a:ext cx="3158943" cy="17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onaygles hernandez\Desktop\intervencion\tcc\fotos\intervencao (1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8" y="4352632"/>
            <a:ext cx="3112141" cy="17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naygles hernandez\Pictures\boa vist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13" y="1315788"/>
            <a:ext cx="3737788" cy="24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2211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  <a:t>INTRODUÇÃO</a:t>
            </a:r>
            <a:endParaRPr lang="pt-B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704856" cy="5400600"/>
          </a:xfrm>
        </p:spPr>
        <p:txBody>
          <a:bodyPr numCol="2">
            <a:normAutofit/>
          </a:bodyPr>
          <a:lstStyle/>
          <a:p>
            <a:pPr algn="r">
              <a:spcAft>
                <a:spcPts val="600"/>
              </a:spcAft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  <a:cs typeface="Arial" panose="020B0604020202020204" pitchFamily="34" charset="0"/>
              </a:rPr>
              <a:t>Município Boa Vista/RR: </a:t>
            </a:r>
            <a:r>
              <a:rPr lang="pt-BR" dirty="0">
                <a:solidFill>
                  <a:srgbClr val="B20A6E"/>
                </a:solidFill>
              </a:rPr>
              <a:t>284.313</a:t>
            </a:r>
            <a:r>
              <a:rPr lang="pt-BR" dirty="0" smtClean="0">
                <a:solidFill>
                  <a:srgbClr val="B20A6E"/>
                </a:solidFill>
                <a:cs typeface="Arial" panose="020B0604020202020204" pitchFamily="34" charset="0"/>
              </a:rPr>
              <a:t> habitantes </a:t>
            </a:r>
            <a:r>
              <a:rPr lang="pt-BR" dirty="0" smtClean="0">
                <a:solidFill>
                  <a:srgbClr val="B20A6E"/>
                </a:solidFill>
              </a:rPr>
              <a:t>(IBGE, 2010). </a:t>
            </a:r>
          </a:p>
          <a:p>
            <a:pPr marL="0" indent="0" algn="r" eaLnBrk="1" hangingPunct="1">
              <a:spcAft>
                <a:spcPts val="600"/>
              </a:spcAft>
              <a:buNone/>
            </a:pPr>
            <a:r>
              <a:rPr lang="pt-BR" dirty="0" smtClean="0">
                <a:solidFill>
                  <a:srgbClr val="B20A6E"/>
                </a:solidFill>
              </a:rPr>
              <a:t>Conta com 53 ESF 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>
              <a:solidFill>
                <a:srgbClr val="B20A6E"/>
              </a:solidFill>
            </a:endParaRP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/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/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pt-BR" b="1" dirty="0" smtClean="0">
              <a:solidFill>
                <a:srgbClr val="0070C0"/>
              </a:solidFill>
            </a:endParaRPr>
          </a:p>
          <a:p>
            <a:pPr algn="r" eaLnBrk="1" hangingPunct="1">
              <a:buFont typeface="Wingdings" pitchFamily="2" charset="2"/>
              <a:buChar char="q"/>
            </a:pPr>
            <a:endParaRPr lang="pt-BR" b="1" dirty="0" smtClean="0">
              <a:solidFill>
                <a:srgbClr val="0070C0"/>
              </a:solidFill>
            </a:endParaRPr>
          </a:p>
          <a:p>
            <a:pPr algn="r" eaLnBrk="1" hangingPunct="1">
              <a:buFont typeface="Wingdings" pitchFamily="2" charset="2"/>
              <a:buChar char="q"/>
            </a:pPr>
            <a:endParaRPr lang="pt-BR" b="1" dirty="0">
              <a:solidFill>
                <a:srgbClr val="0070C0"/>
              </a:solidFill>
            </a:endParaRPr>
          </a:p>
          <a:p>
            <a:pPr algn="r" eaLnBrk="1" hangingPunct="1">
              <a:buFont typeface="Wingdings" pitchFamily="2" charset="2"/>
              <a:buChar char="q"/>
            </a:pPr>
            <a:endParaRPr lang="pt-BR" b="1" dirty="0" smtClean="0">
              <a:solidFill>
                <a:srgbClr val="0070C0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pt-BR" dirty="0">
                <a:solidFill>
                  <a:srgbClr val="B20A6E"/>
                </a:solidFill>
              </a:rPr>
              <a:t>UBS cinturão verde localizada no Barrio cinturão verde do município de Boa Vista Roraima. </a:t>
            </a:r>
            <a:endParaRPr lang="es-VE" dirty="0">
              <a:solidFill>
                <a:srgbClr val="B20A6E"/>
              </a:solidFill>
            </a:endParaRPr>
          </a:p>
          <a:p>
            <a:pPr algn="r" eaLnBrk="1" hangingPunct="1">
              <a:buFont typeface="Wingdings" pitchFamily="2" charset="2"/>
              <a:buChar char="q"/>
            </a:pPr>
            <a:endParaRPr lang="pt-BR" b="1" dirty="0" smtClean="0">
              <a:solidFill>
                <a:srgbClr val="B20A6E"/>
              </a:solidFill>
            </a:endParaRP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08012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onaygles hernandez\Desktop\intervencion\tcc\fotos\intervencao (2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2" y="3717032"/>
            <a:ext cx="37517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Obrigada!</a:t>
            </a:r>
            <a:endParaRPr lang="pt-BR" sz="54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>
                <a:solidFill>
                  <a:srgbClr val="B20A6E"/>
                </a:solidFill>
              </a:rPr>
              <a:t>C</a:t>
            </a:r>
            <a:r>
              <a:rPr lang="pt-BR" sz="2000" dirty="0" smtClean="0">
                <a:solidFill>
                  <a:srgbClr val="B20A6E"/>
                </a:solidFill>
              </a:rPr>
              <a:t>aderno </a:t>
            </a:r>
            <a:r>
              <a:rPr lang="pt-BR" sz="2000" dirty="0">
                <a:solidFill>
                  <a:srgbClr val="B20A6E"/>
                </a:solidFill>
              </a:rPr>
              <a:t>de ações </a:t>
            </a:r>
            <a:r>
              <a:rPr lang="pt-BR" sz="2000" dirty="0" smtClean="0">
                <a:solidFill>
                  <a:srgbClr val="B20A6E"/>
                </a:solidFill>
              </a:rPr>
              <a:t>programáticas (</a:t>
            </a:r>
            <a:r>
              <a:rPr lang="pt-BR" sz="2000" dirty="0" smtClean="0">
                <a:solidFill>
                  <a:srgbClr val="FF0000"/>
                </a:solidFill>
              </a:rPr>
              <a:t>Pré-</a:t>
            </a:r>
            <a:r>
              <a:rPr lang="pt-BR" sz="2000" dirty="0" smtClean="0">
                <a:solidFill>
                  <a:srgbClr val="B20A6E"/>
                </a:solidFill>
              </a:rPr>
              <a:t> intervenção), somente eram atendidas 35 gestantes (cobertura de 47</a:t>
            </a:r>
            <a:r>
              <a:rPr lang="pt-BR" sz="2000" dirty="0">
                <a:solidFill>
                  <a:srgbClr val="B20A6E"/>
                </a:solidFill>
              </a:rPr>
              <a:t>%) gestantes e 40 </a:t>
            </a:r>
            <a:r>
              <a:rPr lang="pt-BR" sz="2000" dirty="0" smtClean="0">
                <a:solidFill>
                  <a:srgbClr val="B20A6E"/>
                </a:solidFill>
              </a:rPr>
              <a:t>puérperas (cobertura de 38%).</a:t>
            </a:r>
            <a:endParaRPr lang="pt-BR" sz="2000" dirty="0" smtClean="0">
              <a:solidFill>
                <a:srgbClr val="B20A6E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cs typeface="Arial" panose="020B0604020202020204" pitchFamily="34" charset="0"/>
              </a:rPr>
              <a:t>Registros inadequados 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>
                <a:solidFill>
                  <a:srgbClr val="B20A6E"/>
                </a:solidFill>
              </a:rPr>
              <a:t>Sem grupos de educação, prevenção e promoção à saúde</a:t>
            </a:r>
            <a:r>
              <a:rPr lang="pt-BR" sz="2000" dirty="0" smtClean="0">
                <a:solidFill>
                  <a:srgbClr val="B20A6E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>
                <a:solidFill>
                  <a:srgbClr val="B20A6E"/>
                </a:solidFill>
              </a:rPr>
              <a:t>Necessidade de participação de toda a equipe para ofertar atenção e assistência mais qualificadas</a:t>
            </a:r>
            <a:r>
              <a:rPr lang="pt-BR" sz="2000" dirty="0" smtClean="0">
                <a:solidFill>
                  <a:srgbClr val="B20A6E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cs typeface="Arial" panose="020B0604020202020204" pitchFamily="34" charset="0"/>
              </a:rPr>
              <a:t>Vacinação incompleta.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cs typeface="Arial" panose="020B0604020202020204" pitchFamily="34" charset="0"/>
              </a:rPr>
              <a:t>Sem atendimento odontológico.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B20A6E"/>
                </a:solidFill>
                <a:cs typeface="Arial" panose="020B0604020202020204" pitchFamily="34" charset="0"/>
              </a:rPr>
              <a:t>Falta de medicações 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  <a:t>OBJETIVO GERAL</a:t>
            </a:r>
            <a:endParaRPr lang="pt-B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859216" cy="477301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43431" y="2780928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B20A6E"/>
                </a:solidFill>
                <a:latin typeface="+mj-lt"/>
              </a:rPr>
              <a:t>Melhorar a atenção à saúde das gestantes e puérperas na UBS Cinturão Verde, Boa Vista-RR.</a:t>
            </a:r>
            <a:endParaRPr lang="es-VE" sz="4000" dirty="0">
              <a:solidFill>
                <a:srgbClr val="B20A6E"/>
              </a:solidFill>
              <a:latin typeface="+mj-lt"/>
            </a:endParaRPr>
          </a:p>
          <a:p>
            <a:pPr algn="ctr"/>
            <a:r>
              <a:rPr lang="pt-BR" dirty="0" smtClean="0">
                <a:solidFill>
                  <a:srgbClr val="B20A6E"/>
                </a:solidFill>
              </a:rPr>
              <a:t>.</a:t>
            </a:r>
            <a:r>
              <a:rPr lang="es-VE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VE" dirty="0">
                <a:solidFill>
                  <a:schemeClr val="tx2">
                    <a:lumMod val="75000"/>
                  </a:schemeClr>
                </a:solidFill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  <a:t>METODOLOGIA</a:t>
            </a:r>
            <a:endParaRPr lang="pt-B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571184" cy="4917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B20A6E"/>
                </a:solidFill>
                <a:cs typeface="Aharoni" pitchFamily="2" charset="-79"/>
              </a:rPr>
              <a:t>AÇÕES REALIZADAS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Acolhimento das gestantes e puérperas.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Organização dos registros.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Cadastramento das gestantes.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Atividades de promoção à saúde.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Capacitação dos membros da equipe em reuniões quinzenais.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Monitoramento e avaliação semanal.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Contato com lideranças comunitárias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Grupo das gestantes.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Educação permanente.</a:t>
            </a:r>
          </a:p>
          <a:p>
            <a:pPr algn="just">
              <a:buNone/>
            </a:pP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3100" b="1" dirty="0" smtClean="0">
                <a:solidFill>
                  <a:schemeClr val="accent3">
                    <a:lumMod val="75000"/>
                  </a:schemeClr>
                </a:solidFill>
              </a:rPr>
              <a:t>OBJETIVOS, METAS E RESULTADOS </a:t>
            </a:r>
            <a:r>
              <a:rPr lang="pt-BR" sz="3100" b="1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pt-BR" sz="3100" b="1" dirty="0" smtClean="0">
                <a:solidFill>
                  <a:schemeClr val="accent3">
                    <a:lumMod val="75000"/>
                  </a:schemeClr>
                </a:solidFill>
              </a:rPr>
              <a:t>PRÉ-NATAL -</a:t>
            </a: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t-BR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t-B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152128"/>
            <a:ext cx="8003232" cy="537321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Objetivo 1:  Ampliar a cobertura de pré-natal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rgbClr val="B20A6E"/>
                </a:solidFill>
              </a:rPr>
              <a:t>Meta 1: Alcançar 100% de cobertura das gestantes residentes na área da UBS.</a:t>
            </a:r>
          </a:p>
          <a:p>
            <a:pPr marL="0" indent="0" algn="ctr">
              <a:buNone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Proporção </a:t>
            </a:r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de gestantes cadastradas no Programa de Pré-natal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72240687"/>
              </p:ext>
            </p:extLst>
          </p:nvPr>
        </p:nvGraphicFramePr>
        <p:xfrm>
          <a:off x="1907704" y="3501008"/>
          <a:ext cx="4762500" cy="265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75240" cy="4896544"/>
          </a:xfrm>
        </p:spPr>
        <p:txBody>
          <a:bodyPr/>
          <a:lstStyle/>
          <a:p>
            <a:pPr algn="ctr"/>
            <a:endParaRPr lang="pt-BR" sz="4000" b="1" dirty="0" smtClean="0">
              <a:solidFill>
                <a:srgbClr val="FF0000"/>
              </a:solidFill>
            </a:endParaRPr>
          </a:p>
          <a:p>
            <a:endParaRPr lang="pt-BR" sz="1800" dirty="0"/>
          </a:p>
        </p:txBody>
      </p:sp>
      <p:sp>
        <p:nvSpPr>
          <p:cNvPr id="6" name="5 Rectángulo"/>
          <p:cNvSpPr/>
          <p:nvPr/>
        </p:nvSpPr>
        <p:spPr>
          <a:xfrm>
            <a:off x="395536" y="548680"/>
            <a:ext cx="8208912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B20A6E"/>
                </a:solidFill>
                <a:latin typeface="+mj-lt"/>
              </a:rPr>
              <a:t>Objetivo 2:  Melhorar a qualidade da atenção ao pré-natal e puerpério realizado na Unidade</a:t>
            </a:r>
          </a:p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B20A6E"/>
                </a:solidFill>
                <a:latin typeface="+mj-lt"/>
              </a:rPr>
              <a:t>Meta 2.1: Garantir a 100% das gestantes o ingresso no Programa de Pré-Natal no primeiro trimestre de gestação.</a:t>
            </a:r>
            <a:r>
              <a:rPr lang="pt-BR" sz="2400" dirty="0" smtClean="0">
                <a:solidFill>
                  <a:srgbClr val="B20A6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endParaRPr lang="pt-BR" b="1" dirty="0" smtClean="0">
              <a:solidFill>
                <a:srgbClr val="FF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/>
            <a:endParaRPr lang="pt-BR" b="1" dirty="0">
              <a:solidFill>
                <a:srgbClr val="FF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Proporção de gestantes captadas no primeiro trimestre de gestação</a:t>
            </a:r>
            <a:endParaRPr lang="pt-BR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31379481"/>
              </p:ext>
            </p:extLst>
          </p:nvPr>
        </p:nvGraphicFramePr>
        <p:xfrm>
          <a:off x="2267744" y="3501008"/>
          <a:ext cx="4762500" cy="269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</a:pPr>
            <a:r>
              <a:rPr lang="pt-BR" sz="2400" cap="none" dirty="0">
                <a:solidFill>
                  <a:srgbClr val="B20A6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2.2: Realizar pelo menos um exame ginecológico por trimestre em 100% das gestantes.</a:t>
            </a:r>
            <a:r>
              <a:rPr lang="pt-BR" sz="2400" cap="none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cap="none" dirty="0">
                <a:solidFill>
                  <a:srgbClr val="B20A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>
              <a:solidFill>
                <a:srgbClr val="B20A6E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0169509"/>
              </p:ext>
            </p:extLst>
          </p:nvPr>
        </p:nvGraphicFramePr>
        <p:xfrm>
          <a:off x="1403648" y="2276872"/>
          <a:ext cx="6521152" cy="41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6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1116</TotalTime>
  <Words>1334</Words>
  <Application>Microsoft Office PowerPoint</Application>
  <PresentationFormat>Apresentação na tela (4:3)</PresentationFormat>
  <Paragraphs>158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Melhoria da atenção ao Pré-natal e Puerpério da UBS Cinturão Verde, Boa Vista/RR</vt:lpstr>
      <vt:lpstr>INTRODUÇÃO</vt:lpstr>
      <vt:lpstr>INTRODUÇÃO</vt:lpstr>
      <vt:lpstr>INTRODUÇÃO</vt:lpstr>
      <vt:lpstr>OBJETIVO GERAL</vt:lpstr>
      <vt:lpstr>METODOLOGIA</vt:lpstr>
      <vt:lpstr>    OBJETIVOS, METAS E RESULTADOS -PRÉ-NATAL - </vt:lpstr>
      <vt:lpstr>Apresentação do PowerPoint</vt:lpstr>
      <vt:lpstr>Meta 2.2: Realizar pelo menos um exame ginecológico por trimestre em 100% das gestantes. </vt:lpstr>
      <vt:lpstr>      Meta 2.3: Realizar pelo menos um exame de mamas em 100% das gestantes. Meta 2.4: Garantir a 100% das gestantes a solicitação de exames laboratoriais de acordo com protocolo. Atingiram o 100% nos 3 meses da intervenção .  Meta 2.5: Garantir a 100% das gestantes a prescrição de sulfato ferroso e ácido fólico conforme protocolo. </vt:lpstr>
      <vt:lpstr>Meta 2.6: Garantir que 100% das gestantes estejam com vacina antitetânica em dia. </vt:lpstr>
      <vt:lpstr>     Meta 2.8: Realizar avaliação da necessidade de atendimento odontológico em 100% das gestantes durante o pré-natal.  Atingiram o 100% nos 3 meses da intervenção.  Meta 2.9: Garantir a primeira consulta odontológica programática para 100% das gestantes cadastradas.</vt:lpstr>
      <vt:lpstr> OBJETIVO 3:  MELHORAR ADESÃO AO PRÉ-NATAL.   META 3.1: REALIZAR BUSCA ATIVA DE 100% DAS GESTANTES FALTOSAS ÀS CONSULTAS DE PRÉ-NATAL, ATINGIMOS 100%. Atingiram o 100% nos 3 meses da intervenção.  OBJETIVO 4. MELHORAR O REGISTRO DO PROGRAMA DE PRÉ-NATAL. META 4.1: MANTER REGISTRO NA FICHA ESPELHO DE PRÉ-NATAL/VACINAÇÃO EM 100% DAS GESTANTES.    </vt:lpstr>
      <vt:lpstr>Apresentação do PowerPoint</vt:lpstr>
      <vt:lpstr>OBJETIVOS, METAS E RESULTADOS - PUERPÉRIO -</vt:lpstr>
      <vt:lpstr>Apresentação do PowerPoint</vt:lpstr>
      <vt:lpstr>Apresentação do PowerPoint</vt:lpstr>
      <vt:lpstr>Apresentação do PowerPoint</vt:lpstr>
      <vt:lpstr>DISCUSSÃO</vt:lpstr>
      <vt:lpstr>DISCUSSÃO</vt:lpstr>
      <vt:lpstr>Apresentação do PowerPoint</vt:lpstr>
      <vt:lpstr>Apresentação do PowerPoint</vt:lpstr>
      <vt:lpstr>Apresentação do PowerPoint</vt:lpstr>
      <vt:lpstr>Reflexão crítica sobre meu processo pessoal de aprendizagem</vt:lpstr>
      <vt:lpstr>Apresentação do PowerPoint</vt:lpstr>
      <vt:lpstr>Apresentação do PowerPoint</vt:lpstr>
      <vt:lpstr>Equipe de saúde</vt:lpstr>
      <vt:lpstr>Educação em saúde </vt:lpstr>
      <vt:lpstr>Equipe do trabalho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no pré-natal e puerpério na Unidade Tabajara Brites, Posto 14, Uruguaiana-RS</dc:title>
  <dc:creator>Mariluz Rosendo</dc:creator>
  <cp:lastModifiedBy>onaygles hernandez</cp:lastModifiedBy>
  <cp:revision>139</cp:revision>
  <dcterms:created xsi:type="dcterms:W3CDTF">2015-01-27T20:28:34Z</dcterms:created>
  <dcterms:modified xsi:type="dcterms:W3CDTF">2015-10-06T14:00:31Z</dcterms:modified>
</cp:coreProperties>
</file>