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04" r:id="rId1"/>
  </p:sldMasterIdLst>
  <p:notesMasterIdLst>
    <p:notesMasterId r:id="rId49"/>
  </p:notesMasterIdLst>
  <p:sldIdLst>
    <p:sldId id="355" r:id="rId2"/>
    <p:sldId id="358" r:id="rId3"/>
    <p:sldId id="361" r:id="rId4"/>
    <p:sldId id="374" r:id="rId5"/>
    <p:sldId id="362" r:id="rId6"/>
    <p:sldId id="258" r:id="rId7"/>
    <p:sldId id="349" r:id="rId8"/>
    <p:sldId id="259" r:id="rId9"/>
    <p:sldId id="330" r:id="rId10"/>
    <p:sldId id="375" r:id="rId11"/>
    <p:sldId id="384" r:id="rId12"/>
    <p:sldId id="385" r:id="rId13"/>
    <p:sldId id="386" r:id="rId14"/>
    <p:sldId id="331" r:id="rId15"/>
    <p:sldId id="367" r:id="rId16"/>
    <p:sldId id="261" r:id="rId17"/>
    <p:sldId id="275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294" r:id="rId31"/>
    <p:sldId id="346" r:id="rId32"/>
    <p:sldId id="347" r:id="rId33"/>
    <p:sldId id="348" r:id="rId34"/>
    <p:sldId id="377" r:id="rId35"/>
    <p:sldId id="399" r:id="rId36"/>
    <p:sldId id="328" r:id="rId37"/>
    <p:sldId id="408" r:id="rId38"/>
    <p:sldId id="404" r:id="rId39"/>
    <p:sldId id="405" r:id="rId40"/>
    <p:sldId id="406" r:id="rId41"/>
    <p:sldId id="407" r:id="rId42"/>
    <p:sldId id="402" r:id="rId43"/>
    <p:sldId id="403" r:id="rId44"/>
    <p:sldId id="400" r:id="rId45"/>
    <p:sldId id="401" r:id="rId46"/>
    <p:sldId id="382" r:id="rId47"/>
    <p:sldId id="364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8FE"/>
    <a:srgbClr val="0000CC"/>
    <a:srgbClr val="000099"/>
    <a:srgbClr val="E6F4FE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37" autoAdjust="0"/>
  </p:normalViewPr>
  <p:slideViewPr>
    <p:cSldViewPr>
      <p:cViewPr>
        <p:scale>
          <a:sx n="76" d="100"/>
          <a:sy n="76" d="100"/>
        </p:scale>
        <p:origin x="-120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06712088884556"/>
          <c:y val="2.2741597087503097E-2"/>
          <c:w val="0.85710828629270253"/>
          <c:h val="0.85722010552649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372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0.12379110251450677</c:v>
                </c:pt>
                <c:pt idx="1">
                  <c:v>0.16924564796905223</c:v>
                </c:pt>
                <c:pt idx="2">
                  <c:v>0.40812379110251451</c:v>
                </c:pt>
                <c:pt idx="3">
                  <c:v>0.50096711798839455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51164672"/>
        <c:axId val="51166208"/>
      </c:barChart>
      <c:catAx>
        <c:axId val="5116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1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1166208"/>
        <c:crosses val="autoZero"/>
        <c:auto val="1"/>
        <c:lblAlgn val="ctr"/>
        <c:lblOffset val="100"/>
        <c:noMultiLvlLbl val="0"/>
      </c:catAx>
      <c:valAx>
        <c:axId val="51166208"/>
        <c:scaling>
          <c:orientation val="minMax"/>
          <c:max val="1"/>
        </c:scaling>
        <c:delete val="0"/>
        <c:axPos val="l"/>
        <c:majorGridlines>
          <c:spPr>
            <a:ln w="3171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1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1164672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372">
          <a:noFill/>
        </a:ln>
      </c:spPr>
    </c:plotArea>
    <c:plotVisOnly val="1"/>
    <c:dispBlanksAs val="gap"/>
    <c:showDLblsOverMax val="0"/>
  </c:chart>
  <c:spPr>
    <a:solidFill>
      <a:srgbClr val="FFFFFF"/>
    </a:solidFill>
    <a:ln w="3171">
      <a:solidFill>
        <a:srgbClr val="808080"/>
      </a:solidFill>
      <a:prstDash val="solid"/>
    </a:ln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510543967336965E-2"/>
          <c:y val="2.9800817518311137E-2"/>
          <c:w val="0.87409457398252044"/>
          <c:h val="0.86697213084174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369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0.16078431372549021</c:v>
                </c:pt>
                <c:pt idx="1">
                  <c:v>0.22352941176470589</c:v>
                </c:pt>
                <c:pt idx="2">
                  <c:v>0.49411764705882355</c:v>
                </c:pt>
                <c:pt idx="3">
                  <c:v>0.59607843137254901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51303168"/>
        <c:axId val="51304704"/>
      </c:barChart>
      <c:catAx>
        <c:axId val="5130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1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51304704"/>
        <c:crosses val="autoZero"/>
        <c:auto val="1"/>
        <c:lblAlgn val="ctr"/>
        <c:lblOffset val="100"/>
        <c:noMultiLvlLbl val="0"/>
      </c:catAx>
      <c:valAx>
        <c:axId val="51304704"/>
        <c:scaling>
          <c:orientation val="minMax"/>
          <c:max val="1"/>
          <c:min val="0"/>
        </c:scaling>
        <c:delete val="0"/>
        <c:axPos val="l"/>
        <c:majorGridlines>
          <c:spPr>
            <a:ln w="3171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1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51303168"/>
        <c:crosses val="autoZero"/>
        <c:crossBetween val="between"/>
        <c:minorUnit val="4.0000000000000008E-2"/>
      </c:valAx>
      <c:spPr>
        <a:solidFill>
          <a:srgbClr val="FFFFFF"/>
        </a:solidFill>
        <a:ln w="25369">
          <a:noFill/>
        </a:ln>
      </c:spPr>
    </c:plotArea>
    <c:plotVisOnly val="1"/>
    <c:dispBlanksAs val="gap"/>
    <c:showDLblsOverMax val="0"/>
  </c:chart>
  <c:spPr>
    <a:solidFill>
      <a:srgbClr val="FFFFFF"/>
    </a:solidFill>
    <a:ln w="3171">
      <a:solidFill>
        <a:srgbClr val="808080"/>
      </a:solidFill>
      <a:prstDash val="solid"/>
    </a:ln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2FA2D-A025-4278-A35F-3CB9D1C1B422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7BAE7-2A50-41CF-AC43-CB54C0B12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27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51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8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54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54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44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69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72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42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81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3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12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69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38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7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94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68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40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27384"/>
            <a:ext cx="9144000" cy="1811338"/>
            <a:chOff x="-25865" y="3261767"/>
            <a:chExt cx="9144000" cy="1811338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17719" r="31654" b="63577"/>
            <a:stretch>
              <a:fillRect/>
            </a:stretch>
          </p:blipFill>
          <p:spPr bwMode="auto">
            <a:xfrm>
              <a:off x="-25865" y="3261767"/>
              <a:ext cx="9144000" cy="181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l_fi" descr="http://3.bp.blogspot.com/_TMzEax0xNOA/TOpL8Tn1RfI/AAAAAAAAAEw/3d30uvcmv3I/S220/logo_UFPE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83" y="3626892"/>
              <a:ext cx="1223963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http://www.unasus.ufma.br/unasus_data/site/images/noticias/1356913b26unasu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730872"/>
              <a:ext cx="1309688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tângulo 8"/>
          <p:cNvSpPr/>
          <p:nvPr/>
        </p:nvSpPr>
        <p:spPr>
          <a:xfrm>
            <a:off x="107505" y="2124145"/>
            <a:ext cx="9009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Trabalho de Conclusão de Curso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212111" y="4551975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Aluno: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ONEL ACOSTA 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TEJEDA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Orientadora: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Danielle Vasconcellos de Paula</a:t>
            </a:r>
            <a:endParaRPr lang="pt-BR" sz="2000" dirty="0"/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-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Orientadora: Ana Guilhermina Machado Reis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Pelotas, 2015.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 flipV="1">
            <a:off x="773832" y="4346097"/>
            <a:ext cx="781236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3568" y="306896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pt-BR" sz="2400" b="1" dirty="0">
                <a:solidFill>
                  <a:srgbClr val="0000CC"/>
                </a:solidFill>
              </a:rPr>
              <a:t>Melhoria da atenção à saúde dos usuários com hipertensão arterial sistêmica e/ou diabetes mellitus na UBS/ESF Cidade Nova em Rio Branco/AC</a:t>
            </a:r>
          </a:p>
        </p:txBody>
      </p:sp>
    </p:spTree>
    <p:extLst>
      <p:ext uri="{BB962C8B-B14F-4D97-AF65-F5344CB8AC3E}">
        <p14:creationId xmlns:p14="http://schemas.microsoft.com/office/powerpoint/2010/main" val="10725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256881" y="197793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8" y="659459"/>
            <a:ext cx="393335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Monitoramento e Avaliação: </a:t>
            </a:r>
            <a:endParaRPr lang="es-ES" sz="2000" b="1" dirty="0">
              <a:solidFill>
                <a:srgbClr val="0000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9552" y="1132447"/>
            <a:ext cx="8136904" cy="5632311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Monitoramento do número de hipertensos e diabéticos </a:t>
            </a: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dos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hipertensos e diabéticos com exames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laboratoriais em dia.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dos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hipertensos e diabéticos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 necessidade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atendimento odontológico.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Monitoramento 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cumprimento da periodicidade das consultas previstas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protocolo.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da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qualidade 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registros.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dos hipertensos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diabéticos com realização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estratificação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risco.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das orientações: nutricional, 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atividade física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riscos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tabagismo,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higiene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bucal. </a:t>
            </a:r>
          </a:p>
        </p:txBody>
      </p:sp>
    </p:spTree>
    <p:extLst>
      <p:ext uri="{BB962C8B-B14F-4D97-AF65-F5344CB8AC3E}">
        <p14:creationId xmlns:p14="http://schemas.microsoft.com/office/powerpoint/2010/main" val="15292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11560" y="332656"/>
            <a:ext cx="4908716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Organização e Gestão dos Serviços</a:t>
            </a:r>
            <a:r>
              <a:rPr lang="pt-BR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s-ES" dirty="0">
              <a:solidFill>
                <a:srgbClr val="0000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1560" y="908720"/>
            <a:ext cx="8280920" cy="5724644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Garantir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registro dos hipertensos e </a:t>
            </a: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Melhorar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Definir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atribuições de cada membro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equipe.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Garantir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solicitação dos exames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complementares.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Manter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 registro das necessidades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medicamentos.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Busca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ativa dos hipertensos e diabéticos faltosos às </a:t>
            </a: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latin typeface="Arial" charset="0"/>
              </a:rPr>
              <a:t> Atendimento </a:t>
            </a:r>
            <a:r>
              <a:rPr lang="pt-BR" altLang="pt-BR" sz="2000" dirty="0">
                <a:latin typeface="Arial" charset="0"/>
              </a:rPr>
              <a:t>clínico dos hipertensos e </a:t>
            </a:r>
            <a:r>
              <a:rPr lang="pt-BR" altLang="pt-BR" sz="2000" dirty="0" smtClean="0">
                <a:latin typeface="Arial" charset="0"/>
              </a:rPr>
              <a:t>diabéticos.</a:t>
            </a:r>
            <a:endParaRPr lang="pt-BR" alt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latin typeface="Arial" charset="0"/>
              </a:rPr>
              <a:t> Avaliação </a:t>
            </a:r>
            <a:r>
              <a:rPr lang="pt-BR" altLang="pt-BR" sz="2000" dirty="0">
                <a:latin typeface="Arial" charset="0"/>
              </a:rPr>
              <a:t>e estratificação de risco </a:t>
            </a:r>
            <a:r>
              <a:rPr lang="pt-BR" altLang="pt-BR" sz="2000" dirty="0" smtClean="0">
                <a:latin typeface="Arial" charset="0"/>
              </a:rPr>
              <a:t>cardiovascular.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Grupos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hipertensos e </a:t>
            </a: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Organização da avaliação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 necessidade de atendimento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odontológico.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Realizar ações de promoção e prevenção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saúde.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503631"/>
            <a:ext cx="3223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pt-BR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Engajamento Público:</a:t>
            </a:r>
            <a:endParaRPr lang="pt-BR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980728"/>
            <a:ext cx="8640960" cy="5632311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000" dirty="0" smtClean="0">
                <a:latin typeface="Arial" charset="0"/>
              </a:rPr>
              <a:t> Divulgação </a:t>
            </a:r>
            <a:r>
              <a:rPr lang="pt-BR" altLang="pt-BR" sz="2000" dirty="0">
                <a:latin typeface="Arial" charset="0"/>
              </a:rPr>
              <a:t>na </a:t>
            </a:r>
            <a:r>
              <a:rPr lang="pt-BR" altLang="pt-BR" sz="2000" dirty="0" smtClean="0">
                <a:latin typeface="Arial" charset="0"/>
              </a:rPr>
              <a:t>comunidade.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000" dirty="0" smtClean="0">
                <a:latin typeface="Arial" charset="0"/>
              </a:rPr>
              <a:t> Contato </a:t>
            </a:r>
            <a:r>
              <a:rPr lang="pt-BR" altLang="pt-BR" sz="2000" dirty="0">
                <a:latin typeface="Arial" charset="0"/>
              </a:rPr>
              <a:t>com lideranças </a:t>
            </a:r>
            <a:r>
              <a:rPr lang="pt-BR" altLang="pt-BR" sz="2000" dirty="0" smtClean="0">
                <a:latin typeface="Arial" charset="0"/>
              </a:rPr>
              <a:t>comunitárias.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Orientação da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necessidade de realização de exames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complementares e 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periodicidade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sua realização.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Orientação da importância da avaliação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 saúde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bucal.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Orientação do nível de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risco e à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importância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do acompanhamento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regular.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Orientação sobre a importância das ações de promoção e prevenção de saúde.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Oportunidade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para a comunidade sugerir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melhorias.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Incentivar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comunidade para solicitar ao gestor municipal melhorias e regularização da UBS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9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752271"/>
            <a:ext cx="4344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pt-B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Qualificação da Prática Clínica:</a:t>
            </a:r>
            <a:endParaRPr lang="pt-B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9013" y="1124744"/>
            <a:ext cx="8105104" cy="1292662"/>
          </a:xfrm>
          <a:prstGeom prst="rect">
            <a:avLst/>
          </a:prstGeom>
          <a:solidFill>
            <a:srgbClr val="F0F8FE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000" dirty="0" smtClean="0">
                <a:latin typeface="Arial" charset="0"/>
              </a:rPr>
              <a:t> Capacitação dos profissionais</a:t>
            </a:r>
            <a:r>
              <a:rPr lang="pt-BR" altLang="pt-BR" b="1" dirty="0" smtClean="0">
                <a:solidFill>
                  <a:srgbClr val="0070C0"/>
                </a:solidFill>
                <a:latin typeface="Arial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Melhoria na qualidade dos registros dos dados clínicos dos usuários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66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3240360"/>
          </a:xfrm>
          <a:solidFill>
            <a:srgbClr val="F0F8FE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Instrumentos utilizados: </a:t>
            </a:r>
          </a:p>
          <a:p>
            <a:pPr algn="just"/>
            <a:endParaRPr lang="pt-BR" sz="3200" b="1" dirty="0" smtClean="0">
              <a:solidFill>
                <a:srgbClr val="000099"/>
              </a:solidFill>
            </a:endParaRPr>
          </a:p>
          <a:p>
            <a:pPr algn="just"/>
            <a:r>
              <a:rPr lang="pt-BR" sz="3200" dirty="0" smtClean="0"/>
              <a:t>Caderno de Ação Programática;</a:t>
            </a:r>
            <a:endParaRPr lang="pt-BR" dirty="0"/>
          </a:p>
          <a:p>
            <a:pPr algn="just"/>
            <a:r>
              <a:rPr lang="pt-BR" sz="3200" dirty="0" smtClean="0"/>
              <a:t>Planilha </a:t>
            </a:r>
            <a:r>
              <a:rPr lang="pt-BR" sz="3200" dirty="0"/>
              <a:t>eletrônica de coleta de </a:t>
            </a:r>
            <a:r>
              <a:rPr lang="pt-BR" sz="3200" dirty="0" smtClean="0"/>
              <a:t>dados;</a:t>
            </a:r>
            <a:endParaRPr lang="pt-BR" dirty="0"/>
          </a:p>
          <a:p>
            <a:pPr algn="just"/>
            <a:r>
              <a:rPr lang="pt-BR" sz="3200" dirty="0" smtClean="0"/>
              <a:t>Ficha-espelho;</a:t>
            </a:r>
            <a:endParaRPr lang="pt-BR" dirty="0"/>
          </a:p>
          <a:p>
            <a:pPr marL="0" indent="0" algn="just">
              <a:buNone/>
            </a:pPr>
            <a:r>
              <a:rPr lang="pt-BR" sz="3200" dirty="0" smtClean="0"/>
              <a:t>   </a:t>
            </a:r>
            <a:endParaRPr lang="pt-BR" sz="3200" dirty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200" b="1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200" cap="none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3922" y="2492896"/>
            <a:ext cx="792480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Específicos, </a:t>
            </a:r>
          </a:p>
          <a:p>
            <a:r>
              <a:rPr lang="pt-BR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Metas e Resultados </a:t>
            </a:r>
            <a:endParaRPr lang="pt-BR" sz="4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4800" cy="648072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2800" b="1" cap="none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2800" b="1" cap="none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356848" cy="5040560"/>
          </a:xfrm>
          <a:solidFill>
            <a:srgbClr val="F0F8FE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1:</a:t>
            </a: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Ampliar a cobertura a hipertensos e/ou diabéticos</a:t>
            </a: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1.1: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Aumentar a cobertura do programa de atenção ao hipertenso na unidade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saúde para 55</a:t>
            </a:r>
            <a:r>
              <a:rPr lang="pt-BR" sz="2800" dirty="0" smtClean="0"/>
              <a:t>%.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1.2: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Aumentar a cobertura do programa de atenção ao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diabético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na unidade de saúde para 55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%.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entalhada para a direita 4"/>
          <p:cNvSpPr/>
          <p:nvPr/>
        </p:nvSpPr>
        <p:spPr>
          <a:xfrm>
            <a:off x="8028384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4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71883" y="194289"/>
            <a:ext cx="77048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 Objetivo 1, Meta 1.1</a:t>
            </a:r>
          </a:p>
          <a:p>
            <a:endParaRPr lang="pt-BR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474746"/>
              </p:ext>
            </p:extLst>
          </p:nvPr>
        </p:nvGraphicFramePr>
        <p:xfrm>
          <a:off x="4211960" y="980728"/>
          <a:ext cx="456597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317565" y="980728"/>
            <a:ext cx="3600400" cy="4524315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Cobertura HAS:</a:t>
            </a:r>
          </a:p>
          <a:p>
            <a:endParaRPr lang="pt-BR" sz="2400" dirty="0" smtClean="0"/>
          </a:p>
          <a:p>
            <a:r>
              <a:rPr lang="pt-BR" sz="2400" dirty="0" smtClean="0"/>
              <a:t>MÊS 1: 128 (12,4%) </a:t>
            </a:r>
          </a:p>
          <a:p>
            <a:r>
              <a:rPr lang="pt-BR" sz="2400" dirty="0"/>
              <a:t>MÊS </a:t>
            </a:r>
            <a:r>
              <a:rPr lang="pt-BR" sz="2400" dirty="0" smtClean="0"/>
              <a:t>2:</a:t>
            </a:r>
            <a:r>
              <a:rPr lang="pt-BR" sz="2400" dirty="0"/>
              <a:t> 175</a:t>
            </a:r>
            <a:r>
              <a:rPr lang="pt-BR" sz="2400" dirty="0" smtClean="0"/>
              <a:t> (</a:t>
            </a:r>
            <a:r>
              <a:rPr lang="pt-BR" sz="2400" dirty="0"/>
              <a:t>16,9</a:t>
            </a:r>
            <a:r>
              <a:rPr lang="pt-BR" sz="2400" dirty="0" smtClean="0"/>
              <a:t>%) </a:t>
            </a:r>
          </a:p>
          <a:p>
            <a:r>
              <a:rPr lang="pt-BR" sz="2400" dirty="0"/>
              <a:t>MÊS </a:t>
            </a:r>
            <a:r>
              <a:rPr lang="pt-BR" sz="2400" dirty="0" smtClean="0"/>
              <a:t>3:</a:t>
            </a:r>
            <a:r>
              <a:rPr lang="pt-BR" sz="2400" dirty="0"/>
              <a:t> 422</a:t>
            </a:r>
            <a:r>
              <a:rPr lang="pt-BR" sz="2400" dirty="0" smtClean="0"/>
              <a:t> (</a:t>
            </a:r>
            <a:r>
              <a:rPr lang="pt-BR" sz="2400" dirty="0"/>
              <a:t>40,8</a:t>
            </a:r>
            <a:r>
              <a:rPr lang="pt-BR" sz="2400" dirty="0" smtClean="0"/>
              <a:t>%) </a:t>
            </a:r>
          </a:p>
          <a:p>
            <a:r>
              <a:rPr lang="pt-BR" sz="2400" dirty="0"/>
              <a:t>MÊS </a:t>
            </a:r>
            <a:r>
              <a:rPr lang="pt-BR" sz="2400" dirty="0" smtClean="0"/>
              <a:t>4:</a:t>
            </a:r>
            <a:r>
              <a:rPr lang="pt-BR" sz="2400" dirty="0"/>
              <a:t> 518</a:t>
            </a:r>
            <a:r>
              <a:rPr lang="pt-BR" sz="2400" dirty="0" smtClean="0"/>
              <a:t> (</a:t>
            </a:r>
            <a:r>
              <a:rPr lang="pt-BR" sz="2400" dirty="0"/>
              <a:t>50,1</a:t>
            </a:r>
            <a:r>
              <a:rPr lang="pt-BR" sz="2400" dirty="0" smtClean="0"/>
              <a:t>%) </a:t>
            </a:r>
            <a:r>
              <a:rPr lang="pt-BR" sz="2000" dirty="0"/>
              <a:t>	</a:t>
            </a:r>
            <a:endParaRPr lang="pt-BR" sz="2000" dirty="0" smtClean="0"/>
          </a:p>
          <a:p>
            <a:endParaRPr lang="pt-BR" sz="2000" dirty="0"/>
          </a:p>
          <a:p>
            <a:pPr algn="just"/>
            <a:r>
              <a:rPr lang="pt-BR" sz="2000" dirty="0" smtClean="0"/>
              <a:t>A </a:t>
            </a:r>
            <a:r>
              <a:rPr lang="pt-BR" sz="2000" dirty="0"/>
              <a:t>meta planejada de cobertura não foi cumprida, que era de 55,0%, um dos motivos foi a enchente na região que levou à paralização das atividades por um </a:t>
            </a:r>
            <a:r>
              <a:rPr lang="pt-BR" sz="2000" dirty="0" smtClean="0"/>
              <a:t>mês.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4139952" y="5733256"/>
            <a:ext cx="48185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Figura 1: Gráfico indicativo da cobertura do programa de atenção aos hipertensos na UBS/ESF Cidade Nova, Município Rio Branco/AC. </a:t>
            </a:r>
          </a:p>
          <a:p>
            <a:r>
              <a:rPr lang="pt-BR" sz="1600" dirty="0"/>
              <a:t>Fonte: Planilha de coleta de dados </a:t>
            </a:r>
            <a:r>
              <a:rPr lang="pt-BR" sz="1600" dirty="0" err="1"/>
              <a:t>UFPel</a:t>
            </a:r>
            <a:r>
              <a:rPr lang="pt-BR" sz="1600" dirty="0"/>
              <a:t>/2015</a:t>
            </a:r>
          </a:p>
        </p:txBody>
      </p:sp>
    </p:spTree>
    <p:extLst>
      <p:ext uri="{BB962C8B-B14F-4D97-AF65-F5344CB8AC3E}">
        <p14:creationId xmlns:p14="http://schemas.microsoft.com/office/powerpoint/2010/main" val="30024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 Objetivo 1, Meta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1.2</a:t>
            </a:r>
            <a:endParaRPr lang="pt-BR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457689"/>
              </p:ext>
            </p:extLst>
          </p:nvPr>
        </p:nvGraphicFramePr>
        <p:xfrm>
          <a:off x="4407901" y="1340768"/>
          <a:ext cx="4530043" cy="421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4427984" y="5661248"/>
            <a:ext cx="4633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Figura 2: Gráfico indicativo da cobertura do programa de atenção aos diabéticos na </a:t>
            </a:r>
            <a:r>
              <a:rPr lang="pt-BR" sz="1600" dirty="0" smtClean="0"/>
              <a:t>UBS/ESF </a:t>
            </a:r>
            <a:r>
              <a:rPr lang="pt-BR" sz="1600" dirty="0"/>
              <a:t>Cidade Nova, Município Rio Branco/AC. </a:t>
            </a:r>
          </a:p>
          <a:p>
            <a:r>
              <a:rPr lang="pt-BR" sz="1600" dirty="0"/>
              <a:t>Fonte: Planilha de coleta de dados </a:t>
            </a:r>
            <a:r>
              <a:rPr lang="pt-BR" sz="1600" dirty="0" err="1"/>
              <a:t>UFPel</a:t>
            </a:r>
            <a:r>
              <a:rPr lang="pt-BR" sz="1600" dirty="0"/>
              <a:t>/2015.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1340768"/>
            <a:ext cx="3518614" cy="4524315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</a:rPr>
              <a:t>C</a:t>
            </a:r>
            <a:r>
              <a:rPr lang="pt-BR" sz="2400" b="1" dirty="0" smtClean="0">
                <a:solidFill>
                  <a:srgbClr val="0070C0"/>
                </a:solidFill>
              </a:rPr>
              <a:t>obertura DM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</a:endParaRPr>
          </a:p>
          <a:p>
            <a:r>
              <a:rPr lang="pt-BR" sz="2400" dirty="0" smtClean="0"/>
              <a:t>MÊS 1:</a:t>
            </a:r>
            <a:r>
              <a:rPr lang="pt-BR" sz="2400" dirty="0"/>
              <a:t> 41</a:t>
            </a:r>
            <a:r>
              <a:rPr lang="pt-BR" sz="2400" dirty="0" smtClean="0"/>
              <a:t> (</a:t>
            </a:r>
            <a:r>
              <a:rPr lang="pt-BR" sz="2400" dirty="0"/>
              <a:t>16,1</a:t>
            </a:r>
            <a:r>
              <a:rPr lang="pt-BR" sz="2400" dirty="0" smtClean="0"/>
              <a:t>%), </a:t>
            </a:r>
          </a:p>
          <a:p>
            <a:r>
              <a:rPr lang="pt-BR" sz="2400" dirty="0" smtClean="0"/>
              <a:t>MÊS 2: 57 (22,4%), </a:t>
            </a:r>
          </a:p>
          <a:p>
            <a:r>
              <a:rPr lang="pt-BR" sz="2400" dirty="0" smtClean="0"/>
              <a:t>MÊS 3: 126 (49,4%) </a:t>
            </a:r>
          </a:p>
          <a:p>
            <a:r>
              <a:rPr lang="pt-BR" sz="2400" dirty="0" smtClean="0"/>
              <a:t>MÊS 4: 152 (59,6%) </a:t>
            </a:r>
          </a:p>
          <a:p>
            <a:endParaRPr lang="pt-BR" sz="2400" dirty="0"/>
          </a:p>
          <a:p>
            <a:endParaRPr lang="pt-BR" sz="2400" dirty="0" smtClean="0"/>
          </a:p>
          <a:p>
            <a:pPr algn="just"/>
            <a:r>
              <a:rPr lang="pt-BR" sz="2400" dirty="0" smtClean="0"/>
              <a:t>Foi </a:t>
            </a:r>
            <a:r>
              <a:rPr lang="pt-BR" sz="2400" dirty="0"/>
              <a:t>possível alcançar a meta proposta para a cobertura que era de 55,0%</a:t>
            </a:r>
          </a:p>
        </p:txBody>
      </p:sp>
    </p:spTree>
    <p:extLst>
      <p:ext uri="{BB962C8B-B14F-4D97-AF65-F5344CB8AC3E}">
        <p14:creationId xmlns:p14="http://schemas.microsoft.com/office/powerpoint/2010/main" val="4017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1560" y="332656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3565" algn="l"/>
              </a:tabLst>
            </a:pP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2.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Melhorar a qualidade da atenção a hipertensos e/ou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diabéticos.</a:t>
            </a:r>
          </a:p>
          <a:p>
            <a:pPr algn="just">
              <a:lnSpc>
                <a:spcPct val="150000"/>
              </a:lnSpc>
              <a:tabLst>
                <a:tab pos="583565" algn="l"/>
              </a:tabLs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2.1: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Melhorar a Proporção de hipertensos e diabéticos com o exame clínico apropriado para 100% de acordo com o protocolo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 meses da intervenção.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317261"/>
              </p:ext>
            </p:extLst>
          </p:nvPr>
        </p:nvGraphicFramePr>
        <p:xfrm>
          <a:off x="5220072" y="3861048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209009"/>
              </p:ext>
            </p:extLst>
          </p:nvPr>
        </p:nvGraphicFramePr>
        <p:xfrm>
          <a:off x="611560" y="3933056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71600" y="618678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ipertensos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12160" y="616065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08448" y="830461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algn="ctr">
              <a:buClr>
                <a:srgbClr val="000099"/>
              </a:buClr>
            </a:pP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Município Rio Branco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23528" y="1790609"/>
            <a:ext cx="55130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População: </a:t>
            </a:r>
            <a:r>
              <a:rPr lang="pt-BR" sz="2400" dirty="0"/>
              <a:t>370 </a:t>
            </a:r>
            <a:r>
              <a:rPr lang="pt-BR" sz="2400" dirty="0" smtClean="0"/>
              <a:t>550 hab. – IBGE/2015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9 222,58 </a:t>
            </a:r>
            <a:r>
              <a:rPr lang="pt-BR" sz="2400" dirty="0"/>
              <a:t>Km</a:t>
            </a:r>
            <a:r>
              <a:rPr lang="pt-BR" sz="2400" baseline="30000" dirty="0"/>
              <a:t>2</a:t>
            </a:r>
            <a:endParaRPr lang="es-E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Densidade: </a:t>
            </a:r>
            <a:r>
              <a:rPr lang="pt-BR" sz="2400" dirty="0"/>
              <a:t>40,18 hab.</a:t>
            </a:r>
            <a:r>
              <a:rPr lang="pt-BR" sz="2400" i="1" dirty="0"/>
              <a:t> /</a:t>
            </a:r>
            <a:r>
              <a:rPr lang="pt-BR" sz="2400" dirty="0" smtClean="0"/>
              <a:t>Km</a:t>
            </a:r>
            <a:r>
              <a:rPr lang="pt-BR" sz="2400" baseline="30000" dirty="0" smtClean="0"/>
              <a:t>2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37902"/>
            <a:ext cx="4320480" cy="374441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05039" y="3284984"/>
            <a:ext cx="46440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Sistema de Saúde</a:t>
            </a:r>
            <a:r>
              <a:rPr lang="pt-B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53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UBS, 49 ESF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4 mistas.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07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hospitais: Pediátrico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Clínico Geral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Psiquiátrico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ncológico, Idosos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Maternidade, Dermoinfectológico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(SAE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 UPA e 1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ocorro.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"/>
          <p:cNvSpPr/>
          <p:nvPr/>
        </p:nvSpPr>
        <p:spPr>
          <a:xfrm>
            <a:off x="755576" y="274805"/>
            <a:ext cx="2125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296" algn="ctr"/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7584" y="980728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3565" algn="l"/>
              </a:tabLs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2.2: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Melhorar a Proporção de hipertensos e diabéticos com os exames complementares em dia para 100% de acordo com o protocolo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583565" algn="l"/>
              </a:tabLs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nos 4 meses da intervenção.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644131"/>
              </p:ext>
            </p:extLst>
          </p:nvPr>
        </p:nvGraphicFramePr>
        <p:xfrm>
          <a:off x="827584" y="3573016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10152"/>
              </p:ext>
            </p:extLst>
          </p:nvPr>
        </p:nvGraphicFramePr>
        <p:xfrm>
          <a:off x="4932040" y="3573016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19672" y="59492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ipertensos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796136" y="59492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7584" y="1052736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3565" algn="l"/>
              </a:tabLs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2.3: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Melhorar a Proporção de hipertensos e diabéticos com prescrição de medicamentos da Farmácia Popular/Hiperdia priorizada para 100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%.</a:t>
            </a:r>
          </a:p>
          <a:p>
            <a:pPr algn="just">
              <a:lnSpc>
                <a:spcPct val="150000"/>
              </a:lnSpc>
              <a:tabLst>
                <a:tab pos="583565" algn="l"/>
              </a:tabLs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nos 4 meses da intervenção.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22674"/>
              </p:ext>
            </p:extLst>
          </p:nvPr>
        </p:nvGraphicFramePr>
        <p:xfrm>
          <a:off x="827584" y="3572157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346980"/>
              </p:ext>
            </p:extLst>
          </p:nvPr>
        </p:nvGraphicFramePr>
        <p:xfrm>
          <a:off x="5220072" y="3573016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619672" y="59492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ipertensos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796136" y="59492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71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7584" y="908720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3565" algn="l"/>
              </a:tabLs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2.4: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Melhorar a Proporção de hipertensos e diabéticos com avaliação da necessidade de atendimento odontológico para 100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%.</a:t>
            </a:r>
          </a:p>
          <a:p>
            <a:pPr algn="just">
              <a:lnSpc>
                <a:spcPct val="150000"/>
              </a:lnSpc>
              <a:tabLst>
                <a:tab pos="583565" algn="l"/>
              </a:tabLs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nos 4 meses da intervenção.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293116"/>
              </p:ext>
            </p:extLst>
          </p:nvPr>
        </p:nvGraphicFramePr>
        <p:xfrm>
          <a:off x="1115616" y="3572157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673878"/>
              </p:ext>
            </p:extLst>
          </p:nvPr>
        </p:nvGraphicFramePr>
        <p:xfrm>
          <a:off x="5292080" y="3572157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19672" y="59492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ipertensos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84168" y="594813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9552" y="332656"/>
            <a:ext cx="81369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3565" algn="l"/>
              </a:tabLst>
            </a:pP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3.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Melhorar a adesão de hipertensos e/ou diabéticos ao programa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583565" algn="l"/>
              </a:tabLs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3.1: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Proporção de hipertensos e diabéticos faltosos às consultas médicas com busca ativa para 100%.  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583565" algn="l"/>
              </a:tabLs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nos 4 meses da intervenção. 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552365"/>
              </p:ext>
            </p:extLst>
          </p:nvPr>
        </p:nvGraphicFramePr>
        <p:xfrm>
          <a:off x="1043608" y="3933642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93187"/>
              </p:ext>
            </p:extLst>
          </p:nvPr>
        </p:nvGraphicFramePr>
        <p:xfrm>
          <a:off x="5220072" y="3933642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763688" y="616530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ipertensos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084168" y="616530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332656"/>
            <a:ext cx="84249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3565" algn="l"/>
              </a:tabLst>
            </a:pP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4.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Melhorar o registro das informações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583565" algn="l"/>
              </a:tabLs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4.1: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Melhorar a Proporção de hipertensos/diabéticos com registro adequado na ficha de acompanhamento para 100%.     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583565" algn="l"/>
              </a:tabLs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nos 4 meses da intervenção.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01076"/>
              </p:ext>
            </p:extLst>
          </p:nvPr>
        </p:nvGraphicFramePr>
        <p:xfrm>
          <a:off x="1043608" y="3501008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471052"/>
              </p:ext>
            </p:extLst>
          </p:nvPr>
        </p:nvGraphicFramePr>
        <p:xfrm>
          <a:off x="5148064" y="3501008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63688" y="59492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ipertensos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12160" y="59492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260648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3565" algn="l"/>
              </a:tabLst>
            </a:pP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5.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Mapear hipertensos/diabéticos de risco para doença cardiovascular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583565" algn="l"/>
              </a:tabLs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5.1: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Proporção de hipertensos/diabéticos com estratificação de risco cardiovascular para 100%.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583565" algn="l"/>
              </a:tabLs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nos 4 meses da intervenção.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93386"/>
              </p:ext>
            </p:extLst>
          </p:nvPr>
        </p:nvGraphicFramePr>
        <p:xfrm>
          <a:off x="1115616" y="3645024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07426"/>
              </p:ext>
            </p:extLst>
          </p:nvPr>
        </p:nvGraphicFramePr>
        <p:xfrm>
          <a:off x="5292080" y="3645024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63688" y="59492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ipertensos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12160" y="59492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188640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3565" algn="l"/>
              </a:tabLst>
            </a:pP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6.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Promover a saúde de hipertensos e diabéticos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583565" algn="l"/>
              </a:tabLs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6.1: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Melhorar a Proporção para 100% de hipertensos e diabéticos com orientação nutricional sobre alimentação saudável. 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583565" algn="l"/>
              </a:tabLs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nos 4 meses da intervenção.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22772"/>
              </p:ext>
            </p:extLst>
          </p:nvPr>
        </p:nvGraphicFramePr>
        <p:xfrm>
          <a:off x="1043608" y="3881959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25948"/>
              </p:ext>
            </p:extLst>
          </p:nvPr>
        </p:nvGraphicFramePr>
        <p:xfrm>
          <a:off x="5220072" y="3857558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63688" y="616530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ipertensos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56176" y="616530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1560" y="764704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3565" algn="l"/>
              </a:tabLs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6.2: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Melhorar a Proporção para 100% de hipertensos e diabéticos com orientação sobre prática regular de atividade física.  </a:t>
            </a: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583565" algn="l"/>
              </a:tabLst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nos 4 meses da intervenção.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054186"/>
              </p:ext>
            </p:extLst>
          </p:nvPr>
        </p:nvGraphicFramePr>
        <p:xfrm>
          <a:off x="1043608" y="3573016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36341"/>
              </p:ext>
            </p:extLst>
          </p:nvPr>
        </p:nvGraphicFramePr>
        <p:xfrm>
          <a:off x="5148064" y="3573016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835696" y="602128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ipertensos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12160" y="602128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1560" y="980728"/>
            <a:ext cx="7920880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583565" algn="l"/>
              </a:tabLs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6.3: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Proporção para 100% de hipertensos e diabéticos com orientação sobre os riscos do tabagismo. </a:t>
            </a: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583565" algn="l"/>
              </a:tabLst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nos 4 meses da intervenção.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334496"/>
              </p:ext>
            </p:extLst>
          </p:nvPr>
        </p:nvGraphicFramePr>
        <p:xfrm>
          <a:off x="1115616" y="3645024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36501"/>
              </p:ext>
            </p:extLst>
          </p:nvPr>
        </p:nvGraphicFramePr>
        <p:xfrm>
          <a:off x="5292080" y="3645024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835696" y="602128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ipertensos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12160" y="602128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568" y="105273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3565" algn="l"/>
              </a:tabLs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6.4: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Melhorar a Proporção para 100% de hipertensos e diabéticos com orientação sobre higiene bucal. </a:t>
            </a: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3565" algn="l"/>
              </a:tabLst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nos 4 meses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085850"/>
              </p:ext>
            </p:extLst>
          </p:nvPr>
        </p:nvGraphicFramePr>
        <p:xfrm>
          <a:off x="1043608" y="3645024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791463"/>
              </p:ext>
            </p:extLst>
          </p:nvPr>
        </p:nvGraphicFramePr>
        <p:xfrm>
          <a:off x="5148064" y="3645024"/>
          <a:ext cx="2914650" cy="2377123"/>
        </p:xfrm>
        <a:graphic>
          <a:graphicData uri="http://schemas.openxmlformats.org/drawingml/2006/table">
            <a:tbl>
              <a:tblPr firstRow="1" firstCol="1" bandRow="1"/>
              <a:tblGrid>
                <a:gridCol w="725805"/>
                <a:gridCol w="729615"/>
                <a:gridCol w="729615"/>
                <a:gridCol w="729615"/>
              </a:tblGrid>
              <a:tr h="5772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Mês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835696" y="602128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ipertensos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12160" y="602128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332656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ESF 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6895" y="2420888"/>
            <a:ext cx="8402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Equipe: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um médico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13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ACS, uma enfermeira, uma técnica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enfermagem,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uma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administradora e, uma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auxiliares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limpeza.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18389" y="4102910"/>
            <a:ext cx="8179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Suporte do 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NASF:</a:t>
            </a:r>
            <a:r>
              <a:rPr lang="pt-BR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Psicopedagoga 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Assistente Social.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18389" y="1226749"/>
            <a:ext cx="8093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USB/ESF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Cidade Nova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População: 6800 habitantes</a:t>
            </a:r>
            <a:endParaRPr lang="es-ES" sz="2800" dirty="0"/>
          </a:p>
        </p:txBody>
      </p:sp>
      <p:sp>
        <p:nvSpPr>
          <p:cNvPr id="7" name="Rectángulo 6"/>
          <p:cNvSpPr/>
          <p:nvPr/>
        </p:nvSpPr>
        <p:spPr>
          <a:xfrm>
            <a:off x="899592" y="5877272"/>
            <a:ext cx="3929281" cy="400110"/>
          </a:xfrm>
          <a:prstGeom prst="rect">
            <a:avLst/>
          </a:prstGeom>
          <a:solidFill>
            <a:srgbClr val="E6F4FE"/>
          </a:solidFill>
        </p:spPr>
        <p:txBody>
          <a:bodyPr wrap="non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OBS.: Contamos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 um CAPS.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21" y="4735129"/>
            <a:ext cx="2761159" cy="182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08720"/>
            <a:ext cx="8661648" cy="5760640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</a:t>
            </a: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para equipe:</a:t>
            </a:r>
          </a:p>
          <a:p>
            <a:pPr marL="457200" lvl="1" indent="0" algn="just">
              <a:buNone/>
            </a:pPr>
            <a:endParaRPr lang="pt-BR" sz="11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da equipe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seguir as recomendações do Ministério da Saúde relativas ao rastreamento, diagnóstico, tratamento e monitoramento da Hipertensão e Diabetes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Promoveu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integrado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toda a equipe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Divisão de papéis da ESF: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médico e a enfermeira foram os responsáveis pelos atendimentos integrais de cada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usuário, os ACS, pela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busca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ativa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de usuários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novos, os demais funcionários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pelo acolhimento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pré-consulta.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do serviço que </a:t>
            </a:r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adaptadas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modificar a agenda e oferecer o atendimento a todas as necessidades de nossa área e que não ficasse ninguém sem cobertura.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pt-BR" sz="2000" dirty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60648"/>
            <a:ext cx="8373616" cy="6336704"/>
          </a:xfrm>
        </p:spPr>
        <p:txBody>
          <a:bodyPr>
            <a:noAutofit/>
          </a:bodyPr>
          <a:lstStyle/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o </a:t>
            </a: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serviço: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t-BR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Reorganização e distribuição dos processos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aos profissionais da ESF.</a:t>
            </a: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do registro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o agendamento dos usuários Hipertensos e Diabéticos viabilizou a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otimização da agenda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a atenção à demanda espontânea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s-ES" sz="900" dirty="0"/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 de risco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das pessoas hipertensas e diabéticas tem sido crucial para apoiar a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priorização do atendimento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dos mesmos.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Todos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membros da equipe pretendem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 e melhorar o trabalho realizado até agora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todos conhecem suas atribuições, não havendo dificuldades para seu cumprimento. 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348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4525963"/>
          </a:xfrm>
        </p:spPr>
        <p:txBody>
          <a:bodyPr>
            <a:noAutofit/>
          </a:bodyPr>
          <a:lstStyle/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intervenção para </a:t>
            </a: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comunidade: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hipertensos e diabéticos demonstram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 a prioridade e qualidade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atendimento.</a:t>
            </a: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Agora, o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 é avaliado integralmente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eles têm uma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de </a:t>
            </a:r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qualidade.</a:t>
            </a: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Apesar da ampliação da cobertura do programa ainda temos muitos hipertensos e diabéticos sem cobertura, o que pretendemos alcançar com a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continuidade da intervenção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0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116632"/>
            <a:ext cx="9073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Viabilidade </a:t>
            </a:r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incorporar </a:t>
            </a:r>
            <a:r>
              <a:rPr lang="pt-BR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intervenção na rotina do serviço</a:t>
            </a:r>
            <a:endParaRPr lang="pt-BR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44" y="1268760"/>
            <a:ext cx="8280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intervenção será incorporada à rotina do serviço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ampliar o trabalho de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conscientização da comunidade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relação à necessidade de priorização da atenção dos hipertensos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Vamos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a busca ativa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usuários que desconhecem que são hipertensos e diabéticos para que eles tenham um tratamento precoce, evitando o surgimento de complicações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Vamos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adequar a ficha dos hipertensos e diabéticos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monitorar todos os indicadores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avaliados na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amos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 o traba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lho em conjunto com a ficha espelho para uma melhor avaliação dos usuários hipertensos e diabéticos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23461" y="40466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Próximos Passos</a:t>
            </a:r>
            <a:endParaRPr lang="pt-BR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9552" y="1700808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Pretende-se investir na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ampliação de cobertura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dos hipertensos e diabéticos nas micro áreas em que foram avaliados poucos usuários, por não terem ACS. </a:t>
            </a: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Tomando esta intervenção como exemplo, também pretendemos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outros programas na UBS e melhorar os já existentes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para que toda a população tenha acesso a uma saúde de melhor qualidade.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8281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11560" y="54868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Reflexão crítica sobre </a:t>
            </a:r>
            <a:r>
              <a:rPr lang="pt-BR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processo </a:t>
            </a:r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pessoal de aprendizagem</a:t>
            </a:r>
            <a:endParaRPr lang="es-ES" sz="2800" b="1" dirty="0">
              <a:solidFill>
                <a:srgbClr val="0000CC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24686" y="1988840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Melhoria na prática </a:t>
            </a: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clínica.</a:t>
            </a:r>
            <a:endParaRPr lang="pt-BR" sz="2000" dirty="0">
              <a:latin typeface="Arial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Trabalho </a:t>
            </a: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multidisciplinar</a:t>
            </a: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Troca de experiências entre colegas e </a:t>
            </a: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orientadores.</a:t>
            </a:r>
            <a:endParaRPr lang="pt-BR" sz="2000" dirty="0">
              <a:latin typeface="Arial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Material </a:t>
            </a: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pedagógico </a:t>
            </a: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excelente.</a:t>
            </a:r>
            <a:endParaRPr lang="pt-BR" sz="2000" dirty="0">
              <a:latin typeface="Arial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Importância </a:t>
            </a: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das ações educativas/preventivas</a:t>
            </a: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curso de especialização foi um grande aprendizado para mim como profissional, pois eu pude aprender como é o trabalho realizado no Brasil para oferecer uma atenção de qualidade e melhorar a saúde da população.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0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/>
          </a:p>
          <a:p>
            <a:pPr marL="457200" indent="-4572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</a:p>
          <a:p>
            <a:pPr algn="ctr"/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Ministério de Saúde. Caderno de Atenção Básica nº 36.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Estratégia para o cuidado da pessoa com Doença Crônica. Diabetes Mellitus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Brasília-DF.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2013.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BRASIL. Ministério de Saúde. Caderno de Atenção Básica, nº 37.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Estratégia para o cuidado da pessoa com Doença Crônica. Hipertensão Arterial Sistêmica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 Brasília-DF. 2013.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36912"/>
            <a:ext cx="8208912" cy="2062103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 das atividades de educação em saúde na comunidade.</a:t>
            </a:r>
          </a:p>
          <a:p>
            <a:pPr algn="ctr"/>
            <a:endParaRPr lang="pt-BR" sz="32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Fotos da localidade da UBS.</a:t>
            </a:r>
          </a:p>
        </p:txBody>
      </p:sp>
    </p:spTree>
    <p:extLst>
      <p:ext uri="{BB962C8B-B14F-4D97-AF65-F5344CB8AC3E}">
        <p14:creationId xmlns:p14="http://schemas.microsoft.com/office/powerpoint/2010/main" val="33659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4"/>
            <a:ext cx="9144000" cy="68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179929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das Ações da ESF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2172920"/>
            <a:ext cx="8064896" cy="3416320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Atenção à Saúde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Vacinas;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Puericulturas;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Atendimentos aos idosos;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Atendimento aos hipertensos e diabéticos; </a:t>
            </a:r>
            <a:endParaRPr lang="pt-BR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 a crianças e adolescentes;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Prevenção dos cânceres de colo de útero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mama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16016" cy="2852936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0"/>
              <a:ext cx="4427984" cy="2852936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5475" y="2497459"/>
              <a:ext cx="4005064" cy="4716017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852934"/>
              <a:ext cx="4427984" cy="4005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9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9144000" cy="6957392"/>
            <a:chOff x="0" y="0"/>
            <a:chExt cx="9144000" cy="558924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427984" cy="558924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0"/>
              <a:ext cx="4716016" cy="5589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23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 descr="C:\Users\Asus\Desktop\alagação\IMG-20150304-WA00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ta para a esquerda 2"/>
          <p:cNvSpPr/>
          <p:nvPr/>
        </p:nvSpPr>
        <p:spPr>
          <a:xfrm rot="17906170">
            <a:off x="3721754" y="754606"/>
            <a:ext cx="977900" cy="695914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123728" y="321297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solidFill>
                  <a:srgbClr val="FFFF00"/>
                </a:solidFill>
              </a:rPr>
              <a:t>Minha</a:t>
            </a:r>
            <a:r>
              <a:rPr lang="es-ES" sz="3200" b="1" dirty="0" smtClean="0">
                <a:solidFill>
                  <a:srgbClr val="FFFF00"/>
                </a:solidFill>
              </a:rPr>
              <a:t> UBS.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2771800" y="1700808"/>
            <a:ext cx="1800200" cy="140893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7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687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UNIVERSIDADE ABERTA DO SUS</a:t>
            </a:r>
            <a:endParaRPr lang="pt-BR" sz="2800" dirty="0"/>
          </a:p>
          <a:p>
            <a:pPr algn="ctr"/>
            <a:r>
              <a:rPr lang="pt-BR" sz="2800" b="1" dirty="0"/>
              <a:t>UNIVERSIDADE FEDERAL DE PELOTAS</a:t>
            </a:r>
            <a:endParaRPr lang="pt-BR" sz="2800" dirty="0"/>
          </a:p>
          <a:p>
            <a:pPr algn="ctr"/>
            <a:r>
              <a:rPr lang="pt-BR" sz="2800" b="1" dirty="0"/>
              <a:t>Especialização em Saúde da Família</a:t>
            </a:r>
            <a:endParaRPr lang="pt-BR" sz="2800" dirty="0"/>
          </a:p>
          <a:p>
            <a:pPr algn="ctr"/>
            <a:r>
              <a:rPr lang="pt-BR" sz="2800" b="1" dirty="0"/>
              <a:t>Modalidade a Distância</a:t>
            </a:r>
            <a:endParaRPr lang="pt-BR" sz="2800" dirty="0"/>
          </a:p>
          <a:p>
            <a:pPr algn="ctr"/>
            <a:r>
              <a:rPr lang="pt-BR" sz="2800" b="1" dirty="0"/>
              <a:t>Turma </a:t>
            </a:r>
            <a:r>
              <a:rPr lang="pt-BR" sz="2800" b="1" dirty="0" smtClean="0"/>
              <a:t>8</a:t>
            </a:r>
            <a:endParaRPr lang="pt-BR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8535" r="19167" b="18675"/>
          <a:stretch>
            <a:fillRect/>
          </a:stretch>
        </p:blipFill>
        <p:spPr bwMode="auto">
          <a:xfrm>
            <a:off x="3670025" y="3501008"/>
            <a:ext cx="1771126" cy="1786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86745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Trabalho de Conclusão de Curso</a:t>
            </a:r>
            <a:endParaRPr lang="pt-BR" sz="2400" dirty="0"/>
          </a:p>
          <a:p>
            <a:pPr algn="ctr"/>
            <a:r>
              <a:rPr lang="pt-BR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07504" y="558924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latin typeface="Arial" pitchFamily="34" charset="0"/>
                <a:cs typeface="Arial" pitchFamily="34" charset="0"/>
              </a:rPr>
              <a:t>Muito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Obrigado!</a:t>
            </a:r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76572" y="701407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Estrutura da UBS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76064" y="2538193"/>
            <a:ext cx="8172908" cy="3170099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momento estamos no centro de Saúde de Referência, pois nossa UBS era uma casa alugada e após o período de alagamentos tivemos que mudar, devido a falta de estrutura.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4637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323528" y="548680"/>
            <a:ext cx="8352928" cy="629915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Importância</a:t>
            </a:r>
            <a:r>
              <a:rPr lang="pt-BR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 Ação Programática</a:t>
            </a:r>
          </a:p>
          <a:p>
            <a:pPr algn="just">
              <a:buFont typeface="Wingdings" pitchFamily="2" charset="2"/>
              <a:buChar char="v"/>
            </a:pPr>
            <a:endParaRPr lang="pt-BR" sz="3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De acordo com o Ministério da Saúde, a Hipertensão Arterial Sistêmica (HAS) e a Diabetes Mellitus (DM) são as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doenças mais frequentes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no Brasil e no Mundo,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as que mais apresentam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complicações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e anos de vida perdidos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0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9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Brasil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são responsáveis das primeiras causas de mortalidade e de hospitalizações, representando uma prevalência de 24,8% para HAS e de 8,0% para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DM.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(Vigitel Brasil 2014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uma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das ações programáticas que mais requer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atendimento, e 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 mais envolve a toda a equipe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1835696" y="3501008"/>
            <a:ext cx="71802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pt-BR" sz="1200" dirty="0">
                <a:latin typeface="Arial" pitchFamily="34" charset="0"/>
                <a:cs typeface="Arial" pitchFamily="34" charset="0"/>
              </a:rPr>
              <a:t>(Ministério da Saúde. Cadernos de Atenção Básica n.36 e n.37/2013). </a:t>
            </a:r>
          </a:p>
        </p:txBody>
      </p:sp>
    </p:spTree>
    <p:extLst>
      <p:ext uri="{BB962C8B-B14F-4D97-AF65-F5344CB8AC3E}">
        <p14:creationId xmlns:p14="http://schemas.microsoft.com/office/powerpoint/2010/main" val="2176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1060" y="54868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ctr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Situação </a:t>
            </a:r>
            <a:r>
              <a:rPr lang="pt-B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 ação programática na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UBS </a:t>
            </a:r>
            <a:r>
              <a:rPr lang="pt-B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antes da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intervenção</a:t>
            </a:r>
            <a:endParaRPr lang="pt-BR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1060" y="1772816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Só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se conhecia uma proporção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pequena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dos usuários com HAS e DM dos quais eram 350 hipertensos e 103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cadastros que se tinham eram insuficientes para coletar todas as informações necessárias para o segmento de cada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Usuário.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se tinham registros necessários para seu segmento adequado.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equipe não era capacitada para tomada de decisões e  condutas de acordo com os cadernos e protocolos do Ministério da Saúde.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723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600" dirty="0" smtClean="0"/>
          </a:p>
          <a:p>
            <a:pPr marL="0" indent="0" algn="just">
              <a:buNone/>
            </a:pPr>
            <a:r>
              <a:rPr lang="pt-BR" sz="3600" dirty="0" smtClean="0"/>
              <a:t>        </a:t>
            </a:r>
            <a:endParaRPr lang="pt-BR" sz="3600" dirty="0"/>
          </a:p>
        </p:txBody>
      </p:sp>
      <p:sp>
        <p:nvSpPr>
          <p:cNvPr id="6" name="Rectángulo 5"/>
          <p:cNvSpPr/>
          <p:nvPr/>
        </p:nvSpPr>
        <p:spPr>
          <a:xfrm>
            <a:off x="755576" y="2204864"/>
            <a:ext cx="7848872" cy="2062103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3200" dirty="0"/>
              <a:t>Melhoria da atenção à saúde dos usuários com hipertensão arterial sistêmica e/ou diabetes mellitus na UBS/ESF Cidade Nova em Rio </a:t>
            </a:r>
            <a:r>
              <a:rPr lang="pt-BR" sz="3200" dirty="0" smtClean="0"/>
              <a:t>Branco/AC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1850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569" y="116632"/>
            <a:ext cx="79248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200" b="1" cap="none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200" cap="none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2736304"/>
          </a:xfrm>
          <a:solidFill>
            <a:srgbClr val="F0F8FE"/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Amostra da intervenção: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e diabéticos acima de 20 anos na área de abrangência.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Período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16 semanas, nos meses de março  a junho 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2015.</a:t>
            </a:r>
          </a:p>
          <a:p>
            <a:pPr marL="0" indent="0" algn="just">
              <a:buNone/>
            </a:pPr>
            <a:endParaRPr lang="pt-BR" sz="6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10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</TotalTime>
  <Words>2561</Words>
  <Application>Microsoft Office PowerPoint</Application>
  <PresentationFormat>Apresentação na tela (4:3)</PresentationFormat>
  <Paragraphs>619</Paragraphs>
  <Slides>47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Geral</vt:lpstr>
      <vt:lpstr>Metodologia</vt:lpstr>
      <vt:lpstr>Apresentação do PowerPoint</vt:lpstr>
      <vt:lpstr>Apresentação do PowerPoint</vt:lpstr>
      <vt:lpstr>Apresentação do PowerPoint</vt:lpstr>
      <vt:lpstr>Apresentação do PowerPoint</vt:lpstr>
      <vt:lpstr>Metodologia</vt:lpstr>
      <vt:lpstr>Apresentação do PowerPoint</vt:lpstr>
      <vt:lpstr>Objetivos Específicos e Metas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Guilhermina</dc:creator>
  <cp:lastModifiedBy>RAFAEL</cp:lastModifiedBy>
  <cp:revision>131</cp:revision>
  <dcterms:modified xsi:type="dcterms:W3CDTF">2015-10-19T00:50:29Z</dcterms:modified>
</cp:coreProperties>
</file>