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302" r:id="rId6"/>
    <p:sldId id="260" r:id="rId7"/>
    <p:sldId id="261" r:id="rId8"/>
    <p:sldId id="262" r:id="rId9"/>
    <p:sldId id="303" r:id="rId10"/>
    <p:sldId id="304" r:id="rId11"/>
    <p:sldId id="264" r:id="rId12"/>
    <p:sldId id="265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306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307" r:id="rId40"/>
    <p:sldId id="308" r:id="rId41"/>
    <p:sldId id="296" r:id="rId42"/>
    <p:sldId id="309" r:id="rId4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LANILLA%20DE%20COLETA%20DE%20DADO\2014_11_06%20Coleta%20de%20dados%20Pre-Natal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LANILLA%20DE%20COLETA%20DE%20DADO\2014_11_06%20Coleta%20de%20dados%20Pre-Natal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LANILLA%20DE%20COLETA%20DE%20DADO\2014_11_06%20Coleta%20de%20dados%20Pre-Natal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LANILLA%20DE%20COLETA%20DE%20DADO\2014_11_06%20Coleta%20de%20dados%20Puerp&#233;rio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LANILLA%20DE%20COLETA%20DE%20DADO\2014_11_06%20Coleta%20de%20dados%20Puerp&#233;rio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LANILLA%20DE%20COLETA%20DE%20DADO\2014_11_06%20Coleta%20de%20dados%20Puerp&#233;rio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LANILLA%20DE%20COLETA%20DE%20DADO\2014_11_06%20Coleta%20de%20dados%20Puerp&#233;rio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LANILLA%20DE%20COLETA%20DE%20DADO\2014_11_06%20Coleta%20de%20dados%20Puerp&#233;rio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LANILLA%20DE%20COLETA%20DE%20DADO\2014_11_06%20Coleta%20de%20dados%20Puerp&#233;rio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LANILLA%20DE%20COLETA%20DE%20DADO\2014_11_06%20Coleta%20de%20dados%20Puerp&#233;rio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LANILLA%20DE%20COLETA%20DE%20DADO\2014_11_06%20Coleta%20de%20dados%20Puerp&#233;rio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PLANILLA%20DE%20COLETA%20DE%20DADO\2014_11_06%20Coleta%20de%20dados%20Pre-Natal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LANILLA%20DE%20COLETA%20DE%20DADO\2014_11_06%20Coleta%20de%20dados%20Puerp&#233;rio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LANILLA%20DE%20COLETA%20DE%20DADO\2014_11_06%20Coleta%20de%20dados%20Puerp&#233;rio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LANILLA%20DE%20COLETA%20DE%20DADO\2014_11_06%20Coleta%20de%20dados%20Puerp&#233;rio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LANILLA%20DE%20COLETA%20DE%20DADO\2014_11_06%20Coleta%20de%20dados%20Puerp&#233;rio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LANILLA%20DE%20COLETA%20DE%20DADO\2014_11_06%20Coleta%20de%20dados%20Pre-Natal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PLANILLA%20DE%20COLETA%20DE%20DADO\2014_11_06%20Coleta%20de%20dados%20Pre-Natal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LANILLA%20DE%20COLETA%20DE%20DADO\2014_11_06%20Coleta%20de%20dados%20Pre-Natal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LANILLA%20DE%20COLETA%20DE%20DADO\2014_11_06%20Coleta%20de%20dados%20Pre-Natal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LANILLA%20DE%20COLETA%20DE%20DADO\2014_11_06%20Coleta%20de%20dados%20Pre-Natal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LANILLA%20DE%20COLETA%20DE%20DADO\2014_11_06%20Coleta%20de%20dados%20Pre-Natal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LANILLA%20DE%20COLETA%20DE%20DADO\2014_11_06%20Coleta%20de%20dados%20Pre-Nat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72470533891475"/>
          <c:y val="6.6003162994636294E-2"/>
          <c:w val="0.86110315586834252"/>
          <c:h val="0.839827290451605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0.59375</c:v>
                </c:pt>
                <c:pt idx="1">
                  <c:v>0.625</c:v>
                </c:pt>
                <c:pt idx="2">
                  <c:v>0.65625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816448"/>
        <c:axId val="23822336"/>
      </c:barChart>
      <c:catAx>
        <c:axId val="23816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23822336"/>
        <c:crosses val="autoZero"/>
        <c:auto val="1"/>
        <c:lblAlgn val="ctr"/>
        <c:lblOffset val="100"/>
        <c:noMultiLvlLbl val="0"/>
      </c:catAx>
      <c:valAx>
        <c:axId val="23822336"/>
        <c:scaling>
          <c:orientation val="minMax"/>
          <c:max val="1"/>
        </c:scaling>
        <c:delete val="0"/>
        <c:axPos val="l"/>
        <c:majorGridlines>
          <c:spPr>
            <a:ln w="3175">
              <a:noFill/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2381644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11759390731895"/>
          <c:y val="0.21452871563264195"/>
          <c:w val="0.84584961920743518"/>
          <c:h val="0.662758611012457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Indicadores!$C$94</c:f>
              <c:strCache>
                <c:ptCount val="1"/>
                <c:pt idx="0">
                  <c:v>Proporção de gestantes que receberam orientação sobre anticoncepção após o parto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Indicadores!$D$93:$G$93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Indicadores!$D$94:$G$94</c:f>
              <c:numCache>
                <c:formatCode>0.0%</c:formatCode>
                <c:ptCount val="4"/>
                <c:pt idx="0">
                  <c:v>0.26315789473684209</c:v>
                </c:pt>
                <c:pt idx="1">
                  <c:v>1</c:v>
                </c:pt>
                <c:pt idx="2">
                  <c:v>0.90476190476190477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556608"/>
        <c:axId val="61558144"/>
      </c:barChart>
      <c:catAx>
        <c:axId val="61556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1558144"/>
        <c:crosses val="autoZero"/>
        <c:auto val="1"/>
        <c:lblAlgn val="ctr"/>
        <c:lblOffset val="100"/>
        <c:noMultiLvlLbl val="0"/>
      </c:catAx>
      <c:valAx>
        <c:axId val="61558144"/>
        <c:scaling>
          <c:orientation val="minMax"/>
          <c:max val="1"/>
        </c:scaling>
        <c:delete val="0"/>
        <c:axPos val="l"/>
        <c:majorGridlines>
          <c:spPr>
            <a:ln w="3175">
              <a:noFill/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155660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11759390731895"/>
          <c:y val="0.16718799111870444"/>
          <c:w val="0.84584961920743518"/>
          <c:h val="0.710099340864711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Indicadores!$C$104</c:f>
              <c:strCache>
                <c:ptCount val="1"/>
                <c:pt idx="0">
                  <c:v>Proporção de gestantes que receberam  orientação sobre higiene bucal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Indicadores!$D$103:$G$103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Indicadores!$D$104:$G$104</c:f>
              <c:numCache>
                <c:formatCode>0.0%</c:formatCode>
                <c:ptCount val="4"/>
                <c:pt idx="0">
                  <c:v>0.36842105263157893</c:v>
                </c:pt>
                <c:pt idx="1">
                  <c:v>0.35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642624"/>
        <c:axId val="61644160"/>
      </c:barChart>
      <c:catAx>
        <c:axId val="61642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1644160"/>
        <c:crosses val="autoZero"/>
        <c:auto val="1"/>
        <c:lblAlgn val="ctr"/>
        <c:lblOffset val="100"/>
        <c:noMultiLvlLbl val="0"/>
      </c:catAx>
      <c:valAx>
        <c:axId val="61644160"/>
        <c:scaling>
          <c:orientation val="minMax"/>
          <c:max val="1"/>
        </c:scaling>
        <c:delete val="0"/>
        <c:axPos val="l"/>
        <c:majorGridlines>
          <c:spPr>
            <a:ln w="3175">
              <a:noFill/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164262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48501431634109"/>
          <c:y val="0.16675076226098337"/>
          <c:w val="0.83579891013209751"/>
          <c:h val="0.714123585033761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puérperas com consulta até 42 dias após o parto. 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1</c:v>
                </c:pt>
                <c:pt idx="1">
                  <c:v>0.33333333333333331</c:v>
                </c:pt>
                <c:pt idx="2">
                  <c:v>0.66666666666666663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693952"/>
        <c:axId val="61695488"/>
      </c:barChart>
      <c:catAx>
        <c:axId val="61693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1695488"/>
        <c:crosses val="autoZero"/>
        <c:auto val="1"/>
        <c:lblAlgn val="ctr"/>
        <c:lblOffset val="100"/>
        <c:noMultiLvlLbl val="0"/>
      </c:catAx>
      <c:valAx>
        <c:axId val="61695488"/>
        <c:scaling>
          <c:orientation val="minMax"/>
          <c:max val="1"/>
        </c:scaling>
        <c:delete val="0"/>
        <c:axPos val="l"/>
        <c:majorGridlines>
          <c:spPr>
            <a:ln w="3175">
              <a:noFill/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169395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529085368777311"/>
          <c:y val="0.16907075336782912"/>
          <c:w val="0.83546109082051001"/>
          <c:h val="0.690308937304838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Indicadores!$C$13</c:f>
              <c:strCache>
                <c:ptCount val="1"/>
                <c:pt idx="0">
                  <c:v>Proporção de puérperas que tiveram as mamas examinadas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Indicadores!$D$12:$G$12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Indicadores!$D$13:$G$13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0.66666666666666663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720448"/>
        <c:axId val="61721984"/>
      </c:barChart>
      <c:catAx>
        <c:axId val="61720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1721984"/>
        <c:crosses val="autoZero"/>
        <c:auto val="1"/>
        <c:lblAlgn val="ctr"/>
        <c:lblOffset val="100"/>
        <c:noMultiLvlLbl val="0"/>
      </c:catAx>
      <c:valAx>
        <c:axId val="61721984"/>
        <c:scaling>
          <c:orientation val="minMax"/>
          <c:max val="1"/>
        </c:scaling>
        <c:delete val="0"/>
        <c:axPos val="l"/>
        <c:majorGridlines>
          <c:spPr>
            <a:ln w="3175">
              <a:noFill/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172044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11759390731895"/>
          <c:y val="0.17373731487524183"/>
          <c:w val="0.84584961920743518"/>
          <c:h val="0.703550017108174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Indicadores!$C$18</c:f>
              <c:strCache>
                <c:ptCount val="1"/>
                <c:pt idx="0">
                  <c:v>Proporção de puérperas que tiveram o abdome examinado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Indicadores!$D$17:$G$17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Indicadores!$D$18:$G$18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0.66666666666666663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767680"/>
        <c:axId val="61769216"/>
      </c:barChart>
      <c:catAx>
        <c:axId val="61767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1769216"/>
        <c:crosses val="autoZero"/>
        <c:auto val="1"/>
        <c:lblAlgn val="ctr"/>
        <c:lblOffset val="100"/>
        <c:noMultiLvlLbl val="0"/>
      </c:catAx>
      <c:valAx>
        <c:axId val="61769216"/>
        <c:scaling>
          <c:orientation val="minMax"/>
          <c:max val="1"/>
        </c:scaling>
        <c:delete val="0"/>
        <c:axPos val="l"/>
        <c:majorGridlines>
          <c:spPr>
            <a:ln w="3175">
              <a:noFill/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176768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11759390731895"/>
          <c:y val="3.2926854109687764E-2"/>
          <c:w val="0.84584961920743518"/>
          <c:h val="0.860733787265071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Indicadores!$C$24</c:f>
              <c:strCache>
                <c:ptCount val="1"/>
                <c:pt idx="0">
                  <c:v>Proporção de puérperas que receberam exame ginecológico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Indicadores!$D$23:$G$23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Indicadores!$D$24:$G$24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0.66666666666666663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203776"/>
        <c:axId val="62205312"/>
      </c:barChart>
      <c:catAx>
        <c:axId val="62203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2205312"/>
        <c:crosses val="autoZero"/>
        <c:auto val="1"/>
        <c:lblAlgn val="ctr"/>
        <c:lblOffset val="100"/>
        <c:noMultiLvlLbl val="0"/>
      </c:catAx>
      <c:valAx>
        <c:axId val="62205312"/>
        <c:scaling>
          <c:orientation val="minMax"/>
          <c:max val="1"/>
        </c:scaling>
        <c:delete val="0"/>
        <c:axPos val="l"/>
        <c:majorGridlines>
          <c:spPr>
            <a:ln w="3175">
              <a:noFill/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220377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noFill/>
    <a:ln w="3175">
      <a:noFill/>
      <a:prstDash val="solid"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pt-B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11759390731895"/>
          <c:y val="0.19338528614485404"/>
          <c:w val="0.84584961920743518"/>
          <c:h val="0.683902045838562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Indicadores!$C$30</c:f>
              <c:strCache>
                <c:ptCount val="1"/>
                <c:pt idx="0">
                  <c:v>Proporção de puérperas com avaliação do estado psíquico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Indicadores!$D$29:$G$29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Indicadores!$D$30:$G$30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0.66666666666666663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251008"/>
        <c:axId val="62252544"/>
      </c:barChart>
      <c:catAx>
        <c:axId val="62251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2252544"/>
        <c:crosses val="autoZero"/>
        <c:auto val="1"/>
        <c:lblAlgn val="ctr"/>
        <c:lblOffset val="100"/>
        <c:noMultiLvlLbl val="0"/>
      </c:catAx>
      <c:valAx>
        <c:axId val="62252544"/>
        <c:scaling>
          <c:orientation val="minMax"/>
          <c:max val="1"/>
        </c:scaling>
        <c:delete val="0"/>
        <c:axPos val="l"/>
        <c:majorGridlines>
          <c:spPr>
            <a:ln w="3175">
              <a:noFill/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225100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pt-B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11759390731895"/>
          <c:y val="0.17373731487524186"/>
          <c:w val="0.84584961920743518"/>
          <c:h val="0.703550017108174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Indicadores!$C$36</c:f>
              <c:strCache>
                <c:ptCount val="1"/>
                <c:pt idx="0">
                  <c:v>Proporção de puérperas com avaliação para intercorrências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Indicadores!$D$35:$G$35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Indicadores!$D$36:$G$36</c:f>
              <c:numCache>
                <c:formatCode>0.0%</c:formatCode>
                <c:ptCount val="4"/>
                <c:pt idx="0">
                  <c:v>0.14285714285714285</c:v>
                </c:pt>
                <c:pt idx="1">
                  <c:v>1</c:v>
                </c:pt>
                <c:pt idx="2">
                  <c:v>0.33333333333333331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810560"/>
        <c:axId val="61812096"/>
      </c:barChart>
      <c:catAx>
        <c:axId val="61810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1812096"/>
        <c:crosses val="autoZero"/>
        <c:auto val="1"/>
        <c:lblAlgn val="ctr"/>
        <c:lblOffset val="100"/>
        <c:noMultiLvlLbl val="0"/>
      </c:catAx>
      <c:valAx>
        <c:axId val="61812096"/>
        <c:scaling>
          <c:orientation val="minMax"/>
          <c:max val="1"/>
        </c:scaling>
        <c:delete val="0"/>
        <c:axPos val="l"/>
        <c:majorGridlines>
          <c:spPr>
            <a:ln w="3175">
              <a:noFill/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181056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pt-B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11759390731895"/>
          <c:y val="0.15736400548389834"/>
          <c:w val="0.84584961920743518"/>
          <c:h val="0.719923326499517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Indicadores!$C$41</c:f>
              <c:strCache>
                <c:ptCount val="1"/>
                <c:pt idx="0">
                  <c:v>Proporção de puérperas com prescrição de algum método de anticoncepção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Indicadores!$D$40:$G$40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Indicadores!$D$41:$G$41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931520"/>
        <c:axId val="61933056"/>
      </c:barChart>
      <c:catAx>
        <c:axId val="61931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1933056"/>
        <c:crosses val="autoZero"/>
        <c:auto val="1"/>
        <c:lblAlgn val="ctr"/>
        <c:lblOffset val="100"/>
        <c:noMultiLvlLbl val="0"/>
      </c:catAx>
      <c:valAx>
        <c:axId val="61933056"/>
        <c:scaling>
          <c:orientation val="minMax"/>
          <c:max val="1"/>
        </c:scaling>
        <c:delete val="0"/>
        <c:axPos val="l"/>
        <c:majorGridlines>
          <c:spPr>
            <a:ln w="3175">
              <a:noFill/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193152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pt-BR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Indicadores!$C$47</c:f>
              <c:strCache>
                <c:ptCount val="1"/>
                <c:pt idx="0">
                  <c:v>Proporção de puérperas faltosas à consulta que receberam busca ativa.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Indicadores!$D$46:$G$46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Indicadores!$D$47:$G$47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966208"/>
        <c:axId val="61967744"/>
      </c:barChart>
      <c:catAx>
        <c:axId val="61966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1967744"/>
        <c:crosses val="autoZero"/>
        <c:auto val="1"/>
        <c:lblAlgn val="ctr"/>
        <c:lblOffset val="100"/>
        <c:noMultiLvlLbl val="0"/>
      </c:catAx>
      <c:valAx>
        <c:axId val="61967744"/>
        <c:scaling>
          <c:orientation val="minMax"/>
          <c:max val="1"/>
        </c:scaling>
        <c:delete val="0"/>
        <c:axPos val="l"/>
        <c:majorGridlines>
          <c:spPr>
            <a:ln w="3175">
              <a:noFill/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196620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09692527520429"/>
          <c:y val="0.13290085168733873"/>
          <c:w val="0.85873644524965398"/>
          <c:h val="0.753850987206872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Indicadores!$C$40</c:f>
              <c:strCache>
                <c:ptCount val="1"/>
                <c:pt idx="0">
                  <c:v>Proporção de gestantes com vacina antitetânica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Indicadores!$D$39:$G$39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Indicadores!$D$40:$G$40</c:f>
              <c:numCache>
                <c:formatCode>0.0%</c:formatCode>
                <c:ptCount val="4"/>
                <c:pt idx="0">
                  <c:v>0.78947368421052633</c:v>
                </c:pt>
                <c:pt idx="1">
                  <c:v>0.8</c:v>
                </c:pt>
                <c:pt idx="2">
                  <c:v>0.90476190476190477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624000"/>
        <c:axId val="52629888"/>
      </c:barChart>
      <c:catAx>
        <c:axId val="52624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52629888"/>
        <c:crosses val="autoZero"/>
        <c:auto val="1"/>
        <c:lblAlgn val="ctr"/>
        <c:lblOffset val="100"/>
        <c:noMultiLvlLbl val="0"/>
      </c:catAx>
      <c:valAx>
        <c:axId val="52629888"/>
        <c:scaling>
          <c:orientation val="minMax"/>
        </c:scaling>
        <c:delete val="0"/>
        <c:axPos val="l"/>
        <c:majorGridlines>
          <c:spPr>
            <a:ln w="3175">
              <a:noFill/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5262400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46902725094038"/>
          <c:y val="0.12157850588244554"/>
          <c:w val="0.8420541897461129"/>
          <c:h val="0.744639289091585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Indicadores!$C$53</c:f>
              <c:strCache>
                <c:ptCount val="1"/>
                <c:pt idx="0">
                  <c:v>Proporção de puérperas com registro adequado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Indicadores!$D$52:$G$52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Indicadores!$D$53:$G$53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0.66666666666666663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997440"/>
        <c:axId val="61998976"/>
      </c:barChart>
      <c:catAx>
        <c:axId val="61997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1998976"/>
        <c:crosses val="autoZero"/>
        <c:auto val="1"/>
        <c:lblAlgn val="ctr"/>
        <c:lblOffset val="100"/>
        <c:noMultiLvlLbl val="0"/>
      </c:catAx>
      <c:valAx>
        <c:axId val="61998976"/>
        <c:scaling>
          <c:orientation val="minMax"/>
          <c:max val="1"/>
        </c:scaling>
        <c:delete val="0"/>
        <c:axPos val="l"/>
        <c:majorGridlines>
          <c:spPr>
            <a:ln w="3175">
              <a:noFill/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199744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pt-BR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11759390731895"/>
          <c:y val="0.11806806294467394"/>
          <c:w val="0.84584961920743518"/>
          <c:h val="0.759219269038742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Indicadores!$C$59</c:f>
              <c:strCache>
                <c:ptCount val="1"/>
                <c:pt idx="0">
                  <c:v>Proporção de puérperas que receberam orientação sobre os cuidados com o recém-nascido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Indicadores!$D$58:$G$58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Indicadores!$D$59:$G$59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0.66666666666666663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040320"/>
        <c:axId val="62046208"/>
      </c:barChart>
      <c:catAx>
        <c:axId val="62040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2046208"/>
        <c:crosses val="autoZero"/>
        <c:auto val="1"/>
        <c:lblAlgn val="ctr"/>
        <c:lblOffset val="100"/>
        <c:noMultiLvlLbl val="0"/>
      </c:catAx>
      <c:valAx>
        <c:axId val="62046208"/>
        <c:scaling>
          <c:orientation val="minMax"/>
          <c:max val="1"/>
        </c:scaling>
        <c:delete val="0"/>
        <c:axPos val="l"/>
        <c:majorGridlines>
          <c:spPr>
            <a:ln w="3175">
              <a:noFill/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204032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pt-BR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11759390731895"/>
          <c:y val="0.15736400548389834"/>
          <c:w val="0.84584961920743518"/>
          <c:h val="0.719923326499517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Indicadores!$C$65</c:f>
              <c:strCache>
                <c:ptCount val="1"/>
                <c:pt idx="0">
                  <c:v>Proporção de puérperas que receberam orientação sobre aleitamento materno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Indicadores!$D$64:$G$64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Indicadores!$D$65:$G$65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0.66666666666666663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095744"/>
        <c:axId val="62097280"/>
      </c:barChart>
      <c:catAx>
        <c:axId val="62095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2097280"/>
        <c:crosses val="autoZero"/>
        <c:auto val="1"/>
        <c:lblAlgn val="ctr"/>
        <c:lblOffset val="100"/>
        <c:noMultiLvlLbl val="0"/>
      </c:catAx>
      <c:valAx>
        <c:axId val="62097280"/>
        <c:scaling>
          <c:orientation val="minMax"/>
          <c:max val="1"/>
        </c:scaling>
        <c:delete val="0"/>
        <c:axPos val="l"/>
        <c:majorGridlines>
          <c:spPr>
            <a:ln w="3175">
              <a:noFill/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209574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pt-BR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11759390731895"/>
          <c:y val="0.15736400548389834"/>
          <c:w val="0.84584961920743518"/>
          <c:h val="0.719923326499517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Indicadores!$C$71</c:f>
              <c:strCache>
                <c:ptCount val="1"/>
                <c:pt idx="0">
                  <c:v>Proporção de puérperas com orientação sobre planejamento familiar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Indicadores!$D$70:$G$70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Indicadores!$D$71:$G$71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0.66666666666666663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576320"/>
        <c:axId val="63582208"/>
      </c:barChart>
      <c:catAx>
        <c:axId val="63576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3582208"/>
        <c:crosses val="autoZero"/>
        <c:auto val="1"/>
        <c:lblAlgn val="ctr"/>
        <c:lblOffset val="100"/>
        <c:noMultiLvlLbl val="0"/>
      </c:catAx>
      <c:valAx>
        <c:axId val="63582208"/>
        <c:scaling>
          <c:orientation val="minMax"/>
          <c:max val="1"/>
        </c:scaling>
        <c:delete val="0"/>
        <c:axPos val="l"/>
        <c:majorGridlines>
          <c:spPr>
            <a:ln w="3175">
              <a:noFill/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357632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11759390731895"/>
          <c:y val="0.13771603421428613"/>
          <c:w val="0.84584961920743518"/>
          <c:h val="0.73957129776913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Indicadores!$C$45</c:f>
              <c:strCache>
                <c:ptCount val="1"/>
                <c:pt idx="0">
                  <c:v>Proporção de gestantes com vacina contra hepatite B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Indicadores!$D$44:$G$44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Indicadores!$D$45:$G$45</c:f>
              <c:numCache>
                <c:formatCode>0.0%</c:formatCode>
                <c:ptCount val="4"/>
                <c:pt idx="0">
                  <c:v>0.78947368421052633</c:v>
                </c:pt>
                <c:pt idx="1">
                  <c:v>0.8</c:v>
                </c:pt>
                <c:pt idx="2">
                  <c:v>0.95238095238095233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671232"/>
        <c:axId val="52672768"/>
      </c:barChart>
      <c:catAx>
        <c:axId val="52671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52672768"/>
        <c:crosses val="autoZero"/>
        <c:auto val="1"/>
        <c:lblAlgn val="ctr"/>
        <c:lblOffset val="100"/>
        <c:noMultiLvlLbl val="0"/>
      </c:catAx>
      <c:valAx>
        <c:axId val="52672768"/>
        <c:scaling>
          <c:orientation val="minMax"/>
        </c:scaling>
        <c:delete val="0"/>
        <c:axPos val="l"/>
        <c:majorGridlines>
          <c:spPr>
            <a:ln w="3175">
              <a:noFill/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5267123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09692527520429"/>
          <c:y val="0.13290085168733873"/>
          <c:w val="0.85873644524965398"/>
          <c:h val="0.753850987206872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Indicadores!$C$40</c:f>
              <c:strCache>
                <c:ptCount val="1"/>
                <c:pt idx="0">
                  <c:v>Proporção de gestantes com vacina antitetânica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Indicadores!$D$39:$G$39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Indicadores!$D$40:$G$40</c:f>
              <c:numCache>
                <c:formatCode>0.0%</c:formatCode>
                <c:ptCount val="4"/>
                <c:pt idx="0">
                  <c:v>0.78947368421052633</c:v>
                </c:pt>
                <c:pt idx="1">
                  <c:v>0.8</c:v>
                </c:pt>
                <c:pt idx="2">
                  <c:v>0.90476190476190477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301056"/>
        <c:axId val="96302592"/>
      </c:barChart>
      <c:catAx>
        <c:axId val="96301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96302592"/>
        <c:crosses val="autoZero"/>
        <c:auto val="1"/>
        <c:lblAlgn val="ctr"/>
        <c:lblOffset val="100"/>
        <c:noMultiLvlLbl val="0"/>
      </c:catAx>
      <c:valAx>
        <c:axId val="96302592"/>
        <c:scaling>
          <c:orientation val="minMax"/>
        </c:scaling>
        <c:delete val="0"/>
        <c:axPos val="l"/>
        <c:majorGridlines>
          <c:spPr>
            <a:ln w="3175">
              <a:noFill/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800"/>
            </a:pPr>
            <a:endParaRPr lang="pt-BR"/>
          </a:p>
        </c:txPr>
        <c:crossAx val="9630105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Indicadores!$C$50</c:f>
              <c:strCache>
                <c:ptCount val="1"/>
                <c:pt idx="0">
                  <c:v>Proporção de gestantes com avaliação de necessidade de atendimento odontológico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Indicadores!$D$49:$G$49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Indicadores!$D$50:$G$50</c:f>
              <c:numCache>
                <c:formatCode>0.0%</c:formatCode>
                <c:ptCount val="4"/>
                <c:pt idx="0">
                  <c:v>0.68421052631578949</c:v>
                </c:pt>
                <c:pt idx="1">
                  <c:v>0.65</c:v>
                </c:pt>
                <c:pt idx="2">
                  <c:v>0.61904761904761907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352576"/>
        <c:axId val="61366656"/>
      </c:barChart>
      <c:catAx>
        <c:axId val="61352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1366656"/>
        <c:crosses val="autoZero"/>
        <c:auto val="1"/>
        <c:lblAlgn val="ctr"/>
        <c:lblOffset val="100"/>
        <c:noMultiLvlLbl val="0"/>
      </c:catAx>
      <c:valAx>
        <c:axId val="61366656"/>
        <c:scaling>
          <c:orientation val="minMax"/>
          <c:max val="1"/>
        </c:scaling>
        <c:delete val="0"/>
        <c:axPos val="l"/>
        <c:majorGridlines>
          <c:spPr>
            <a:ln w="3175">
              <a:noFill/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135257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Indicadores!$C$56</c:f>
              <c:strCache>
                <c:ptCount val="1"/>
                <c:pt idx="0">
                  <c:v>Proporção de gestantes com primeira consulta odontológica programática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Indicadores!$D$55:$G$55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Indicadores!$D$56:$G$56</c:f>
              <c:numCache>
                <c:formatCode>0.0%</c:formatCode>
                <c:ptCount val="4"/>
                <c:pt idx="0">
                  <c:v>0.68421052631578949</c:v>
                </c:pt>
                <c:pt idx="1">
                  <c:v>0.55000000000000004</c:v>
                </c:pt>
                <c:pt idx="2">
                  <c:v>0.61904761904761907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403904"/>
        <c:axId val="61405440"/>
      </c:barChart>
      <c:catAx>
        <c:axId val="61403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1405440"/>
        <c:crosses val="autoZero"/>
        <c:auto val="1"/>
        <c:lblAlgn val="ctr"/>
        <c:lblOffset val="100"/>
        <c:noMultiLvlLbl val="0"/>
      </c:catAx>
      <c:valAx>
        <c:axId val="61405440"/>
        <c:scaling>
          <c:orientation val="minMax"/>
          <c:max val="1"/>
        </c:scaling>
        <c:delete val="0"/>
        <c:axPos val="l"/>
        <c:majorGridlines>
          <c:spPr>
            <a:ln w="3175">
              <a:noFill/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140390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575068136035076"/>
          <c:y val="0.24094420620777909"/>
          <c:w val="0.84765967531698072"/>
          <c:h val="0.652716435166980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Indicadores!$C$78</c:f>
              <c:strCache>
                <c:ptCount val="1"/>
                <c:pt idx="0">
                  <c:v>Proporção de gestantes que receberam orientação nutricional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Indicadores!$D$77:$G$77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Indicadores!$D$78:$G$78</c:f>
              <c:numCache>
                <c:formatCode>0.0%</c:formatCode>
                <c:ptCount val="4"/>
                <c:pt idx="0">
                  <c:v>1</c:v>
                </c:pt>
                <c:pt idx="1">
                  <c:v>0.95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452288"/>
        <c:axId val="61453824"/>
      </c:barChart>
      <c:catAx>
        <c:axId val="61452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1453824"/>
        <c:crosses val="autoZero"/>
        <c:auto val="1"/>
        <c:lblAlgn val="ctr"/>
        <c:lblOffset val="100"/>
        <c:noMultiLvlLbl val="0"/>
      </c:catAx>
      <c:valAx>
        <c:axId val="61453824"/>
        <c:scaling>
          <c:orientation val="minMax"/>
          <c:max val="1"/>
        </c:scaling>
        <c:delete val="0"/>
        <c:axPos val="l"/>
        <c:majorGridlines>
          <c:spPr>
            <a:ln w="3175">
              <a:noFill/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1452288"/>
        <c:crosses val="autoZero"/>
        <c:crossBetween val="between"/>
        <c:majorUnit val="0.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11759390731895"/>
          <c:y val="0.17373731487524183"/>
          <c:w val="0.84584961920743518"/>
          <c:h val="0.703550017108174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Indicadores!$C$84</c:f>
              <c:strCache>
                <c:ptCount val="1"/>
                <c:pt idx="0">
                  <c:v>Proporção de gestantes que receberam orientação sobre aleitamento materno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Indicadores!$D$83:$G$83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Indicadores!$D$84:$G$84</c:f>
              <c:numCache>
                <c:formatCode>0.0%</c:formatCode>
                <c:ptCount val="4"/>
                <c:pt idx="0">
                  <c:v>0.78947368421052633</c:v>
                </c:pt>
                <c:pt idx="1">
                  <c:v>1</c:v>
                </c:pt>
                <c:pt idx="2">
                  <c:v>0.90476190476190477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892480"/>
        <c:axId val="61894016"/>
      </c:barChart>
      <c:catAx>
        <c:axId val="61892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1894016"/>
        <c:crosses val="autoZero"/>
        <c:auto val="1"/>
        <c:lblAlgn val="ctr"/>
        <c:lblOffset val="100"/>
        <c:noMultiLvlLbl val="0"/>
      </c:catAx>
      <c:valAx>
        <c:axId val="61894016"/>
        <c:scaling>
          <c:orientation val="minMax"/>
          <c:max val="1"/>
        </c:scaling>
        <c:delete val="0"/>
        <c:axPos val="l"/>
        <c:majorGridlines>
          <c:spPr>
            <a:ln w="3175">
              <a:noFill/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189248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11759390731895"/>
          <c:y val="0.11806806294467394"/>
          <c:w val="0.84584961920743518"/>
          <c:h val="0.759219269038742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Indicadores!$C$89</c:f>
              <c:strCache>
                <c:ptCount val="1"/>
                <c:pt idx="0">
                  <c:v>Proporção de gestantes que receberam orientação sobre cuidados com o recém-nascido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Indicadores!$D$88:$G$88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Indicadores!$D$89:$G$89</c:f>
              <c:numCache>
                <c:formatCode>0.0%</c:formatCode>
                <c:ptCount val="4"/>
                <c:pt idx="0">
                  <c:v>0.57894736842105265</c:v>
                </c:pt>
                <c:pt idx="1">
                  <c:v>0.9</c:v>
                </c:pt>
                <c:pt idx="2">
                  <c:v>0.90476190476190477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927424"/>
        <c:axId val="61928960"/>
      </c:barChart>
      <c:catAx>
        <c:axId val="61927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1928960"/>
        <c:crosses val="autoZero"/>
        <c:auto val="1"/>
        <c:lblAlgn val="ctr"/>
        <c:lblOffset val="100"/>
        <c:noMultiLvlLbl val="0"/>
      </c:catAx>
      <c:valAx>
        <c:axId val="61928960"/>
        <c:scaling>
          <c:orientation val="minMax"/>
        </c:scaling>
        <c:delete val="0"/>
        <c:axPos val="l"/>
        <c:majorGridlines>
          <c:spPr>
            <a:ln w="3175">
              <a:noFill/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192742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pt-BR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0.39329</cdr:x>
      <cdr:y>0.07547</cdr:y>
    </cdr:from>
    <cdr:to>
      <cdr:x>0.49869</cdr:x>
      <cdr:y>0.17225</cdr:y>
    </cdr:to>
    <cdr:sp macro="" textlink="">
      <cdr:nvSpPr>
        <cdr:cNvPr id="2" name="CaixaDeTexto 4"/>
        <cdr:cNvSpPr txBox="1"/>
      </cdr:nvSpPr>
      <cdr:spPr>
        <a:xfrm xmlns:a="http://schemas.openxmlformats.org/drawingml/2006/main">
          <a:off x="3024336" y="288032"/>
          <a:ext cx="810541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pt-B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n</a:t>
          </a:r>
          <a:r>
            <a:rPr lang="pt-BR" dirty="0" smtClean="0">
              <a:latin typeface="Arial" panose="020B0604020202020204" pitchFamily="34" charset="0"/>
              <a:cs typeface="Arial" panose="020B0604020202020204" pitchFamily="34" charset="0"/>
            </a:rPr>
            <a:t>= </a:t>
          </a:r>
          <a:r>
            <a:rPr lang="pt-BR" dirty="0" smtClean="0">
              <a:latin typeface="Arial" panose="020B0604020202020204" pitchFamily="34" charset="0"/>
              <a:cs typeface="Arial" panose="020B0604020202020204" pitchFamily="34" charset="0"/>
            </a:rPr>
            <a:t>16</a:t>
          </a:r>
          <a:endParaRPr lang="pt-BR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0.39329</cdr:x>
      <cdr:y>0.07547</cdr:y>
    </cdr:from>
    <cdr:to>
      <cdr:x>0.49869</cdr:x>
      <cdr:y>0.17225</cdr:y>
    </cdr:to>
    <cdr:sp macro="" textlink="">
      <cdr:nvSpPr>
        <cdr:cNvPr id="2" name="CaixaDeTexto 4"/>
        <cdr:cNvSpPr txBox="1"/>
      </cdr:nvSpPr>
      <cdr:spPr>
        <a:xfrm xmlns:a="http://schemas.openxmlformats.org/drawingml/2006/main">
          <a:off x="3024336" y="288032"/>
          <a:ext cx="810541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pt-B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n</a:t>
          </a:r>
          <a:r>
            <a:rPr lang="pt-BR" dirty="0" smtClean="0">
              <a:latin typeface="Arial" panose="020B0604020202020204" pitchFamily="34" charset="0"/>
              <a:cs typeface="Arial" panose="020B0604020202020204" pitchFamily="34" charset="0"/>
            </a:rPr>
            <a:t>= 16</a:t>
          </a:r>
          <a:endParaRPr lang="pt-BR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462BD-766B-474F-8E46-21F04B431194}" type="datetimeFigureOut">
              <a:rPr lang="pt-BR" smtClean="0"/>
              <a:t>14/09/2015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74C330-BC1A-4166-8331-2E19251677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0816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4C330-BC1A-4166-8331-2E19251677DA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0411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538B7B-9688-4103-8BCC-C1C233365665}" type="datetimeFigureOut">
              <a:rPr lang="pt-BR" smtClean="0"/>
              <a:t>14/09/2015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804EB0-8F7B-44D6-AB43-D699D6FBC20E}" type="slidenum">
              <a:rPr lang="pt-BR" smtClean="0"/>
              <a:t>‹nº›</a:t>
            </a:fld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8B7B-9688-4103-8BCC-C1C233365665}" type="datetimeFigureOut">
              <a:rPr lang="pt-BR" smtClean="0"/>
              <a:t>14/09/2015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4EB0-8F7B-44D6-AB43-D699D6FBC20E}" type="slidenum">
              <a:rPr lang="pt-BR" smtClean="0"/>
              <a:t>‹nº›</a:t>
            </a:fld>
            <a:endParaRPr lang="pt-B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8B7B-9688-4103-8BCC-C1C233365665}" type="datetimeFigureOut">
              <a:rPr lang="pt-BR" smtClean="0"/>
              <a:t>14/09/2015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4EB0-8F7B-44D6-AB43-D699D6FBC20E}" type="slidenum">
              <a:rPr lang="pt-BR" smtClean="0"/>
              <a:t>‹nº›</a:t>
            </a:fld>
            <a:endParaRPr lang="pt-B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8B7B-9688-4103-8BCC-C1C233365665}" type="datetimeFigureOut">
              <a:rPr lang="pt-BR" smtClean="0"/>
              <a:t>14/09/2015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4EB0-8F7B-44D6-AB43-D699D6FBC20E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8B7B-9688-4103-8BCC-C1C233365665}" type="datetimeFigureOut">
              <a:rPr lang="pt-BR" smtClean="0"/>
              <a:t>14/09/2015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4EB0-8F7B-44D6-AB43-D699D6FBC20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8B7B-9688-4103-8BCC-C1C233365665}" type="datetimeFigureOut">
              <a:rPr lang="pt-BR" smtClean="0"/>
              <a:t>14/09/2015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4EB0-8F7B-44D6-AB43-D699D6FBC20E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8B7B-9688-4103-8BCC-C1C233365665}" type="datetimeFigureOut">
              <a:rPr lang="pt-BR" smtClean="0"/>
              <a:t>14/09/2015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4EB0-8F7B-44D6-AB43-D699D6FBC20E}" type="slidenum">
              <a:rPr lang="pt-BR" smtClean="0"/>
              <a:t>‹nº›</a:t>
            </a:fld>
            <a:endParaRPr lang="pt-B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8B7B-9688-4103-8BCC-C1C233365665}" type="datetimeFigureOut">
              <a:rPr lang="pt-BR" smtClean="0"/>
              <a:t>14/09/2015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4EB0-8F7B-44D6-AB43-D699D6FBC20E}" type="slidenum">
              <a:rPr lang="pt-BR" smtClean="0"/>
              <a:t>‹nº›</a:t>
            </a:fld>
            <a:endParaRPr lang="pt-B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8B7B-9688-4103-8BCC-C1C233365665}" type="datetimeFigureOut">
              <a:rPr lang="pt-BR" smtClean="0"/>
              <a:t>14/09/2015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4EB0-8F7B-44D6-AB43-D699D6FBC20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8B7B-9688-4103-8BCC-C1C233365665}" type="datetimeFigureOut">
              <a:rPr lang="pt-BR" smtClean="0"/>
              <a:t>14/09/2015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4EB0-8F7B-44D6-AB43-D699D6FBC20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8B7B-9688-4103-8BCC-C1C233365665}" type="datetimeFigureOut">
              <a:rPr lang="pt-BR" smtClean="0"/>
              <a:t>14/09/2015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4EB0-8F7B-44D6-AB43-D699D6FBC20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7538B7B-9688-4103-8BCC-C1C233365665}" type="datetimeFigureOut">
              <a:rPr lang="pt-BR" smtClean="0"/>
              <a:t>14/09/2015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6804EB0-8F7B-44D6-AB43-D699D6FBC20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59632" y="332656"/>
            <a:ext cx="6777318" cy="1922967"/>
          </a:xfrm>
        </p:spPr>
        <p:txBody>
          <a:bodyPr>
            <a:noAutofit/>
          </a:bodyPr>
          <a:lstStyle/>
          <a:p>
            <a:r>
              <a:rPr lang="pt-BR" sz="2000" b="1" dirty="0">
                <a:latin typeface="Arial" pitchFamily="34" charset="0"/>
                <a:cs typeface="Arial" pitchFamily="34" charset="0"/>
              </a:rPr>
              <a:t>UNIVERSIDADE ABERTA DO SUS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>
                <a:latin typeface="Arial" pitchFamily="34" charset="0"/>
                <a:cs typeface="Arial" pitchFamily="34" charset="0"/>
              </a:rPr>
            </a:br>
            <a:r>
              <a:rPr lang="pt-BR" sz="2000" b="1" dirty="0">
                <a:latin typeface="Arial" pitchFamily="34" charset="0"/>
                <a:cs typeface="Arial" pitchFamily="34" charset="0"/>
              </a:rPr>
              <a:t>UNIVERSIDADE FEDERAL DE PELOTAS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>
                <a:latin typeface="Arial" pitchFamily="34" charset="0"/>
                <a:cs typeface="Arial" pitchFamily="34" charset="0"/>
              </a:rPr>
            </a:br>
            <a:r>
              <a:rPr lang="pt-BR" sz="2000" b="1" dirty="0">
                <a:latin typeface="Arial" pitchFamily="34" charset="0"/>
                <a:cs typeface="Arial" pitchFamily="34" charset="0"/>
              </a:rPr>
              <a:t>Especialização em Saúde da Família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>
                <a:latin typeface="Arial" pitchFamily="34" charset="0"/>
                <a:cs typeface="Arial" pitchFamily="34" charset="0"/>
              </a:rPr>
            </a:br>
            <a:r>
              <a:rPr lang="pt-BR" sz="2000" b="1" dirty="0">
                <a:latin typeface="Arial" pitchFamily="34" charset="0"/>
                <a:cs typeface="Arial" pitchFamily="34" charset="0"/>
              </a:rPr>
              <a:t>Modalidade a Distância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>
                <a:latin typeface="Arial" pitchFamily="34" charset="0"/>
                <a:cs typeface="Arial" pitchFamily="34" charset="0"/>
              </a:rPr>
            </a:br>
            <a:r>
              <a:rPr lang="pt-BR" sz="2000" b="1" dirty="0">
                <a:latin typeface="Arial" pitchFamily="34" charset="0"/>
                <a:cs typeface="Arial" pitchFamily="34" charset="0"/>
              </a:rPr>
              <a:t>Turma nº 07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>
                <a:latin typeface="Arial" pitchFamily="34" charset="0"/>
                <a:cs typeface="Arial" pitchFamily="34" charset="0"/>
              </a:rPr>
            </a:b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3645024"/>
            <a:ext cx="7272808" cy="1752600"/>
          </a:xfrm>
        </p:spPr>
        <p:txBody>
          <a:bodyPr>
            <a:normAutofit/>
          </a:bodyPr>
          <a:lstStyle/>
          <a:p>
            <a:r>
              <a:rPr lang="pt-B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Qualificação das Ações de Atenção à Saúde das Gestantes e Puérperas da ESF Vale Verde, Vale Verde/RS</a:t>
            </a: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115616" y="5669435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Especializanda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Dra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Onelia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Hodelin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Robert</a:t>
            </a:r>
          </a:p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Orientadora: Carolina Neves Fagundes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41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1296144"/>
          </a:xfrm>
        </p:spPr>
        <p:txBody>
          <a:bodyPr/>
          <a:lstStyle/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 METAS / RESULTADOS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http://www.cbips.com.br/wp-content/uploads/2014/08/saudedamulh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76872"/>
            <a:ext cx="3454778" cy="35642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6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631" y="2373439"/>
            <a:ext cx="4104456" cy="3371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690071" y="6093295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PRÉ-NATAL</a:t>
            </a:r>
            <a:endParaRPr lang="pt-B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26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99247" y="2060849"/>
            <a:ext cx="7745505" cy="4065314"/>
          </a:xfrm>
        </p:spPr>
        <p:txBody>
          <a:bodyPr/>
          <a:lstStyle/>
          <a:p>
            <a:pPr marL="0" indent="0">
              <a:buNone/>
            </a:pPr>
            <a:r>
              <a:rPr lang="pt-BR" b="1" dirty="0">
                <a:latin typeface="Arial" pitchFamily="34" charset="0"/>
                <a:cs typeface="Arial" pitchFamily="34" charset="0"/>
              </a:rPr>
              <a:t>Meta 1.1: </a:t>
            </a:r>
            <a:r>
              <a:rPr lang="pt-BR" dirty="0">
                <a:latin typeface="Arial" pitchFamily="34" charset="0"/>
                <a:cs typeface="Arial" pitchFamily="34" charset="0"/>
              </a:rPr>
              <a:t>Alcançar cobertura de 70% do Programa de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Pré</a:t>
            </a:r>
            <a:r>
              <a:rPr lang="pt-BR" dirty="0">
                <a:latin typeface="Arial" pitchFamily="34" charset="0"/>
                <a:cs typeface="Arial" pitchFamily="34" charset="0"/>
              </a:rPr>
              <a:t>-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natal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Objetivo 1: Ampliar a cobertura de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pré-natal</a:t>
            </a:r>
            <a:endParaRPr lang="pt-BR" sz="48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146024000"/>
              </p:ext>
            </p:extLst>
          </p:nvPr>
        </p:nvGraphicFramePr>
        <p:xfrm>
          <a:off x="1043608" y="2996952"/>
          <a:ext cx="698477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393306" y="3676382"/>
            <a:ext cx="810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= 19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779912" y="364411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n= 20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364088" y="349171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n= 21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965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b="1" dirty="0">
                <a:latin typeface="Arial" pitchFamily="34" charset="0"/>
                <a:cs typeface="Arial" pitchFamily="34" charset="0"/>
              </a:rPr>
              <a:t>Objetivo 2: Melhorar a qualidade da atenção ao pré-natal e puerpério realizado na Unidade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2060848"/>
            <a:ext cx="7905201" cy="3877815"/>
          </a:xfrm>
        </p:spPr>
        <p:txBody>
          <a:bodyPr>
            <a:normAutofit/>
          </a:bodyPr>
          <a:lstStyle/>
          <a:p>
            <a:pPr algn="just"/>
            <a:r>
              <a:rPr lang="pt-BR" sz="2000" b="1" dirty="0">
                <a:latin typeface="Arial" panose="020B0604020202020204" pitchFamily="34" charset="0"/>
                <a:cs typeface="Arial" pitchFamily="34" charset="0"/>
              </a:rPr>
              <a:t>Meta 2.1: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Garantir a 100% das gestantes o ingresso no Programa de Pré-Natal no primeiro trimestre 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gestação</a:t>
            </a:r>
          </a:p>
          <a:p>
            <a:pPr algn="just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2.2: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Realizar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pelo menos um exame ginecológico por trimestre em 100% das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gestantes</a:t>
            </a:r>
          </a:p>
          <a:p>
            <a:pPr algn="just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Meta 2.3: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Realizar pelo menos um exame de mamas em 100% das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gestantes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Meta 2.4: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Garantir a 100% das gestantes a solicitação de exames laboratoriais de acordo com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protocolo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2.5: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Garantir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100% das gestantes a prescrição de sulfato ferroso e ácido fólico conforme protocolo.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>
                <a:latin typeface="Arial" pitchFamily="34" charset="0"/>
                <a:cs typeface="Arial" pitchFamily="34" charset="0"/>
              </a:rPr>
            </a:b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475656" y="5712098"/>
            <a:ext cx="65527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2400" b="1" dirty="0">
                <a:solidFill>
                  <a:schemeClr val="tx2"/>
                </a:solidFill>
                <a:latin typeface="Arial" charset="0"/>
                <a:cs typeface="Arial" charset="0"/>
              </a:rPr>
              <a:t>100% nos três meses de </a:t>
            </a:r>
            <a:r>
              <a:rPr lang="pt-BR" altLang="pt-BR" sz="24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intervenção</a:t>
            </a:r>
          </a:p>
          <a:p>
            <a:pPr algn="ctr"/>
            <a:r>
              <a:rPr lang="pt-BR" altLang="pt-BR" sz="24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(19, 20 e 21 gestantes) </a:t>
            </a:r>
            <a:endParaRPr lang="pt-BR" altLang="pt-BR" sz="24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824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0227484"/>
              </p:ext>
            </p:extLst>
          </p:nvPr>
        </p:nvGraphicFramePr>
        <p:xfrm>
          <a:off x="755576" y="2420888"/>
          <a:ext cx="768992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56263" cy="1054250"/>
          </a:xfrm>
        </p:spPr>
        <p:txBody>
          <a:bodyPr>
            <a:noAutofit/>
          </a:bodyPr>
          <a:lstStyle/>
          <a:p>
            <a:pPr algn="just"/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 2.6: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Garantir que 100% das gestantes estejam com vacina antitetânica em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123728" y="2708920"/>
            <a:ext cx="810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= 15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436096" y="2486699"/>
            <a:ext cx="810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= 19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352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8109429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 2.7: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Garantir que 100% das gestantes estejam com vacina contra hepatite B em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2034218"/>
              </p:ext>
            </p:extLst>
          </p:nvPr>
        </p:nvGraphicFramePr>
        <p:xfrm>
          <a:off x="755576" y="2420888"/>
          <a:ext cx="768992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123728" y="2708920"/>
            <a:ext cx="810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= 15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4"/>
          <p:cNvSpPr txBox="1"/>
          <p:nvPr/>
        </p:nvSpPr>
        <p:spPr>
          <a:xfrm>
            <a:off x="5436096" y="2421767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7200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5439808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2.8: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Realizar avaliação da necessidade de atendimento odontológico em 100% das gestantes durante o </a:t>
            </a: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pré-natal</a:t>
            </a:r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123728" y="2636912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779912" y="2789312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436096" y="2836159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8181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9648655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56263" cy="1054250"/>
          </a:xfrm>
        </p:spPr>
        <p:txBody>
          <a:bodyPr>
            <a:noAutofit/>
          </a:bodyPr>
          <a:lstStyle/>
          <a:p>
            <a:pPr algn="just"/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2.9: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Garantir a primeira consulta odontológica programática para 100% das gestantes cadastradas </a:t>
            </a:r>
            <a:b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123728" y="2636912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779912" y="2789312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436096" y="2836159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991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b="1" dirty="0">
                <a:latin typeface="Arial" pitchFamily="34" charset="0"/>
                <a:cs typeface="Arial" pitchFamily="34" charset="0"/>
              </a:rPr>
              <a:t>Meta 3.1:</a:t>
            </a:r>
            <a:r>
              <a:rPr lang="pt-BR" dirty="0">
                <a:latin typeface="Arial" pitchFamily="34" charset="0"/>
                <a:cs typeface="Arial" pitchFamily="34" charset="0"/>
              </a:rPr>
              <a:t> Realizar busca ativa de 100% das gestantes faltosas às consultas 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pré-natal</a:t>
            </a:r>
          </a:p>
          <a:p>
            <a:pPr marL="0" indent="0" algn="just">
              <a:buNone/>
            </a:pPr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Durante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os três meses de intervenção não tivemos nenhuma gestante faltosa as consultas (0% nos três meses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400" b="1" dirty="0" smtClean="0">
                <a:latin typeface="Arial" pitchFamily="34" charset="0"/>
                <a:cs typeface="Arial" pitchFamily="34" charset="0"/>
              </a:rPr>
            </a:b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3: Melhorar a adesão ao pré-natal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6965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400" b="1" dirty="0" smtClean="0">
                <a:latin typeface="Arial" pitchFamily="34" charset="0"/>
                <a:cs typeface="Arial" pitchFamily="34" charset="0"/>
              </a:rPr>
            </a:br>
            <a:r>
              <a:rPr lang="pt-BR" sz="2400" b="1" dirty="0">
                <a:latin typeface="Arial" pitchFamily="34" charset="0"/>
                <a:cs typeface="Arial" pitchFamily="34" charset="0"/>
              </a:rPr>
              <a:t/>
            </a:r>
            <a:br>
              <a:rPr lang="pt-BR" sz="2400" b="1" dirty="0">
                <a:latin typeface="Arial" pitchFamily="34" charset="0"/>
                <a:cs typeface="Arial" pitchFamily="34" charset="0"/>
              </a:rPr>
            </a:br>
            <a:r>
              <a:rPr lang="pt-BR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400" b="1" dirty="0" smtClean="0">
                <a:latin typeface="Arial" pitchFamily="34" charset="0"/>
                <a:cs typeface="Arial" pitchFamily="34" charset="0"/>
              </a:rPr>
            </a:br>
            <a:r>
              <a:rPr lang="pt-BR" sz="2400" b="1" dirty="0">
                <a:latin typeface="Arial" pitchFamily="34" charset="0"/>
                <a:cs typeface="Arial" pitchFamily="34" charset="0"/>
              </a:rPr>
              <a:t/>
            </a:r>
            <a:br>
              <a:rPr lang="pt-BR" sz="2400" b="1" dirty="0">
                <a:latin typeface="Arial" pitchFamily="34" charset="0"/>
                <a:cs typeface="Arial" pitchFamily="34" charset="0"/>
              </a:rPr>
            </a:b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4: Melhorar o registro do programa de pré-natal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r>
              <a:rPr lang="pt-BR" sz="2400" dirty="0"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r>
              <a:rPr lang="pt-BR" sz="2400" dirty="0"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>
                <a:latin typeface="Arial" pitchFamily="34" charset="0"/>
                <a:cs typeface="Arial" pitchFamily="34" charset="0"/>
              </a:rPr>
              <a:t>Meta 4.1: </a:t>
            </a:r>
            <a:r>
              <a:rPr lang="pt-BR" dirty="0">
                <a:latin typeface="Arial" pitchFamily="34" charset="0"/>
                <a:cs typeface="Arial" pitchFamily="34" charset="0"/>
              </a:rPr>
              <a:t>Manter o registro na ficha de acompanhamento de pré-natal de 100% das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grávidas</a:t>
            </a:r>
          </a:p>
          <a:p>
            <a:pPr marL="0" indent="0" algn="just">
              <a:buNone/>
            </a:pP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187624" y="4221088"/>
            <a:ext cx="65527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2400" b="1" dirty="0">
                <a:solidFill>
                  <a:schemeClr val="tx2"/>
                </a:solidFill>
                <a:latin typeface="Arial" charset="0"/>
                <a:cs typeface="Arial" charset="0"/>
              </a:rPr>
              <a:t>100% nos três meses de </a:t>
            </a:r>
            <a:r>
              <a:rPr lang="pt-BR" altLang="pt-BR" sz="24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intervenção</a:t>
            </a:r>
          </a:p>
          <a:p>
            <a:pPr algn="ctr"/>
            <a:r>
              <a:rPr lang="pt-BR" altLang="pt-BR" sz="24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(19, 20 e 21 gestantes) </a:t>
            </a:r>
            <a:endParaRPr lang="pt-BR" altLang="pt-BR" sz="24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9863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b="1" dirty="0" smtClean="0">
                <a:latin typeface="Arial" pitchFamily="34" charset="0"/>
                <a:cs typeface="Arial" pitchFamily="34" charset="0"/>
              </a:rPr>
            </a:b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5: Realizar avaliação de risco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>
                <a:latin typeface="Arial" pitchFamily="34" charset="0"/>
                <a:cs typeface="Arial" pitchFamily="34" charset="0"/>
              </a:rPr>
            </a:b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Meta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5.1:</a:t>
            </a:r>
            <a:r>
              <a:rPr lang="pt-BR" dirty="0">
                <a:latin typeface="Arial" pitchFamily="34" charset="0"/>
                <a:cs typeface="Arial" pitchFamily="34" charset="0"/>
              </a:rPr>
              <a:t> Avaliar o risco em 100% das gestantes</a:t>
            </a:r>
            <a:br>
              <a:rPr lang="pt-BR" dirty="0">
                <a:latin typeface="Arial" pitchFamily="34" charset="0"/>
                <a:cs typeface="Arial" pitchFamily="34" charset="0"/>
              </a:rPr>
            </a:b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187624" y="3755729"/>
            <a:ext cx="65527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2800" b="1" dirty="0">
                <a:solidFill>
                  <a:schemeClr val="tx2"/>
                </a:solidFill>
                <a:latin typeface="Arial" charset="0"/>
                <a:cs typeface="Arial" charset="0"/>
              </a:rPr>
              <a:t>100% nos três meses de </a:t>
            </a:r>
            <a:r>
              <a:rPr lang="pt-BR" altLang="pt-BR" sz="2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intervenção</a:t>
            </a:r>
          </a:p>
          <a:p>
            <a:pPr algn="ctr"/>
            <a:r>
              <a:rPr lang="pt-BR" altLang="pt-BR" sz="2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(19, 20 e 21 gestantes) </a:t>
            </a:r>
            <a:endParaRPr lang="pt-BR" altLang="pt-BR" sz="28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444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assistência pré-natal e puerperal de qualidade e humanizada é fundamental para a saúde materna 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neonatal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acolhimento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à mulher desde o início da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gravidez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pt-BR" dirty="0">
                <a:latin typeface="Arial" pitchFamily="34" charset="0"/>
                <a:cs typeface="Arial" pitchFamily="34" charset="0"/>
              </a:rPr>
              <a:t>Brasil, a cobertura ao pré-natal e a assistência adequada ainda configuram um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desafio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5658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8256926"/>
              </p:ext>
            </p:extLst>
          </p:nvPr>
        </p:nvGraphicFramePr>
        <p:xfrm>
          <a:off x="683568" y="2564904"/>
          <a:ext cx="7747000" cy="387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56263" cy="1198266"/>
          </a:xfrm>
        </p:spPr>
        <p:txBody>
          <a:bodyPr>
            <a:noAutofit/>
          </a:bodyPr>
          <a:lstStyle/>
          <a:p>
            <a:pPr algn="just"/>
            <a:r>
              <a:rPr lang="pt-BR" sz="2400" b="1" dirty="0">
                <a:latin typeface="Arial" pitchFamily="34" charset="0"/>
                <a:cs typeface="Arial" pitchFamily="34" charset="0"/>
              </a:rPr>
              <a:t>Objetivo 6: Promover a saúde no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pré-natal</a:t>
            </a:r>
            <a:br>
              <a:rPr lang="pt-BR" sz="2400" b="1" dirty="0" smtClean="0">
                <a:latin typeface="Arial" pitchFamily="34" charset="0"/>
                <a:cs typeface="Arial" pitchFamily="34" charset="0"/>
              </a:rPr>
            </a:br>
            <a:r>
              <a:rPr lang="pt-BR" sz="2400" dirty="0"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 </a:t>
            </a:r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6.1: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Garantir a 100% das gestantes orientações nutricional durante a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gestação</a:t>
            </a:r>
            <a:endParaRPr lang="pt-BR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123728" y="2682125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779912" y="2834525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436096" y="2836159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0142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3921263"/>
              </p:ext>
            </p:extLst>
          </p:nvPr>
        </p:nvGraphicFramePr>
        <p:xfrm>
          <a:off x="698500" y="2247900"/>
          <a:ext cx="7761932" cy="4133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 6.2: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Promover o aleitamento materno junto a 100% das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gestantes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097695" y="2780928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753879" y="2262039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410063" y="2308886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4848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3544086"/>
              </p:ext>
            </p:extLst>
          </p:nvPr>
        </p:nvGraphicFramePr>
        <p:xfrm>
          <a:off x="698500" y="2247900"/>
          <a:ext cx="7833940" cy="4133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 6.3: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Orientar 100% das gestantes sobre os cuidados com o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recém-nascido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136562" y="3248838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779912" y="2289974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436096" y="2260976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7850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8519013"/>
              </p:ext>
            </p:extLst>
          </p:nvPr>
        </p:nvGraphicFramePr>
        <p:xfrm>
          <a:off x="698500" y="2247900"/>
          <a:ext cx="7833940" cy="4133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 6.4: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Orientar 100% das gestantes sobre anticoncepção após o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parto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123728" y="4365104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805064" y="2360607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436096" y="2529507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5795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5856" y="764704"/>
            <a:ext cx="7756263" cy="1054250"/>
          </a:xfrm>
        </p:spPr>
        <p:txBody>
          <a:bodyPr>
            <a:noAutofit/>
          </a:bodyPr>
          <a:lstStyle/>
          <a:p>
            <a:pPr algn="just"/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 6.5: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Orientar 100% das gestantes sobre os riscos do tabagismo e do uso de álcool e drogas na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gestação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187624" y="3297976"/>
            <a:ext cx="65527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2800" b="1" dirty="0">
                <a:solidFill>
                  <a:schemeClr val="tx2"/>
                </a:solidFill>
                <a:latin typeface="Arial" charset="0"/>
                <a:cs typeface="Arial" charset="0"/>
              </a:rPr>
              <a:t>100% nos três meses de </a:t>
            </a:r>
            <a:r>
              <a:rPr lang="pt-BR" altLang="pt-BR" sz="2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intervenção</a:t>
            </a:r>
          </a:p>
          <a:p>
            <a:pPr algn="ctr"/>
            <a:r>
              <a:rPr lang="pt-BR" altLang="pt-BR" sz="2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(19, 20 e 21 gestantes) </a:t>
            </a:r>
            <a:endParaRPr lang="pt-BR" altLang="pt-BR" sz="28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8298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5833001"/>
              </p:ext>
            </p:extLst>
          </p:nvPr>
        </p:nvGraphicFramePr>
        <p:xfrm>
          <a:off x="683568" y="2204864"/>
          <a:ext cx="7747000" cy="4166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 6.6: 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Orientar 100% das gestantes sobre higiene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bucal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123728" y="4009593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707904" y="4009593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410063" y="2187973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4582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1296144"/>
          </a:xfrm>
        </p:spPr>
        <p:txBody>
          <a:bodyPr/>
          <a:lstStyle/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 METAS / RESULTADOS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1" y="2636912"/>
            <a:ext cx="3882055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690070" y="5777181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PUERPÉRIO</a:t>
            </a:r>
            <a:endParaRPr lang="pt-B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://babyblogbr.com.br/wp-content/uploads/2013/04/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23" y="2636912"/>
            <a:ext cx="4170087" cy="27363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565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6224"/>
              </p:ext>
            </p:extLst>
          </p:nvPr>
        </p:nvGraphicFramePr>
        <p:xfrm>
          <a:off x="827584" y="2564904"/>
          <a:ext cx="727280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56263" cy="1054250"/>
          </a:xfrm>
        </p:spPr>
        <p:txBody>
          <a:bodyPr>
            <a:noAutofit/>
          </a:bodyPr>
          <a:lstStyle/>
          <a:p>
            <a:pPr algn="l"/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1: Ampliar a cobertura da atenção a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puérperas</a:t>
            </a:r>
            <a:br>
              <a:rPr lang="pt-BR" sz="2400" b="1" dirty="0" smtClean="0">
                <a:latin typeface="Arial" pitchFamily="34" charset="0"/>
                <a:cs typeface="Arial" pitchFamily="34" charset="0"/>
              </a:rPr>
            </a:br>
            <a:r>
              <a:rPr lang="pt-BR" sz="2400" b="1" dirty="0">
                <a:latin typeface="Arial" pitchFamily="34" charset="0"/>
                <a:cs typeface="Arial" pitchFamily="34" charset="0"/>
              </a:rPr>
              <a:t/>
            </a:r>
            <a:br>
              <a:rPr lang="pt-BR" sz="2400" b="1" dirty="0">
                <a:latin typeface="Arial" pitchFamily="34" charset="0"/>
                <a:cs typeface="Arial" pitchFamily="34" charset="0"/>
              </a:rPr>
            </a:b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 </a:t>
            </a:r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1.1: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Alcançar cobertura de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70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 do Programa de puerpério </a:t>
            </a:r>
            <a:b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267744" y="2529507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779912" y="4293096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292080" y="3356992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8872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1017116"/>
              </p:ext>
            </p:extLst>
          </p:nvPr>
        </p:nvGraphicFramePr>
        <p:xfrm>
          <a:off x="827584" y="2780928"/>
          <a:ext cx="741682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56263" cy="1778724"/>
          </a:xfrm>
        </p:spPr>
        <p:txBody>
          <a:bodyPr>
            <a:no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400" b="1" dirty="0" smtClean="0">
                <a:latin typeface="Arial" pitchFamily="34" charset="0"/>
                <a:cs typeface="Arial" pitchFamily="34" charset="0"/>
              </a:rPr>
            </a:b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2: Melhorar a qualidade da atenção às puérperas na Unidade de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Saúde</a:t>
            </a:r>
            <a:br>
              <a:rPr lang="pt-BR" sz="2400" b="1" dirty="0" smtClean="0">
                <a:latin typeface="Arial" pitchFamily="34" charset="0"/>
                <a:cs typeface="Arial" pitchFamily="34" charset="0"/>
              </a:rPr>
            </a:br>
            <a:r>
              <a:rPr lang="pt-BR" sz="2400" b="1" dirty="0">
                <a:latin typeface="Arial" pitchFamily="34" charset="0"/>
                <a:cs typeface="Arial" pitchFamily="34" charset="0"/>
              </a:rPr>
              <a:t/>
            </a:r>
            <a:br>
              <a:rPr lang="pt-BR" sz="2400" b="1" dirty="0">
                <a:latin typeface="Arial" pitchFamily="34" charset="0"/>
                <a:cs typeface="Arial" pitchFamily="34" charset="0"/>
              </a:rPr>
            </a:b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 </a:t>
            </a:r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2.1: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Examinar as mamas em 100%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das puérperas 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cadastradas no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Programa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267744" y="2572772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825523" y="2559022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401117" y="3356992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9947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6680832"/>
              </p:ext>
            </p:extLst>
          </p:nvPr>
        </p:nvGraphicFramePr>
        <p:xfrm>
          <a:off x="698500" y="2247900"/>
          <a:ext cx="7689924" cy="3917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 2.2: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Examinar o abdome em 100% das puérperas cadastradas no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Programa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123728" y="2175940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790718" y="2162190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349589" y="2960160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143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699247" y="1916832"/>
            <a:ext cx="8049217" cy="4608511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endParaRPr lang="pt-PT" b="1" dirty="0" smtClean="0">
              <a:latin typeface="Arial" pitchFamily="34" charset="0"/>
              <a:cs typeface="Arial" pitchFamily="34" charset="0"/>
            </a:endParaRPr>
          </a:p>
          <a:p>
            <a:pPr marL="0" lvl="0" indent="0" algn="ctr">
              <a:buNone/>
            </a:pPr>
            <a:r>
              <a:rPr lang="pt-PT" b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pt-PT" b="1" dirty="0" smtClean="0">
                <a:latin typeface="Arial" pitchFamily="34" charset="0"/>
                <a:cs typeface="Arial" pitchFamily="34" charset="0"/>
              </a:rPr>
              <a:t>unicípio Vale Verde/Rio </a:t>
            </a:r>
            <a:r>
              <a:rPr lang="pt-PT" b="1" dirty="0">
                <a:latin typeface="Arial" pitchFamily="34" charset="0"/>
                <a:cs typeface="Arial" pitchFamily="34" charset="0"/>
              </a:rPr>
              <a:t>Grande do </a:t>
            </a:r>
            <a:r>
              <a:rPr lang="pt-PT" b="1" dirty="0" smtClean="0">
                <a:latin typeface="Arial" pitchFamily="34" charset="0"/>
                <a:cs typeface="Arial" pitchFamily="34" charset="0"/>
              </a:rPr>
              <a:t>Sul</a:t>
            </a:r>
          </a:p>
          <a:p>
            <a:pPr marL="0" lvl="0" indent="0" algn="just">
              <a:buNone/>
            </a:pPr>
            <a:endParaRPr lang="pt-PT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opulação: 3253 </a:t>
            </a:r>
            <a:r>
              <a:rPr lang="pt-BR" dirty="0">
                <a:latin typeface="Arial" pitchFamily="34" charset="0"/>
                <a:cs typeface="Arial" pitchFamily="34" charset="0"/>
              </a:rPr>
              <a:t>habitantes  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01 </a:t>
            </a:r>
            <a:r>
              <a:rPr lang="pt-BR" dirty="0">
                <a:latin typeface="Arial" pitchFamily="34" charset="0"/>
                <a:cs typeface="Arial" pitchFamily="34" charset="0"/>
              </a:rPr>
              <a:t>UBS com 01 equipe da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Estratégia de Saúde </a:t>
            </a:r>
            <a:r>
              <a:rPr lang="pt-BR" dirty="0">
                <a:latin typeface="Arial" pitchFamily="34" charset="0"/>
                <a:cs typeface="Arial" pitchFamily="34" charset="0"/>
              </a:rPr>
              <a:t>da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Família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Não há NASF e CEO</a:t>
            </a: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Temos atenção especializada (pediatria/odontologia/nutrição/psicologia/fonoaudiologia)</a:t>
            </a: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Não há serviço hospitalar (usuários encaminhados para municípios próximos)</a:t>
            </a: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CARACTERIZAÇÃO </a:t>
            </a: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DO </a:t>
            </a: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MUNICÍPIO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7228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6825792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 2.3: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Realizar exame ginecológico em 100% das puérperas cadastradas no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Programa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086699" y="1864004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748191" y="1850254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436096" y="2648224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7180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2502921"/>
              </p:ext>
            </p:extLst>
          </p:nvPr>
        </p:nvGraphicFramePr>
        <p:xfrm>
          <a:off x="755576" y="2348880"/>
          <a:ext cx="7545908" cy="377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 2.4: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Avaliar o estado psíquico em 100% das puérperas cadastradas no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Programa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123728" y="2388106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707904" y="2374356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401117" y="3187028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3777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9028628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 2.5: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Avaliar intercorrências em 100% das puérperas cadastradas no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Programa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123728" y="4437112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807631" y="2217189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401117" y="3861048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294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119755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 2.6: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Prescrever a 100% das puérperas um dos métodos de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anticoncepção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123728" y="2121856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825523" y="2121856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508104" y="3378419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7747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6887472"/>
              </p:ext>
            </p:extLst>
          </p:nvPr>
        </p:nvGraphicFramePr>
        <p:xfrm>
          <a:off x="683568" y="2852936"/>
          <a:ext cx="784887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pt-BR" sz="2400" b="1" dirty="0">
                <a:latin typeface="Arial" pitchFamily="34" charset="0"/>
                <a:cs typeface="Arial" pitchFamily="34" charset="0"/>
              </a:rPr>
              <a:t>Objetivo 3: Melhorar a adesão das mães ao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puerpério</a:t>
            </a:r>
            <a:br>
              <a:rPr lang="pt-BR" sz="2400" b="1" dirty="0" smtClean="0">
                <a:latin typeface="Arial" pitchFamily="34" charset="0"/>
                <a:cs typeface="Arial" pitchFamily="34" charset="0"/>
              </a:rPr>
            </a:br>
            <a:r>
              <a:rPr lang="pt-BR" sz="2400" dirty="0"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 3.1: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Realizar busca ativa em 100% das puérperas que não realizaram a consulta de puerpério até 30 dias após o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parto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123728" y="4869160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825523" y="4849362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508104" y="2492896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8530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8216947"/>
              </p:ext>
            </p:extLst>
          </p:nvPr>
        </p:nvGraphicFramePr>
        <p:xfrm>
          <a:off x="755576" y="2492896"/>
          <a:ext cx="7560840" cy="3917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400" b="1" dirty="0" smtClean="0">
                <a:latin typeface="Arial" pitchFamily="34" charset="0"/>
                <a:cs typeface="Arial" pitchFamily="34" charset="0"/>
              </a:rPr>
            </a:b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4: Melhorar o registro das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informações</a:t>
            </a:r>
            <a:br>
              <a:rPr lang="pt-BR" sz="2400" b="1" dirty="0" smtClean="0">
                <a:latin typeface="Arial" pitchFamily="34" charset="0"/>
                <a:cs typeface="Arial" pitchFamily="34" charset="0"/>
              </a:rPr>
            </a:br>
            <a:r>
              <a:rPr lang="pt-BR" sz="2400" b="1" dirty="0">
                <a:latin typeface="Arial" pitchFamily="34" charset="0"/>
                <a:cs typeface="Arial" pitchFamily="34" charset="0"/>
              </a:rPr>
              <a:t/>
            </a:r>
            <a:br>
              <a:rPr lang="pt-BR" sz="2400" b="1" dirty="0">
                <a:latin typeface="Arial" pitchFamily="34" charset="0"/>
                <a:cs typeface="Arial" pitchFamily="34" charset="0"/>
              </a:rPr>
            </a:b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 </a:t>
            </a:r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4.1: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Manter o registro na ficha de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acompanhamento 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100% das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puérperas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267744" y="2224214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825523" y="2210464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401117" y="3008434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4008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4801657"/>
              </p:ext>
            </p:extLst>
          </p:nvPr>
        </p:nvGraphicFramePr>
        <p:xfrm>
          <a:off x="768130" y="2449010"/>
          <a:ext cx="7545908" cy="3701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56263" cy="1054250"/>
          </a:xfrm>
        </p:spPr>
        <p:txBody>
          <a:bodyPr>
            <a:noAutofit/>
          </a:bodyPr>
          <a:lstStyle/>
          <a:p>
            <a:pPr algn="just"/>
            <a:r>
              <a:rPr lang="pt-BR" sz="2400" b="1" dirty="0">
                <a:latin typeface="Arial" pitchFamily="34" charset="0"/>
                <a:cs typeface="Arial" pitchFamily="34" charset="0"/>
              </a:rPr>
              <a:t>Objetivo 5: Promover a saúde das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puérperas</a:t>
            </a:r>
            <a:br>
              <a:rPr lang="pt-BR" sz="2400" b="1" dirty="0" smtClean="0">
                <a:latin typeface="Arial" pitchFamily="34" charset="0"/>
                <a:cs typeface="Arial" pitchFamily="34" charset="0"/>
              </a:rPr>
            </a:b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 5.1: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Orientar 100% das puérperas cadastradas no Programa sobre os cuidados do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recém-nascido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158707" y="2170192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730566" y="2168475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410868" y="2987660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4949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3460905"/>
              </p:ext>
            </p:extLst>
          </p:nvPr>
        </p:nvGraphicFramePr>
        <p:xfrm>
          <a:off x="755576" y="2348880"/>
          <a:ext cx="7545908" cy="3845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 5.2: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Orientar 100% das puérperas cadastradas no Programa sobre aleitamento materno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exclusivo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158707" y="2203440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716486" y="2189690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292080" y="2987660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1258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7301001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 5.3: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Orientar 100% das puérperas cadastradas no Programa sobre planejamento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familiar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086699" y="2136071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708318" y="2122321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401117" y="2920291"/>
            <a:ext cx="8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3722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99247" y="2060848"/>
            <a:ext cx="7833193" cy="439248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Permitiu ampliar a cobertura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da atenção às mulheres no pré-natal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puerpério</a:t>
            </a:r>
          </a:p>
          <a:p>
            <a:pPr algn="just"/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Melhorou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qualidade do atendimento nas consultas e ações em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saúde</a:t>
            </a:r>
          </a:p>
          <a:p>
            <a:pPr algn="just"/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mportância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para a equipe da unidade já que exigiu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capacitação</a:t>
            </a:r>
          </a:p>
          <a:p>
            <a:pPr algn="just"/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Apesar de alguns membros </a:t>
            </a:r>
            <a:r>
              <a:rPr lang="pt-B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equipe acreditarem que a intervenção traz excesso de trabalho, conseguimos unir </a:t>
            </a:r>
            <a:r>
              <a:rPr lang="pt-BR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equipe e </a:t>
            </a:r>
            <a:r>
              <a:rPr lang="pt-B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organizar </a:t>
            </a:r>
            <a:r>
              <a:rPr lang="pt-BR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facilitar o fluxo de informações </a:t>
            </a:r>
            <a:endParaRPr lang="pt-BR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907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988840"/>
            <a:ext cx="8049217" cy="4392488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Unidade de saúde Vale Verde</a:t>
            </a:r>
          </a:p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Rural/ modelo de atenção ESF</a:t>
            </a:r>
          </a:p>
          <a:p>
            <a:pPr algn="just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Equipe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da ESF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é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responsável por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3200 usuários da área adstrita</a:t>
            </a:r>
          </a:p>
          <a:p>
            <a:pPr algn="just"/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Equipe composta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por 01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Médico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do Programa Mais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Médicos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, 01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Enfermeira,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03 Auxiliares 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Enfermagem,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01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Dentista 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08 Agentes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Comunitários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Saúde</a:t>
            </a:r>
          </a:p>
          <a:p>
            <a:pPr algn="just"/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Em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relação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à atenção ao Pré-natal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Puerpério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 estimativa do Caderno 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Ações Programáticas sobre o número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de gestantes na área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é de 32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gestantes, sendo que tem 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21 (62,5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%) gestantes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acompanhadas na unidade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13 (66, 6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%) puérperas.</a:t>
            </a:r>
          </a:p>
          <a:p>
            <a:pPr marL="0" indent="0" algn="ctr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CARACTERIZAÇÃO </a:t>
            </a: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DA UBS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5063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 intervenção </a:t>
            </a:r>
            <a:r>
              <a:rPr lang="pt-B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ainda tem resistência dos profissionais de saúde da unidade e em certos momentos, também dos gestores, mas não pretendo desistir de tentar sensibilizar estes profissionais sobre a necessidade de implantação da intervenção como rotina da unidade fazendo-os perceber a cada dia mais que a intervenção visa facilitar o serviço e não gerar mais trabalho como alguns membros da equipe pensam. </a:t>
            </a:r>
            <a:endParaRPr lang="pt-B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1332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2060848"/>
            <a:ext cx="8424936" cy="4176464"/>
          </a:xfrm>
        </p:spPr>
        <p:txBody>
          <a:bodyPr>
            <a:no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Sistema </a:t>
            </a:r>
            <a:r>
              <a:rPr lang="pt-BR" dirty="0">
                <a:latin typeface="Arial" pitchFamily="34" charset="0"/>
                <a:cs typeface="Arial" pitchFamily="34" charset="0"/>
              </a:rPr>
              <a:t>de aprendizagem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muito </a:t>
            </a:r>
            <a:r>
              <a:rPr lang="pt-BR" dirty="0">
                <a:latin typeface="Arial" pitchFamily="34" charset="0"/>
                <a:cs typeface="Arial" pitchFamily="34" charset="0"/>
              </a:rPr>
              <a:t>diferente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do que eu estava acostumada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cada </a:t>
            </a:r>
            <a:r>
              <a:rPr lang="pt-BR" dirty="0">
                <a:latin typeface="Arial" pitchFamily="34" charset="0"/>
                <a:cs typeface="Arial" pitchFamily="34" charset="0"/>
              </a:rPr>
              <a:t>dia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fui </a:t>
            </a:r>
            <a:r>
              <a:rPr lang="pt-BR" dirty="0">
                <a:latin typeface="Arial" pitchFamily="34" charset="0"/>
                <a:cs typeface="Arial" pitchFamily="34" charset="0"/>
              </a:rPr>
              <a:t>conhecendo mais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sobre o </a:t>
            </a:r>
            <a:r>
              <a:rPr lang="pt-BR" dirty="0">
                <a:latin typeface="Arial" pitchFamily="34" charset="0"/>
                <a:cs typeface="Arial" pitchFamily="34" charset="0"/>
              </a:rPr>
              <a:t>ensino a distancia e foi uma nova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experiência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O curso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me 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judou </a:t>
            </a:r>
            <a:r>
              <a:rPr lang="pt-BR" dirty="0">
                <a:latin typeface="Arial" pitchFamily="34" charset="0"/>
                <a:cs typeface="Arial" pitchFamily="34" charset="0"/>
              </a:rPr>
              <a:t>a interagir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 conhecer mais pessoas/colegas 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Ajudou 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aumentar o conhecimento </a:t>
            </a:r>
            <a:r>
              <a:rPr lang="pt-BR" dirty="0">
                <a:latin typeface="Arial" pitchFamily="34" charset="0"/>
                <a:cs typeface="Arial" pitchFamily="34" charset="0"/>
              </a:rPr>
              <a:t>sobre 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prática profissional 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Me disponibilizou ótimos materiais para estudo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>
                <a:latin typeface="Arial" panose="020B0604020202020204" pitchFamily="34" charset="0"/>
                <a:cs typeface="Arial" pitchFamily="34" charset="0"/>
              </a:rPr>
              <a:t>REFLEXÃO CRÍTICA </a:t>
            </a:r>
            <a:r>
              <a:rPr lang="pt-BR" sz="3200" b="1" dirty="0">
                <a:latin typeface="Arial" pitchFamily="34" charset="0"/>
                <a:cs typeface="Arial" pitchFamily="34" charset="0"/>
              </a:rPr>
              <a:t>DO PROCESSO DE </a:t>
            </a: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APRENDIZAGEM 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4837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OBRIGADA!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Espaço Reservado para Conteú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41" y="2060848"/>
            <a:ext cx="3703019" cy="277726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Espaço Reservado para Conteúdo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140967"/>
            <a:ext cx="3921572" cy="294117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694776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Melhorar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atenção à saúde das gestantes e puérperas da Unidade Básica da Saúde Vale Verde, município Vale Verde/RS.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GERAL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891298"/>
            <a:ext cx="2267744" cy="1722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5475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>
                <a:latin typeface="Arial" pitchFamily="34" charset="0"/>
                <a:cs typeface="Arial" pitchFamily="34" charset="0"/>
              </a:rPr>
              <a:t>METODOLOGIA</a:t>
            </a:r>
            <a:endParaRPr lang="pt-BR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pt-BR" altLang="pt-BR" sz="2000" dirty="0" smtClean="0">
                <a:latin typeface="Arial" charset="0"/>
                <a:cs typeface="Arial" charset="0"/>
              </a:rPr>
              <a:t>A intervenção foi realizada na </a:t>
            </a:r>
            <a:r>
              <a:rPr lang="pt-BR" altLang="pt-BR" sz="2000" dirty="0" smtClean="0">
                <a:latin typeface="Arial" charset="0"/>
                <a:cs typeface="Arial" charset="0"/>
              </a:rPr>
              <a:t>Estratégia de Saúde da Família Vale Verde, </a:t>
            </a:r>
            <a:r>
              <a:rPr lang="pt-BR" altLang="pt-BR" sz="2000" dirty="0" smtClean="0">
                <a:latin typeface="Arial" charset="0"/>
                <a:cs typeface="Arial" charset="0"/>
              </a:rPr>
              <a:t>no Município </a:t>
            </a:r>
            <a:r>
              <a:rPr lang="pt-BR" altLang="pt-BR" sz="2000" dirty="0" smtClean="0">
                <a:latin typeface="Arial" charset="0"/>
                <a:cs typeface="Arial" charset="0"/>
              </a:rPr>
              <a:t>de Vale Verde/RS</a:t>
            </a:r>
            <a:r>
              <a:rPr lang="pt-BR" altLang="pt-BR" sz="2000" dirty="0" smtClean="0">
                <a:latin typeface="Arial" charset="0"/>
                <a:cs typeface="Arial" charset="0"/>
              </a:rPr>
              <a:t>;</a:t>
            </a:r>
          </a:p>
          <a:p>
            <a:pPr algn="just">
              <a:defRPr/>
            </a:pPr>
            <a:endParaRPr lang="pt-BR" altLang="pt-BR" sz="2000" dirty="0" smtClean="0">
              <a:latin typeface="Arial" charset="0"/>
              <a:cs typeface="Arial" charset="0"/>
            </a:endParaRPr>
          </a:p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pt-BR" altLang="pt-BR" sz="2000" dirty="0" smtClean="0">
                <a:latin typeface="Arial" charset="0"/>
                <a:cs typeface="Arial" charset="0"/>
              </a:rPr>
              <a:t>Público alvo: </a:t>
            </a:r>
            <a:r>
              <a:rPr lang="pt-BR" altLang="pt-BR" sz="2000" dirty="0" smtClean="0">
                <a:latin typeface="Arial" charset="0"/>
                <a:cs typeface="Arial" charset="0"/>
              </a:rPr>
              <a:t>gestantes e puérperas da área adstrita da unidade</a:t>
            </a:r>
          </a:p>
          <a:p>
            <a:pPr algn="just">
              <a:buFont typeface="Wingdings" panose="05000000000000000000" pitchFamily="2" charset="2"/>
              <a:buChar char="v"/>
              <a:defRPr/>
            </a:pPr>
            <a:endParaRPr lang="pt-BR" altLang="pt-BR" sz="2000" dirty="0" smtClean="0">
              <a:latin typeface="Arial" charset="0"/>
              <a:cs typeface="Arial" charset="0"/>
            </a:endParaRPr>
          </a:p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pt-BR" altLang="pt-BR" sz="2000" dirty="0" smtClean="0">
                <a:latin typeface="Arial" charset="0"/>
                <a:cs typeface="Arial" charset="0"/>
              </a:rPr>
              <a:t>Período </a:t>
            </a:r>
            <a:r>
              <a:rPr lang="pt-BR" altLang="pt-BR" sz="2000" dirty="0" smtClean="0">
                <a:latin typeface="Arial" charset="0"/>
                <a:cs typeface="Arial" charset="0"/>
              </a:rPr>
              <a:t> de intervenção de </a:t>
            </a:r>
            <a:r>
              <a:rPr lang="pt-BR" altLang="pt-BR" sz="2000" dirty="0" smtClean="0">
                <a:latin typeface="Arial" charset="0"/>
                <a:cs typeface="Arial" charset="0"/>
              </a:rPr>
              <a:t>12 semanas</a:t>
            </a:r>
          </a:p>
          <a:p>
            <a:pPr algn="just">
              <a:defRPr/>
            </a:pPr>
            <a:endParaRPr lang="pt-BR" altLang="pt-BR" sz="2000" dirty="0" smtClean="0">
              <a:latin typeface="Arial" charset="0"/>
              <a:cs typeface="Arial" charset="0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pt-BR" altLang="pt-BR" sz="20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Ações estruturadas dentro de quatro eixos temáticos: </a:t>
            </a:r>
          </a:p>
          <a:p>
            <a:pPr lvl="1" algn="just">
              <a:defRPr/>
            </a:pPr>
            <a:r>
              <a:rPr lang="pt-BR" altLang="pt-BR" sz="2000" dirty="0" smtClean="0">
                <a:latin typeface="Arial" charset="0"/>
                <a:cs typeface="Arial" charset="0"/>
              </a:rPr>
              <a:t>Monitoramento e Avaliação</a:t>
            </a:r>
          </a:p>
          <a:p>
            <a:pPr lvl="1" algn="just">
              <a:defRPr/>
            </a:pPr>
            <a:r>
              <a:rPr lang="pt-BR" altLang="pt-BR" sz="2000" dirty="0" smtClean="0">
                <a:latin typeface="Arial" charset="0"/>
                <a:cs typeface="Arial" charset="0"/>
              </a:rPr>
              <a:t>Organização e Gestão do Serviço</a:t>
            </a:r>
          </a:p>
          <a:p>
            <a:pPr lvl="1" algn="just">
              <a:defRPr/>
            </a:pPr>
            <a:r>
              <a:rPr lang="pt-BR" altLang="pt-BR" sz="2000" dirty="0" smtClean="0">
                <a:latin typeface="Arial" charset="0"/>
                <a:cs typeface="Arial" charset="0"/>
              </a:rPr>
              <a:t>Engajamento Público</a:t>
            </a:r>
          </a:p>
          <a:p>
            <a:pPr lvl="1" algn="just">
              <a:defRPr/>
            </a:pPr>
            <a:r>
              <a:rPr lang="pt-BR" altLang="pt-BR" sz="2000" dirty="0" smtClean="0">
                <a:latin typeface="Arial" charset="0"/>
                <a:cs typeface="Arial" charset="0"/>
              </a:rPr>
              <a:t>Qualificação da Prática Clínica</a:t>
            </a:r>
          </a:p>
        </p:txBody>
      </p:sp>
    </p:spTree>
    <p:extLst>
      <p:ext uri="{BB962C8B-B14F-4D97-AF65-F5344CB8AC3E}">
        <p14:creationId xmlns:p14="http://schemas.microsoft.com/office/powerpoint/2010/main" val="3202076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Capacitação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dos profissionais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da equipe </a:t>
            </a:r>
          </a:p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Estabelecimento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do papel de cada profissional na ação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programática</a:t>
            </a:r>
          </a:p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Cadastramento das gestantes e puérperas</a:t>
            </a:r>
          </a:p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Contato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com o presidente da associação da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comunidade</a:t>
            </a:r>
          </a:p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Atendimento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clinico das gestantes 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puérperas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Grupos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de 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gestantes e puérperas</a:t>
            </a:r>
          </a:p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Busca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ativa das gestantes e puérperas faltosas as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consultas</a:t>
            </a:r>
          </a:p>
          <a:p>
            <a:pPr algn="just"/>
            <a:r>
              <a:rPr lang="pt-BR" sz="2000" dirty="0">
                <a:latin typeface="Arial" pitchFamily="34" charset="0"/>
                <a:cs typeface="Arial" pitchFamily="34" charset="0"/>
              </a:rPr>
              <a:t>M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onitoramento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intervenção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Orientação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população</a:t>
            </a:r>
          </a:p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Monitoramento dos registro   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AÇÕES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693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ClrTx/>
            </a:pPr>
            <a:r>
              <a:rPr lang="pt-BR" dirty="0">
                <a:latin typeface="Arial" pitchFamily="34" charset="0"/>
                <a:cs typeface="Arial" pitchFamily="34" charset="0"/>
              </a:rPr>
              <a:t>Manual Técnico de Pré-natal e Puerpério da Saúde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2012 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ClrTx/>
            </a:pPr>
            <a:r>
              <a:rPr lang="pt-BR" dirty="0">
                <a:latin typeface="Arial" pitchFamily="34" charset="0"/>
                <a:cs typeface="Arial" pitchFamily="34" charset="0"/>
              </a:rPr>
              <a:t>Cadernos de Atenção Básica.</a:t>
            </a:r>
          </a:p>
          <a:p>
            <a:pPr>
              <a:lnSpc>
                <a:spcPct val="150000"/>
              </a:lnSpc>
              <a:buClrTx/>
            </a:pPr>
            <a:r>
              <a:rPr lang="pt-BR" dirty="0">
                <a:latin typeface="Arial" pitchFamily="34" charset="0"/>
                <a:cs typeface="Arial" pitchFamily="34" charset="0"/>
              </a:rPr>
              <a:t>Fichas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Espelho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ClrTx/>
            </a:pPr>
            <a:r>
              <a:rPr lang="pt-BR" dirty="0">
                <a:latin typeface="Arial" pitchFamily="34" charset="0"/>
                <a:cs typeface="Arial" pitchFamily="34" charset="0"/>
              </a:rPr>
              <a:t>Planilha de Coleta de Dados do Pré-Natal 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Puerpério  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LOGÍSTICA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229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Tx/>
            </a:pPr>
            <a:r>
              <a:rPr lang="pt-BR" dirty="0">
                <a:latin typeface="Arial" pitchFamily="34" charset="0"/>
                <a:cs typeface="Arial" pitchFamily="34" charset="0"/>
              </a:rPr>
              <a:t>Capacitação da equipe</a:t>
            </a:r>
          </a:p>
          <a:p>
            <a:pPr>
              <a:lnSpc>
                <a:spcPct val="150000"/>
              </a:lnSpc>
              <a:buClrTx/>
            </a:pPr>
            <a:r>
              <a:rPr lang="pt-BR" dirty="0">
                <a:latin typeface="Arial" pitchFamily="34" charset="0"/>
                <a:cs typeface="Arial" pitchFamily="34" charset="0"/>
              </a:rPr>
              <a:t>Organização 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Registros/Registro específico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ClrTx/>
            </a:pPr>
            <a:r>
              <a:rPr lang="pt-BR" dirty="0">
                <a:latin typeface="Arial" pitchFamily="34" charset="0"/>
                <a:cs typeface="Arial" pitchFamily="34" charset="0"/>
              </a:rPr>
              <a:t>Acolhimento</a:t>
            </a:r>
          </a:p>
          <a:p>
            <a:pPr>
              <a:lnSpc>
                <a:spcPct val="150000"/>
              </a:lnSpc>
              <a:buClrTx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Sensibilização da comunidade</a:t>
            </a:r>
          </a:p>
          <a:p>
            <a:pPr>
              <a:lnSpc>
                <a:spcPct val="150000"/>
              </a:lnSpc>
              <a:buClrTx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Monitoramento da intervenção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</p:spPr>
        <p:txBody>
          <a:bodyPr/>
          <a:lstStyle/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LOGÍSTICA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6776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a Dura">
  <a:themeElements>
    <a:clrScheme name="Capa Dur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pa Dur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a Dur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205</TotalTime>
  <Words>1245</Words>
  <Application>Microsoft Office PowerPoint</Application>
  <PresentationFormat>Apresentação na tela (4:3)</PresentationFormat>
  <Paragraphs>206</Paragraphs>
  <Slides>42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43" baseType="lpstr">
      <vt:lpstr>Capa Dura</vt:lpstr>
      <vt:lpstr>UNIVERSIDADE ABERTA DO SUS UNIVERSIDADE FEDERAL DE PELOTAS Especialização em Saúde da Família Modalidade a Distância Turma nº 07 </vt:lpstr>
      <vt:lpstr>INTRODUÇÃO</vt:lpstr>
      <vt:lpstr>CARACTERIZAÇÃO DO MUNICÍPIO</vt:lpstr>
      <vt:lpstr>CARACTERIZAÇÃO DA UBS</vt:lpstr>
      <vt:lpstr>OBJETIVO GERAL</vt:lpstr>
      <vt:lpstr>METODOLOGIA</vt:lpstr>
      <vt:lpstr>AÇÕES</vt:lpstr>
      <vt:lpstr>LOGÍSTICA</vt:lpstr>
      <vt:lpstr>LOGÍSTICA</vt:lpstr>
      <vt:lpstr>OBJETIVOS / METAS / RESULTADOS</vt:lpstr>
      <vt:lpstr>Objetivo 1: Ampliar a cobertura de pré-natal</vt:lpstr>
      <vt:lpstr>Objetivo 2: Melhorar a qualidade da atenção ao pré-natal e puerpério realizado na Unidade </vt:lpstr>
      <vt:lpstr>Meta 2.6: Garantir que 100% das gestantes estejam com vacina antitetânica em dia</vt:lpstr>
      <vt:lpstr>Meta 2.7: Garantir que 100% das gestantes estejam com vacina contra hepatite B em dia</vt:lpstr>
      <vt:lpstr>Meta 2.8: Realizar avaliação da necessidade de atendimento odontológico em 100% das gestantes durante o pré-natal</vt:lpstr>
      <vt:lpstr>Meta 2.9: Garantir a primeira consulta odontológica programática para 100% das gestantes cadastradas  </vt:lpstr>
      <vt:lpstr> Objetivo 3: Melhorar a adesão ao pré-natal </vt:lpstr>
      <vt:lpstr>    Objetivo 4: Melhorar o registro do programa de pré-natal    </vt:lpstr>
      <vt:lpstr> Objetivo 5: Realizar avaliação de risco </vt:lpstr>
      <vt:lpstr>Objetivo 6: Promover a saúde no pré-natal  Meta 6.1: Garantir a 100% das gestantes orientações nutricional durante a gestação</vt:lpstr>
      <vt:lpstr>Meta 6.2: Promover o aleitamento materno junto a 100% das gestantes</vt:lpstr>
      <vt:lpstr>Meta 6.3: Orientar 100% das gestantes sobre os cuidados com o recém-nascido</vt:lpstr>
      <vt:lpstr>Meta 6.4: Orientar 100% das gestantes sobre anticoncepção após o parto</vt:lpstr>
      <vt:lpstr>Meta 6.5: Orientar 100% das gestantes sobre os riscos do tabagismo e do uso de álcool e drogas na gestação </vt:lpstr>
      <vt:lpstr>Meta 6.6: Orientar 100% das gestantes sobre higiene bucal</vt:lpstr>
      <vt:lpstr>OBJETIVOS / METAS / RESULTADOS</vt:lpstr>
      <vt:lpstr>  Objetivo 1: Ampliar a cobertura da atenção a puérperas  Meta 1.1: Alcançar cobertura de 70% do Programa de puerpério  </vt:lpstr>
      <vt:lpstr> Objetivo 2: Melhorar a qualidade da atenção às puérperas na Unidade de Saúde  Meta 2.1: Examinar as mamas em 100% das puérperas cadastradas no Programa</vt:lpstr>
      <vt:lpstr>Meta 2.2: Examinar o abdome em 100% das puérperas cadastradas no Programa</vt:lpstr>
      <vt:lpstr>Meta 2.3: Realizar exame ginecológico em 100% das puérperas cadastradas no Programa</vt:lpstr>
      <vt:lpstr>Meta 2.4: Avaliar o estado psíquico em 100% das puérperas cadastradas no Programa</vt:lpstr>
      <vt:lpstr>Meta 2.5: Avaliar intercorrências em 100% das puérperas cadastradas no Programa</vt:lpstr>
      <vt:lpstr>Meta 2.6: Prescrever a 100% das puérperas um dos métodos de anticoncepção</vt:lpstr>
      <vt:lpstr>Objetivo 3: Melhorar a adesão das mães ao puerpério  Meta 3.1: Realizar busca ativa em 100% das puérperas que não realizaram a consulta de puerpério até 30 dias após o parto</vt:lpstr>
      <vt:lpstr> Objetivo 4: Melhorar o registro das informações  Meta 4.1: Manter o registro na ficha de acompanhamento a 100% das puérperas</vt:lpstr>
      <vt:lpstr>Objetivo 5: Promover a saúde das puérperas   Meta 5.1: Orientar 100% das puérperas cadastradas no Programa sobre os cuidados do recém-nascido</vt:lpstr>
      <vt:lpstr>Meta 5.2: Orientar 100% das puérperas cadastradas no Programa sobre aleitamento materno exclusivo</vt:lpstr>
      <vt:lpstr>Meta 5.3: Orientar 100% das puérperas cadastradas no Programa sobre planejamento familiar</vt:lpstr>
      <vt:lpstr>DISCUSSÃO</vt:lpstr>
      <vt:lpstr>Apresentação do PowerPoint</vt:lpstr>
      <vt:lpstr>REFLEXÃO CRÍTICA DO PROCESSO DE APRENDIZAGEM </vt:lpstr>
      <vt:lpstr>OBRIGADA!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Especialização em Saúde da Família Modalidade a Distância Turma nº 07</dc:title>
  <dc:creator>Onelia Cuba</dc:creator>
  <cp:lastModifiedBy>Carol</cp:lastModifiedBy>
  <cp:revision>50</cp:revision>
  <dcterms:created xsi:type="dcterms:W3CDTF">2015-09-05T22:16:39Z</dcterms:created>
  <dcterms:modified xsi:type="dcterms:W3CDTF">2015-09-14T20:02:52Z</dcterms:modified>
</cp:coreProperties>
</file>