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51"/>
  </p:notesMasterIdLst>
  <p:sldIdLst>
    <p:sldId id="355" r:id="rId2"/>
    <p:sldId id="356" r:id="rId3"/>
    <p:sldId id="365" r:id="rId4"/>
    <p:sldId id="357" r:id="rId5"/>
    <p:sldId id="358" r:id="rId6"/>
    <p:sldId id="361" r:id="rId7"/>
    <p:sldId id="374" r:id="rId8"/>
    <p:sldId id="362" r:id="rId9"/>
    <p:sldId id="258" r:id="rId10"/>
    <p:sldId id="439" r:id="rId11"/>
    <p:sldId id="438" r:id="rId12"/>
    <p:sldId id="433" r:id="rId13"/>
    <p:sldId id="440" r:id="rId14"/>
    <p:sldId id="441" r:id="rId15"/>
    <p:sldId id="445" r:id="rId16"/>
    <p:sldId id="437" r:id="rId17"/>
    <p:sldId id="367" r:id="rId18"/>
    <p:sldId id="261" r:id="rId19"/>
    <p:sldId id="368" r:id="rId20"/>
    <p:sldId id="472" r:id="rId21"/>
    <p:sldId id="456" r:id="rId22"/>
    <p:sldId id="453" r:id="rId23"/>
    <p:sldId id="454" r:id="rId24"/>
    <p:sldId id="457" r:id="rId25"/>
    <p:sldId id="458" r:id="rId26"/>
    <p:sldId id="460" r:id="rId27"/>
    <p:sldId id="463" r:id="rId28"/>
    <p:sldId id="474" r:id="rId29"/>
    <p:sldId id="473" r:id="rId30"/>
    <p:sldId id="475" r:id="rId31"/>
    <p:sldId id="455" r:id="rId32"/>
    <p:sldId id="477" r:id="rId33"/>
    <p:sldId id="476" r:id="rId34"/>
    <p:sldId id="478" r:id="rId35"/>
    <p:sldId id="447" r:id="rId36"/>
    <p:sldId id="448" r:id="rId37"/>
    <p:sldId id="449" r:id="rId38"/>
    <p:sldId id="450" r:id="rId39"/>
    <p:sldId id="451" r:id="rId40"/>
    <p:sldId id="348" r:id="rId41"/>
    <p:sldId id="377" r:id="rId42"/>
    <p:sldId id="328" r:id="rId43"/>
    <p:sldId id="467" r:id="rId44"/>
    <p:sldId id="468" r:id="rId45"/>
    <p:sldId id="469" r:id="rId46"/>
    <p:sldId id="470" r:id="rId47"/>
    <p:sldId id="382" r:id="rId48"/>
    <p:sldId id="383" r:id="rId49"/>
    <p:sldId id="364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0F8FE"/>
    <a:srgbClr val="000099"/>
    <a:srgbClr val="E6F4FE"/>
    <a:srgbClr val="CCEC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87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Planilha%20de%20Coleta%20de%20dados%20Pre-Natal%20.Dr.Orestes%20Michel%20Rodriguez%20Pineiro.%20Nuevo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de%20Coleta%20de%20dados%20Pre-Natal%20.Dr.Orestes%20Michel%20Rodriguez%20Pineiro.%20Nuevo.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de%20Coleta%20de%20dados%20Pre-Natal%20.Dr.Orestes%20Michel%20Rodriguez%20Pineiro.%20Nuevo.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de%20Coleta%20de%20dados%20Pre-Natal%20.Dr.Orestes%20Michel%20Rodriguez%20Pineiro.%20Nuevo.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de%20Coleta%20de%20dados%20Pre-Natal%20.Dr.Orestes%20Michel%20Rodriguez%20Pineiro.%20Nuevo.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de%20Coleta%20de%20dados%20Pre-Natal%20.Dr.Orestes%20Michel%20Rodriguez%20Pineiro.%20Nuevo.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de%20Coleta%20de%20dados%20Pre-Natal%20.Dr.Orestes%20Michel%20Rodriguez%20Pineiro.%20Nuevo.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de%20%20Coleta%20de%20dados%20Puerp&#233;rio.%20Dr.%20Orestes%20Michel%20Rodriguez%20Pineiro.%20Nuevas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080645161290321"/>
          <c:y val="5.0179211469534052E-2"/>
          <c:w val="0.86693548387096753"/>
          <c:h val="0.82437275985662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delete val="1"/>
            </c:dLbl>
            <c:dLblPos val="outEnd"/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0.12727272727272718</c:v>
                </c:pt>
                <c:pt idx="1">
                  <c:v>0.7454545454545457</c:v>
                </c:pt>
                <c:pt idx="2">
                  <c:v>0.92727272727272658</c:v>
                </c:pt>
                <c:pt idx="3">
                  <c:v>0</c:v>
                </c:pt>
              </c:numCache>
            </c:numRef>
          </c:val>
        </c:ser>
        <c:dLbls/>
        <c:axId val="58360960"/>
        <c:axId val="58362496"/>
      </c:barChart>
      <c:catAx>
        <c:axId val="583609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362496"/>
        <c:crosses val="autoZero"/>
        <c:auto val="1"/>
        <c:lblAlgn val="ctr"/>
        <c:lblOffset val="100"/>
      </c:catAx>
      <c:valAx>
        <c:axId val="58362496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360960"/>
        <c:crosses val="autoZero"/>
        <c:crossBetween val="between"/>
        <c:majorUnit val="0.1"/>
        <c:minorUnit val="4.0000000000000112E-2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0080645161290321"/>
          <c:y val="0.10257734604460815"/>
          <c:w val="0.86693548387096753"/>
          <c:h val="0.7721546701946817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Val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0.82926829268292679</c:v>
                </c:pt>
                <c:pt idx="2">
                  <c:v>0.82352941176470584</c:v>
                </c:pt>
                <c:pt idx="3">
                  <c:v>0</c:v>
                </c:pt>
              </c:numCache>
            </c:numRef>
          </c:val>
        </c:ser>
        <c:dLbls/>
        <c:axId val="60352768"/>
        <c:axId val="61083648"/>
      </c:barChart>
      <c:catAx>
        <c:axId val="603527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083648"/>
        <c:crosses val="autoZero"/>
        <c:auto val="1"/>
        <c:lblAlgn val="ctr"/>
        <c:lblOffset val="100"/>
      </c:catAx>
      <c:valAx>
        <c:axId val="61083648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0352768"/>
        <c:crosses val="autoZero"/>
        <c:crossBetween val="between"/>
      </c:valAx>
    </c:plotArea>
    <c:plotVisOnly val="1"/>
    <c:dispBlanksAs val="gap"/>
  </c:chart>
  <c:spPr>
    <a:ln>
      <a:solidFill>
        <a:srgbClr val="000099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0080645161290321"/>
          <c:y val="5.1660516605166053E-2"/>
          <c:w val="0.86693548387096753"/>
          <c:h val="0.819188191881913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Val val="1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0.85714285714285765</c:v>
                </c:pt>
                <c:pt idx="1">
                  <c:v>0.85365853658537105</c:v>
                </c:pt>
                <c:pt idx="2">
                  <c:v>0.92156862745098034</c:v>
                </c:pt>
                <c:pt idx="3">
                  <c:v>0</c:v>
                </c:pt>
              </c:numCache>
            </c:numRef>
          </c:val>
        </c:ser>
        <c:dLbls/>
        <c:axId val="61157376"/>
        <c:axId val="61158912"/>
      </c:barChart>
      <c:catAx>
        <c:axId val="611573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158912"/>
        <c:crosses val="autoZero"/>
        <c:auto val="1"/>
        <c:lblAlgn val="ctr"/>
        <c:lblOffset val="100"/>
      </c:catAx>
      <c:valAx>
        <c:axId val="61158912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157376"/>
        <c:crosses val="autoZero"/>
        <c:crossBetween val="between"/>
        <c:majorUnit val="0.1"/>
        <c:minorUnit val="4.0000000000000022E-2"/>
      </c:valAx>
    </c:plotArea>
    <c:plotVisOnly val="1"/>
    <c:dispBlanksAs val="gap"/>
  </c:chart>
  <c:spPr>
    <a:ln>
      <a:solidFill>
        <a:srgbClr val="000099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dLbls>
            <c:dLblPos val="inEnd"/>
            <c:showVal val="1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1</c:v>
                </c:pt>
                <c:pt idx="1">
                  <c:v>0.95121951219512602</c:v>
                </c:pt>
                <c:pt idx="2">
                  <c:v>0.96078431372549433</c:v>
                </c:pt>
                <c:pt idx="3">
                  <c:v>0</c:v>
                </c:pt>
              </c:numCache>
            </c:numRef>
          </c:val>
        </c:ser>
        <c:dLbls/>
        <c:gapWidth val="75"/>
        <c:overlap val="40"/>
        <c:axId val="61195008"/>
        <c:axId val="61196544"/>
      </c:barChart>
      <c:catAx>
        <c:axId val="61195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196544"/>
        <c:crosses val="autoZero"/>
        <c:auto val="1"/>
        <c:lblAlgn val="ctr"/>
        <c:lblOffset val="100"/>
      </c:catAx>
      <c:valAx>
        <c:axId val="61196544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195008"/>
        <c:crosses val="autoZero"/>
        <c:crossBetween val="between"/>
        <c:majorUnit val="0.1"/>
        <c:minorUnit val="4.0000000000000022E-2"/>
      </c:valAx>
      <c:spPr>
        <a:ln>
          <a:noFill/>
        </a:ln>
      </c:spPr>
    </c:plotArea>
    <c:plotVisOnly val="1"/>
    <c:dispBlanksAs val="gap"/>
  </c:chart>
  <c:spPr>
    <a:ln>
      <a:solidFill>
        <a:srgbClr val="0000CC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080645161290321"/>
          <c:y val="4.9295774647887404E-2"/>
          <c:w val="0.86693548387096753"/>
          <c:h val="0.827464788732388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0.78048780487804859</c:v>
                </c:pt>
                <c:pt idx="2">
                  <c:v>0.90196078431372551</c:v>
                </c:pt>
                <c:pt idx="3">
                  <c:v>0</c:v>
                </c:pt>
              </c:numCache>
            </c:numRef>
          </c:val>
        </c:ser>
        <c:dLbls/>
        <c:axId val="61220736"/>
        <c:axId val="61222272"/>
      </c:barChart>
      <c:catAx>
        <c:axId val="612207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222272"/>
        <c:crosses val="autoZero"/>
        <c:auto val="1"/>
        <c:lblAlgn val="ctr"/>
        <c:lblOffset val="100"/>
      </c:catAx>
      <c:valAx>
        <c:axId val="61222272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220736"/>
        <c:crosses val="autoZero"/>
        <c:crossBetween val="between"/>
        <c:majorUnit val="0.1"/>
        <c:minorUnit val="4.0000000000000022E-2"/>
      </c:valAx>
    </c:plotArea>
    <c:plotVisOnly val="1"/>
    <c:dispBlanksAs val="gap"/>
  </c:chart>
  <c:spPr>
    <a:ln>
      <a:solidFill>
        <a:srgbClr val="0000CC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183299389002035"/>
          <c:y val="5.1470588235294067E-2"/>
          <c:w val="0.86558044806517365"/>
          <c:h val="0.8198529411764706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0.80487804878048785</c:v>
                </c:pt>
                <c:pt idx="2">
                  <c:v>0.90196078431372551</c:v>
                </c:pt>
                <c:pt idx="3">
                  <c:v>0</c:v>
                </c:pt>
              </c:numCache>
            </c:numRef>
          </c:val>
        </c:ser>
        <c:dLbls/>
        <c:axId val="61246080"/>
        <c:axId val="61305216"/>
      </c:barChart>
      <c:catAx>
        <c:axId val="612460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305216"/>
        <c:crosses val="autoZero"/>
        <c:auto val="1"/>
        <c:lblAlgn val="ctr"/>
        <c:lblOffset val="100"/>
      </c:catAx>
      <c:valAx>
        <c:axId val="61305216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246080"/>
        <c:crosses val="autoZero"/>
        <c:crossBetween val="between"/>
        <c:minorUnit val="4.0000000000000022E-2"/>
      </c:valAx>
    </c:plotArea>
    <c:plotVisOnly val="1"/>
    <c:dispBlanksAs val="gap"/>
  </c:chart>
  <c:spPr>
    <a:ln>
      <a:solidFill>
        <a:srgbClr val="000099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9.2531110893362092E-2"/>
          <c:y val="5.363978441332231E-2"/>
          <c:w val="0.86612576064909585"/>
          <c:h val="0.812260536398467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Val val="1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1</c:v>
                </c:pt>
                <c:pt idx="1">
                  <c:v>0.92682926829268364</c:v>
                </c:pt>
                <c:pt idx="2">
                  <c:v>0.92156862745098034</c:v>
                </c:pt>
                <c:pt idx="3">
                  <c:v>0</c:v>
                </c:pt>
              </c:numCache>
            </c:numRef>
          </c:val>
        </c:ser>
        <c:dLbls/>
        <c:axId val="61349888"/>
        <c:axId val="61351424"/>
      </c:barChart>
      <c:catAx>
        <c:axId val="613498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351424"/>
        <c:crosses val="autoZero"/>
        <c:auto val="1"/>
        <c:lblAlgn val="ctr"/>
        <c:lblOffset val="100"/>
      </c:catAx>
      <c:valAx>
        <c:axId val="61351424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349888"/>
        <c:crosses val="autoZero"/>
        <c:crossBetween val="between"/>
        <c:majorUnit val="0.1"/>
        <c:minorUnit val="4.0000000000000022E-2"/>
      </c:valAx>
    </c:plotArea>
    <c:plotVisOnly val="1"/>
    <c:dispBlanksAs val="gap"/>
  </c:chart>
  <c:spPr>
    <a:ln>
      <a:solidFill>
        <a:srgbClr val="000099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080645161290321"/>
          <c:y val="5.0179211469534052E-2"/>
          <c:w val="0.86693548387096753"/>
          <c:h val="0.82437275985662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0.62500000000000244</c:v>
                </c:pt>
                <c:pt idx="1">
                  <c:v>0.8666666666666667</c:v>
                </c:pt>
                <c:pt idx="2">
                  <c:v>0.84210526315789747</c:v>
                </c:pt>
                <c:pt idx="3">
                  <c:v>0</c:v>
                </c:pt>
              </c:numCache>
            </c:numRef>
          </c:val>
        </c:ser>
        <c:dLbls/>
        <c:axId val="61404288"/>
        <c:axId val="61405824"/>
      </c:barChart>
      <c:catAx>
        <c:axId val="614042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405824"/>
        <c:crosses val="autoZero"/>
        <c:auto val="1"/>
        <c:lblAlgn val="ctr"/>
        <c:lblOffset val="100"/>
      </c:catAx>
      <c:valAx>
        <c:axId val="61405824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1404288"/>
        <c:crosses val="autoZero"/>
        <c:crossBetween val="between"/>
        <c:majorUnit val="0.1"/>
        <c:minorUnit val="4.0000000000000022E-2"/>
      </c:valAx>
    </c:plotArea>
    <c:plotVisOnly val="1"/>
    <c:dispBlanksAs val="gap"/>
  </c:chart>
  <c:spPr>
    <a:ln>
      <a:solidFill>
        <a:srgbClr val="000099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0" y="-3429000"/>
          <a:ext cx="3929090" cy="28803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105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55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30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9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9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14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3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0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71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76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83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4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59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8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24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pt.wikipedia.org/wiki/Densidade_populacio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Popula%C3%A7%C3%A3o" TargetMode="External"/><Relationship Id="rId5" Type="http://schemas.openxmlformats.org/officeDocument/2006/relationships/hyperlink" Target="https://pt.wikipedia.org/wiki/Quil%C3%B3metro_quadrado" TargetMode="External"/><Relationship Id="rId4" Type="http://schemas.openxmlformats.org/officeDocument/2006/relationships/hyperlink" Target="https://pt.wikipedia.org/wiki/Territ%C3%B3rio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07505" y="2124145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7175" y="47251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 </a:t>
            </a:r>
          </a:p>
          <a:p>
            <a:pPr algn="ctr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Aluno: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Orestes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Michel Rodríguez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Pineiro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Orientadora: Ana Guilhermina Machado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Reis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2015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337150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Melhoria da atenção ao pré-natal e puerpério, ESF Dr. Willy Belmiro Schmidt, Bairro Subuski, Santo Ângelo/RS.</a:t>
            </a:r>
            <a:endParaRPr lang="pt-B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836712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 e indicadores de qualidade abaixo 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é preconizado pelo Ministério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Falta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prontuário para registro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específico;</a:t>
            </a:r>
          </a:p>
          <a:p>
            <a:pPr marL="342900" indent="-34290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Busca ativa lenta;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ACS;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início tardio do pré-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natal;</a:t>
            </a:r>
          </a:p>
          <a:p>
            <a:pPr marL="342900" lvl="1" indent="-3429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informações sem qualidade e sem avaliação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odontológica;  </a:t>
            </a:r>
          </a:p>
          <a:p>
            <a:pPr marL="342900" lvl="1" indent="-3429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 com necessidade de capacitação.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793" y="116632"/>
            <a:ext cx="9131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Ação programática antes da intervenção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6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8903" y="2852936"/>
            <a:ext cx="4846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096" indent="-685800" algn="ctr">
              <a:buFont typeface="Wingdings" pitchFamily="2" charset="2"/>
              <a:buChar char="v"/>
            </a:pPr>
            <a:r>
              <a:rPr lang="pt-B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5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56090" y="2276872"/>
            <a:ext cx="7931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ctr" eaLnBrk="0" hangingPunct="0">
              <a:buFont typeface="Wingdings" pitchFamily="2" charset="2"/>
              <a:buChar char="ü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Melhorar a atenção ao pré-natal e puerpério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ESF Dr. Willy Belmiro Schmidt, Bairro Subuski,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3600" dirty="0" smtClean="0">
                <a:latin typeface="Arial" pitchFamily="34" charset="0"/>
                <a:cs typeface="Arial" pitchFamily="34" charset="0"/>
              </a:rPr>
              <a:t>Santo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Ângelo, RS.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9600" y="418654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Objetivo Geral</a:t>
            </a:r>
            <a:endParaRPr lang="pt-BR" sz="4000" cap="none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6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8654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Projeto de intervenção;</a:t>
            </a:r>
          </a:p>
          <a:p>
            <a:pPr marL="0" indent="0">
              <a:buNone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12 semanas, nos meses de fevereiro a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Abril 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2015.</a:t>
            </a:r>
          </a:p>
          <a:p>
            <a:pPr marL="0" indent="0" algn="just">
              <a:buNone/>
            </a:pPr>
            <a:endParaRPr lang="pt-BR" sz="4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4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Ações em quatro eixos:</a:t>
            </a:r>
            <a:r>
              <a:rPr lang="pt-BR" sz="4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Avaliação;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r>
              <a:rPr lang="pt-BR" sz="4500" dirty="0"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Serviço;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da Prática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Clínica;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Engajamento Público.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95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rgbClr val="0000CC"/>
                </a:solidFill>
              </a:rPr>
              <a:t>Instrumentos utilizados: </a:t>
            </a:r>
          </a:p>
          <a:p>
            <a:pPr algn="just"/>
            <a:endParaRPr lang="pt-BR" sz="3200" b="1" dirty="0" smtClean="0">
              <a:solidFill>
                <a:srgbClr val="000099"/>
              </a:solidFill>
            </a:endParaRPr>
          </a:p>
          <a:p>
            <a:pPr algn="just"/>
            <a:r>
              <a:rPr lang="pt-BR" sz="3200" dirty="0" smtClean="0"/>
              <a:t>Caderno de Ação Programática;</a:t>
            </a:r>
            <a:endParaRPr lang="pt-BR" dirty="0"/>
          </a:p>
          <a:p>
            <a:pPr algn="just"/>
            <a:r>
              <a:rPr lang="pt-BR" sz="3200" dirty="0" smtClean="0"/>
              <a:t>Planilha </a:t>
            </a:r>
            <a:r>
              <a:rPr lang="pt-BR" sz="3200" dirty="0"/>
              <a:t>eletrônica de coleta de </a:t>
            </a:r>
            <a:r>
              <a:rPr lang="pt-BR" sz="3200" dirty="0" smtClean="0"/>
              <a:t>dados;</a:t>
            </a:r>
            <a:endParaRPr lang="pt-BR" dirty="0"/>
          </a:p>
          <a:p>
            <a:pPr algn="just"/>
            <a:r>
              <a:rPr lang="pt-BR" sz="3200" dirty="0" smtClean="0"/>
              <a:t>Ficha-espelho;</a:t>
            </a:r>
            <a:endParaRPr lang="pt-BR" dirty="0"/>
          </a:p>
          <a:p>
            <a:pPr marL="0" indent="0" algn="just">
              <a:buNone/>
            </a:pPr>
            <a:r>
              <a:rPr lang="pt-BR" sz="3200" dirty="0" smtClean="0"/>
              <a:t>   </a:t>
            </a:r>
            <a:endParaRPr lang="pt-BR" sz="3200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143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50825" y="1202323"/>
            <a:ext cx="85693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No início da intervenção conforme o caderno de ações programáticas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tínhamos a seguinte população: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  60 Gestantes, cadastradas e em acompanhamento 21, que representavam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35%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total; </a:t>
            </a:r>
          </a:p>
          <a:p>
            <a:pPr lvl="1"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  48 Puérperas, cadastradas e em acompanhamento 35, que representavam 73%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total.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95536" y="274638"/>
            <a:ext cx="79248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99"/>
                </a:solidFill>
              </a:rPr>
              <a:t>Metodologia</a:t>
            </a:r>
            <a:endParaRPr lang="pt-BR" sz="4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357313"/>
            <a:ext cx="8424863" cy="524033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Recursos humanos: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Equipe;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Recursos Materiais: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Histórias clínicas das usuárias;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Fichas espelho;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Planilhas para coleta de dados;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Fichas para solicitação de exames;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cs typeface="Arial" pitchFamily="34" charset="0"/>
              </a:rPr>
              <a:t>Esfigmomanómetro e estetoscópio;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cs typeface="Arial" pitchFamily="34" charset="0"/>
              </a:rPr>
              <a:t>Balança e altímetro;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cs typeface="Arial" pitchFamily="34" charset="0"/>
              </a:rPr>
              <a:t>Fita métrica, sonar;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cs typeface="Arial" pitchFamily="34" charset="0"/>
              </a:rPr>
              <a:t>Computador; folhas oficio, canetas,calculadora;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cs typeface="Arial" pitchFamily="34" charset="0"/>
              </a:rPr>
              <a:t>Maca, luvas, espéculos e mesa ginecológica.</a:t>
            </a:r>
          </a:p>
          <a:p>
            <a:pPr lvl="1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600" dirty="0" smtClean="0"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600" dirty="0" smtClean="0">
              <a:latin typeface="+mj-lt"/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600" dirty="0" smtClean="0">
              <a:latin typeface="+mj-lt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600" dirty="0" smtClean="0"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Logística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9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Metas e Resultados </a:t>
            </a:r>
          </a:p>
          <a:p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das ações ao Pré-natal </a:t>
            </a:r>
            <a:endParaRPr lang="pt-BR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1052736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1: Ampliar a cobertura do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pré-natal</a:t>
            </a:r>
          </a:p>
          <a:p>
            <a:pPr algn="ctr"/>
            <a:endParaRPr lang="pt-B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 1.1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Alcançar 100% de cobertura do programa de pré-natal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7564" y="5541039"/>
            <a:ext cx="435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Gráfico 1: Proporção de gestantes cadastradas no programa de pré- natal de acordo com o protocolo da ESF Subuski/RS, 2015.</a:t>
            </a:r>
            <a:endParaRPr lang="pt-BR" dirty="0"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417222002"/>
              </p:ext>
            </p:extLst>
          </p:nvPr>
        </p:nvGraphicFramePr>
        <p:xfrm>
          <a:off x="647564" y="2406666"/>
          <a:ext cx="436113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5838878" y="3312566"/>
            <a:ext cx="3096344" cy="138499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Mês 1: </a:t>
            </a:r>
            <a:r>
              <a:rPr lang="pt-BR" sz="2800" dirty="0" smtClean="0"/>
              <a:t>7 (12,7%)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2: </a:t>
            </a:r>
            <a:r>
              <a:rPr lang="pt-BR" sz="2800" dirty="0" smtClean="0"/>
              <a:t>41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(74,5%)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3: </a:t>
            </a:r>
            <a:r>
              <a:rPr lang="pt-BR" sz="2800" dirty="0" smtClean="0"/>
              <a:t>51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(98,7%)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6372036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139952" y="508518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157161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2278" y="18864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solidFill>
                <a:srgbClr val="0000C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8133" y="1008076"/>
            <a:ext cx="84750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+mj-lt"/>
                <a:cs typeface="Arial" pitchFamily="34" charset="0"/>
              </a:rPr>
              <a:t>Melhorar a qualidade da atenção ao pré-natal e puerpério.</a:t>
            </a:r>
            <a:endParaRPr lang="pt-BR" sz="2800" dirty="0" smtClean="0">
              <a:latin typeface="+mj-lt"/>
            </a:endParaRPr>
          </a:p>
          <a:p>
            <a:pPr algn="just"/>
            <a:r>
              <a:rPr lang="pt-B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458133" y="1700573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Garantir que 100% das gestantes tenham a primeira consulta de pré-natal no primeiro trimestre. </a:t>
            </a:r>
          </a:p>
        </p:txBody>
      </p:sp>
      <p:graphicFrame>
        <p:nvGraphicFramePr>
          <p:cNvPr id="10" name="Espaço Reservado para Conteú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3428502"/>
              </p:ext>
            </p:extLst>
          </p:nvPr>
        </p:nvGraphicFramePr>
        <p:xfrm>
          <a:off x="557523" y="2996951"/>
          <a:ext cx="4138111" cy="278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5275667" y="3789039"/>
            <a:ext cx="3286148" cy="138499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(71,4%)</a:t>
            </a:r>
          </a:p>
          <a:p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(82,9%)</a:t>
            </a:r>
          </a:p>
          <a:p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42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(82,4%)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86116" y="635795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Fonte: Planilha Final da Coleta de Dados.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68310" y="5803960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+mj-lt"/>
                <a:cs typeface="Arial" pitchFamily="34" charset="0"/>
              </a:rPr>
              <a:t>Gráfico 2: Proporção</a:t>
            </a:r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de gestantes captadas no primeiro trimestre de gestação na ESF Subuski/RS, 2015.</a:t>
            </a:r>
            <a:endParaRPr lang="pt-BR" dirty="0">
              <a:latin typeface="+mj-lt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779912" y="551723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191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769486"/>
            <a:ext cx="4023360" cy="640080"/>
          </a:xfr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Introdução:</a:t>
            </a:r>
            <a:endParaRPr lang="pt-BR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5085144" y="1769486"/>
            <a:ext cx="4023360" cy="640080"/>
          </a:xfrm>
          <a:prstGeom prst="rect">
            <a:avLst/>
          </a:prstGeo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Intervenção:</a:t>
            </a:r>
            <a:endParaRPr lang="pt-BR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410544"/>
            <a:ext cx="4555936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Santo Ângelo/RS</a:t>
            </a:r>
            <a:r>
              <a:rPr lang="pt-BR" sz="2400" dirty="0" smtClean="0"/>
              <a:t>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Unidade Básica de Saúde; 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rgbClr val="000099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517192" y="2410544"/>
            <a:ext cx="3735328" cy="4114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e resultados;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sobre o aprendizado;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Fotos;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Referências.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67961"/>
            <a:ext cx="784887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ESTRUTURA DA APRESENTAÇÃO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316632" y="1061447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7020272" y="1052736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Quadro 1"/>
          <p:cNvSpPr/>
          <p:nvPr/>
        </p:nvSpPr>
        <p:spPr>
          <a:xfrm>
            <a:off x="179512" y="1772816"/>
            <a:ext cx="4555936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7192" y="1772815"/>
            <a:ext cx="3519304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847372" y="3861049"/>
            <a:ext cx="516715" cy="3240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28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157161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2278" y="18864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458133" y="1008076"/>
            <a:ext cx="84750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+mj-lt"/>
                <a:cs typeface="Arial" pitchFamily="34" charset="0"/>
              </a:rPr>
              <a:t>Melhorar a qualidade da atenção ao pré-natal e puerpério.</a:t>
            </a:r>
            <a:endParaRPr lang="pt-BR" sz="2800" dirty="0" smtClean="0">
              <a:latin typeface="+mj-lt"/>
            </a:endParaRPr>
          </a:p>
          <a:p>
            <a:pPr algn="just"/>
            <a:r>
              <a:rPr lang="pt-B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3286116" y="635795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Fonte: Planilha Final da Coleta de Dados.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742278" y="4653136"/>
            <a:ext cx="7488832" cy="1569660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As metas 2.2 e 2.3, foram atingidas 100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%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todos 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meses de intervenção.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9552" y="2171775"/>
            <a:ext cx="8175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2.2: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pelo menos um exame ginecológico por trimestre em 100% das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2.3: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pelo menos um exame de mamas em 100% das 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5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</a:rPr>
              <a:t> </a:t>
            </a:r>
            <a:r>
              <a:rPr lang="pt-BR" sz="4000" b="1" dirty="0" smtClean="0">
                <a:solidFill>
                  <a:srgbClr val="0000CC"/>
                </a:solidFill>
              </a:rPr>
              <a:t>Resultados Objetivo 2, Meta 2.4</a:t>
            </a:r>
            <a:br>
              <a:rPr lang="pt-BR" sz="4000" b="1" dirty="0" smtClean="0">
                <a:solidFill>
                  <a:srgbClr val="0000CC"/>
                </a:solidFill>
              </a:rPr>
            </a:br>
            <a:endParaRPr lang="pt-BR" sz="4000" dirty="0">
              <a:solidFill>
                <a:srgbClr val="0000CC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530120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dirty="0" smtClean="0">
                <a:ea typeface="Times New Roman" pitchFamily="18" charset="0"/>
                <a:cs typeface="Arial" pitchFamily="34" charset="0"/>
              </a:rPr>
              <a:t>Gráfico 3: Proporção de gestantes com prescrição de suplemento de sulfato ferroso na ESF Subuski/RS, 2015.</a:t>
            </a:r>
            <a:endParaRPr lang="pt-BR" dirty="0"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33849" y="3068960"/>
            <a:ext cx="3286148" cy="138499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Mês 1: </a:t>
            </a:r>
            <a:r>
              <a:rPr lang="pt-BR" sz="2800" dirty="0" smtClean="0"/>
              <a:t>6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(85,7%)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2: </a:t>
            </a:r>
            <a:r>
              <a:rPr lang="pt-BR" sz="2800" dirty="0" smtClean="0"/>
              <a:t>35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(85,4%)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3: </a:t>
            </a:r>
            <a:r>
              <a:rPr lang="pt-BR" sz="2800" dirty="0" smtClean="0"/>
              <a:t>47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(92,2%)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xmlns="" val="1121494841"/>
              </p:ext>
            </p:extLst>
          </p:nvPr>
        </p:nvGraphicFramePr>
        <p:xfrm>
          <a:off x="683568" y="2204864"/>
          <a:ext cx="42862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12"/>
          <p:cNvSpPr/>
          <p:nvPr/>
        </p:nvSpPr>
        <p:spPr>
          <a:xfrm>
            <a:off x="4146316" y="47971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956376" y="6059791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3528" y="12130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2.4: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Garantir a 100% das gestantes a prescrição de sulfato ferroso e ácido fólico conforme protocolo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73986" y="6215082"/>
            <a:ext cx="621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  Fonte: Planilha Final da Coleta de Dados.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1759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Objetivos Específicos e Metas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0000CC"/>
                </a:solidFill>
              </a:rPr>
              <a:t/>
            </a:r>
            <a:br>
              <a:rPr lang="pt-BR" sz="3200" b="1" dirty="0" smtClean="0">
                <a:solidFill>
                  <a:srgbClr val="0000CC"/>
                </a:solidFill>
              </a:rPr>
            </a:b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596" y="1199649"/>
            <a:ext cx="83582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2.5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Proporcionar a vacinação antitetânica para 100% das gestantes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(Atingimos 100% em todos os meses).</a:t>
            </a:r>
          </a:p>
          <a:p>
            <a:pPr algn="just">
              <a:buFont typeface="Arial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gestantes a solicitação de exames laboratoriais conforme o protocolo </a:t>
            </a:r>
            <a:r>
              <a:rPr lang="pt-B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(Gráfico a seguir).</a:t>
            </a:r>
          </a:p>
          <a:p>
            <a:pPr algn="just">
              <a:buFont typeface="Arial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que 100% das gestantes com vacina contra hepatite B em dia.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(Atingimos 100% em todos os meses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primeira consulta odontológica a 100% das gestantes </a:t>
            </a:r>
            <a:r>
              <a:rPr lang="pt-B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(Gráfico a seguir).</a:t>
            </a: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8028384" y="6381328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 Objetivo 2, Metas 2.6, 2.8</a:t>
            </a:r>
            <a:br>
              <a:rPr lang="pt-BR" sz="3600" b="1" dirty="0" smtClean="0">
                <a:solidFill>
                  <a:srgbClr val="000099"/>
                </a:solidFill>
              </a:rPr>
            </a:b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4714876" y="1214423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2967942665"/>
              </p:ext>
            </p:extLst>
          </p:nvPr>
        </p:nvGraphicFramePr>
        <p:xfrm>
          <a:off x="357158" y="3571876"/>
          <a:ext cx="392909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573986" y="6215082"/>
            <a:ext cx="621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  Fonte: Planilha Final da Coleta de Dados.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7158" y="1142984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ea typeface="Times New Roman" pitchFamily="18" charset="0"/>
                <a:cs typeface="Arial" pitchFamily="34" charset="0"/>
              </a:rPr>
              <a:t>Gráfico 4: Proporção de </a:t>
            </a:r>
            <a:r>
              <a:rPr lang="pt-BR" b="1" u="sng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gestantes</a:t>
            </a:r>
            <a:r>
              <a:rPr lang="pt-BR" dirty="0" smtClean="0">
                <a:ea typeface="Times New Roman" pitchFamily="18" charset="0"/>
                <a:cs typeface="Arial" pitchFamily="34" charset="0"/>
              </a:rPr>
              <a:t> com solicitação de todos os exames laboratoriais de acordo com o protocolo</a:t>
            </a:r>
            <a:r>
              <a:rPr lang="pt-BR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pt-BR" dirty="0" smtClean="0"/>
              <a:t>da ESF Subuski/RS, 2015.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42910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7</a:t>
            </a:r>
            <a:r>
              <a:rPr lang="pt-BR" b="1" dirty="0" smtClean="0">
                <a:solidFill>
                  <a:srgbClr val="0000CC"/>
                </a:solidFill>
              </a:rPr>
              <a:t> </a:t>
            </a:r>
            <a:r>
              <a:rPr lang="pt-BR" dirty="0" smtClean="0"/>
              <a:t>(100%)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2: </a:t>
            </a:r>
            <a:r>
              <a:rPr lang="pt-BR" dirty="0" smtClean="0"/>
              <a:t>39</a:t>
            </a:r>
            <a:r>
              <a:rPr lang="pt-BR" b="1" dirty="0" smtClean="0">
                <a:solidFill>
                  <a:srgbClr val="0000CC"/>
                </a:solidFill>
              </a:rPr>
              <a:t> </a:t>
            </a:r>
            <a:r>
              <a:rPr lang="pt-BR" dirty="0" smtClean="0"/>
              <a:t>(95,1%)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3: </a:t>
            </a:r>
            <a:r>
              <a:rPr lang="pt-BR" dirty="0" smtClean="0"/>
              <a:t>49</a:t>
            </a:r>
            <a:r>
              <a:rPr lang="pt-BR" b="1" dirty="0" smtClean="0">
                <a:solidFill>
                  <a:srgbClr val="0000CC"/>
                </a:solidFill>
              </a:rPr>
              <a:t> </a:t>
            </a:r>
            <a:r>
              <a:rPr lang="pt-BR" dirty="0" smtClean="0"/>
              <a:t>(96,1%)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857752" y="1214422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dirty="0" smtClean="0">
                <a:ea typeface="Times New Roman" pitchFamily="18" charset="0"/>
                <a:cs typeface="Arial" pitchFamily="34" charset="0"/>
              </a:rPr>
              <a:t>Gráfico 5: Proporção de </a:t>
            </a:r>
            <a:r>
              <a:rPr lang="pt-BR" b="1" u="sng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gestantes </a:t>
            </a:r>
            <a:r>
              <a:rPr lang="pt-BR" dirty="0" smtClean="0">
                <a:ea typeface="Times New Roman" pitchFamily="18" charset="0"/>
                <a:cs typeface="Arial" pitchFamily="34" charset="0"/>
              </a:rPr>
              <a:t>com primeira consulta odontológica programática</a:t>
            </a:r>
            <a:r>
              <a:rPr lang="pt-BR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pt-BR" dirty="0" smtClean="0">
                <a:ea typeface="Times New Roman" pitchFamily="18" charset="0"/>
                <a:cs typeface="Arial" pitchFamily="34" charset="0"/>
              </a:rPr>
              <a:t>na ESF Subuski/RS, 2015.</a:t>
            </a:r>
            <a:endParaRPr lang="pt-BR" dirty="0"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14942" y="2285992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5</a:t>
            </a:r>
            <a:r>
              <a:rPr lang="pt-BR" b="1" dirty="0" smtClean="0">
                <a:solidFill>
                  <a:srgbClr val="0000CC"/>
                </a:solidFill>
              </a:rPr>
              <a:t> </a:t>
            </a:r>
            <a:r>
              <a:rPr lang="pt-BR" dirty="0" smtClean="0"/>
              <a:t>(71,4%)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2: </a:t>
            </a:r>
            <a:r>
              <a:rPr lang="pt-BR" dirty="0" smtClean="0"/>
              <a:t>32 </a:t>
            </a:r>
            <a:r>
              <a:rPr lang="pt-BR" b="1" dirty="0" smtClean="0">
                <a:solidFill>
                  <a:srgbClr val="0000CC"/>
                </a:solidFill>
              </a:rPr>
              <a:t> </a:t>
            </a:r>
            <a:r>
              <a:rPr lang="pt-BR" dirty="0" smtClean="0"/>
              <a:t>(78,0%)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3: </a:t>
            </a:r>
            <a:r>
              <a:rPr lang="pt-BR" dirty="0" smtClean="0"/>
              <a:t>46 (90,2%)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2700291280"/>
              </p:ext>
            </p:extLst>
          </p:nvPr>
        </p:nvGraphicFramePr>
        <p:xfrm>
          <a:off x="4643438" y="3357562"/>
          <a:ext cx="42862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3491880" y="5949280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100392" y="5949280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563888" y="5733256"/>
            <a:ext cx="504056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357167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</a:rPr>
              <a:t>Resultados Objetivo 2, Meta 2.9</a:t>
            </a:r>
            <a:br>
              <a:rPr lang="pt-BR" sz="3600" b="1" dirty="0" smtClean="0">
                <a:solidFill>
                  <a:srgbClr val="0000CC"/>
                </a:solidFill>
              </a:rPr>
            </a:b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9884" y="5085184"/>
            <a:ext cx="4584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Gráfico 6. Proporção de </a:t>
            </a:r>
            <a:r>
              <a:rPr lang="pt-BR" sz="2400" b="1" u="sng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gestantes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 com avaliação de necessidade de atendimento odontológico na ESF Subuski/RS,2105.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206230" y="2936972"/>
            <a:ext cx="3357586" cy="138499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Mês 1: </a:t>
            </a:r>
            <a:r>
              <a:rPr lang="pt-BR" sz="2800" dirty="0" smtClean="0"/>
              <a:t>7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(100%)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2: </a:t>
            </a:r>
            <a:r>
              <a:rPr lang="pt-BR" sz="2800" dirty="0" smtClean="0"/>
              <a:t>39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(95,1%)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3: </a:t>
            </a:r>
            <a:r>
              <a:rPr lang="pt-BR" sz="2800" dirty="0" smtClean="0"/>
              <a:t>49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(96,1%)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1091989685"/>
              </p:ext>
            </p:extLst>
          </p:nvPr>
        </p:nvGraphicFramePr>
        <p:xfrm>
          <a:off x="441922" y="2155086"/>
          <a:ext cx="436854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895648" y="6215082"/>
            <a:ext cx="621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Fonte: Planilha Final da Coleta de Dados.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21904" y="1126485"/>
            <a:ext cx="809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2.9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avaliação da necessidade de atendimento odontológico em 100% das gestantes durante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pré-natal.</a:t>
            </a:r>
            <a:endParaRPr lang="pt-BR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79912" y="465313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472" y="1785926"/>
            <a:ext cx="6264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 smtClean="0"/>
              <a:t>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412776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3:  </a:t>
            </a:r>
            <a:r>
              <a:rPr lang="pt-BR" sz="2800" dirty="0" smtClean="0"/>
              <a:t>Melhorar a adesão ao pré-natal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5753" y="2276872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 smtClean="0">
                <a:solidFill>
                  <a:srgbClr val="0000CC"/>
                </a:solidFill>
                <a:cs typeface="Arial" pitchFamily="34" charset="0"/>
              </a:rPr>
              <a:t>Meta 3.1 </a:t>
            </a:r>
            <a:r>
              <a:rPr lang="pt-BR" sz="2800" dirty="0" smtClean="0"/>
              <a:t>Realizar busca ativa de 100% das gestantes faltosas às consultas de pré-natal.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6886" y="3754775"/>
            <a:ext cx="8105554" cy="255454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Em relação à adesão ao pré- natal  100% das usuárias faltosas durante toda a intervenção receberam busca ativa, trabalho este realizado incansavelmente pelos Agentes Comunitários de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55679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Melhorar o registro do programa de pré-natal.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4.1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Manter registro na ficha espelho de pré-natal/vacinação em 100% das gestantes.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4581128"/>
            <a:ext cx="8784976" cy="2062103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registros foram preenchidos com qualidade para 100% das usuárias, garantindo organização e monitoramento em todos os meses.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526404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Gráfico 7: Proporção de </a:t>
            </a:r>
            <a:r>
              <a:rPr lang="pt-BR" sz="2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 avaliação de risco gestacional na ESF Subuski/RS, 2015.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443943389"/>
              </p:ext>
            </p:extLst>
          </p:nvPr>
        </p:nvGraphicFramePr>
        <p:xfrm>
          <a:off x="611560" y="2353038"/>
          <a:ext cx="453650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508104" y="3140968"/>
            <a:ext cx="3096344" cy="138499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Mês 1: </a:t>
            </a:r>
            <a:r>
              <a:rPr lang="pt-BR" sz="2800" dirty="0" smtClean="0"/>
              <a:t>7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(100%)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2: </a:t>
            </a:r>
            <a:r>
              <a:rPr lang="pt-BR" sz="2800" dirty="0" smtClean="0"/>
              <a:t>38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(92,7%)</a:t>
            </a:r>
          </a:p>
          <a:p>
            <a:r>
              <a:rPr lang="pt-BR" sz="2800" b="1" dirty="0" smtClean="0">
                <a:solidFill>
                  <a:srgbClr val="0000CC"/>
                </a:solidFill>
              </a:rPr>
              <a:t>Mês 3: </a:t>
            </a:r>
            <a:r>
              <a:rPr lang="pt-BR" sz="2800" dirty="0" smtClean="0"/>
              <a:t>47</a:t>
            </a:r>
            <a:r>
              <a:rPr lang="pt-BR" sz="2800" b="1" dirty="0" smtClean="0">
                <a:solidFill>
                  <a:srgbClr val="0000CC"/>
                </a:solidFill>
              </a:rPr>
              <a:t> </a:t>
            </a:r>
            <a:r>
              <a:rPr lang="pt-BR" sz="2800" dirty="0" smtClean="0"/>
              <a:t>(92,2%)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94233" y="6372036"/>
            <a:ext cx="428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Fonte: Planilha Final da Coleta de Dados</a:t>
            </a:r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</a:rPr>
              <a:t>Resultados Objetivo 5, Meta 5.1</a:t>
            </a:r>
            <a:br>
              <a:rPr lang="pt-BR" b="1" dirty="0" smtClean="0">
                <a:solidFill>
                  <a:srgbClr val="0000CC"/>
                </a:solidFill>
              </a:rPr>
            </a:br>
            <a:r>
              <a:rPr lang="pt-BR" dirty="0" smtClean="0">
                <a:solidFill>
                  <a:srgbClr val="0000CC"/>
                </a:solidFill>
              </a:rPr>
              <a:t/>
            </a:r>
            <a:br>
              <a:rPr lang="pt-BR" dirty="0" smtClean="0">
                <a:solidFill>
                  <a:srgbClr val="0000CC"/>
                </a:solidFill>
              </a:rPr>
            </a:b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119675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00CC"/>
                </a:solidFill>
              </a:rPr>
              <a:t>Meta 5.1: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/>
              <a:t>Avaliar risco gestacional em 100% das gestantes.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83968" y="472514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008" y="548680"/>
            <a:ext cx="892899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Promover saúde no pré-natal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6.1: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orientações nutricionais durante a gestação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solidFill>
                  <a:srgbClr val="0000CC"/>
                </a:solidFill>
              </a:rPr>
              <a:t>Meta 6.2:</a:t>
            </a:r>
            <a:r>
              <a:rPr lang="pt-BR" sz="2400" dirty="0">
                <a:solidFill>
                  <a:srgbClr val="0000CC"/>
                </a:solidFill>
              </a:rPr>
              <a:t> </a:t>
            </a:r>
            <a:r>
              <a:rPr lang="pt-BR" sz="2400" dirty="0"/>
              <a:t>Promover o aleitamento materno junto a 100% das gestantes</a:t>
            </a:r>
            <a:r>
              <a:rPr lang="pt-BR" sz="2400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>
                <a:solidFill>
                  <a:srgbClr val="0000CC"/>
                </a:solidFill>
              </a:rPr>
              <a:t>Meta 6.3:</a:t>
            </a:r>
            <a:r>
              <a:rPr lang="pt-BR" sz="2400" dirty="0">
                <a:solidFill>
                  <a:srgbClr val="0000CC"/>
                </a:solidFill>
              </a:rPr>
              <a:t> </a:t>
            </a:r>
            <a:r>
              <a:rPr lang="pt-BR" sz="2400" dirty="0"/>
              <a:t>Orientar 100% das gestantes sobre os cuidados com o recém-nascido (teste do pezinho, decúbito dorsal para dormir</a:t>
            </a:r>
            <a:r>
              <a:rPr lang="pt-BR" sz="2400" dirty="0" smtClean="0"/>
              <a:t>).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>
                <a:solidFill>
                  <a:srgbClr val="0000CC"/>
                </a:solidFill>
              </a:rPr>
              <a:t>Meta 6.4:</a:t>
            </a:r>
            <a:r>
              <a:rPr lang="pt-BR" sz="2400" dirty="0">
                <a:solidFill>
                  <a:srgbClr val="0000CC"/>
                </a:solidFill>
              </a:rPr>
              <a:t> </a:t>
            </a:r>
            <a:r>
              <a:rPr lang="pt-BR" sz="2400" dirty="0"/>
              <a:t>Orientar 100% das gestantes sobre anticoncepção após o parto</a:t>
            </a:r>
            <a:r>
              <a:rPr lang="pt-BR" sz="2400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>
                <a:solidFill>
                  <a:srgbClr val="0000CC"/>
                </a:solidFill>
              </a:rPr>
              <a:t>Meta 6.5:</a:t>
            </a:r>
            <a:r>
              <a:rPr lang="pt-BR" sz="2400" dirty="0">
                <a:solidFill>
                  <a:srgbClr val="0000CC"/>
                </a:solidFill>
              </a:rPr>
              <a:t> </a:t>
            </a:r>
            <a:r>
              <a:rPr lang="pt-BR" sz="2400" dirty="0"/>
              <a:t>Orientar 100% das gestantes sobre os riscos do tabagismo e do uso de álcool e drogas na gestação</a:t>
            </a:r>
            <a:r>
              <a:rPr lang="pt-BR" sz="2400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>
                <a:solidFill>
                  <a:srgbClr val="0000CC"/>
                </a:solidFill>
              </a:rPr>
              <a:t>Meta 6.6:</a:t>
            </a:r>
            <a:r>
              <a:rPr lang="pt-BR" sz="2400" dirty="0">
                <a:solidFill>
                  <a:srgbClr val="0000CC"/>
                </a:solidFill>
              </a:rPr>
              <a:t> </a:t>
            </a:r>
            <a:r>
              <a:rPr lang="pt-BR" sz="2400" dirty="0"/>
              <a:t>Orientar 100% das gestantes sobre higiene bucal.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6"/>
          <p:cNvSpPr txBox="1">
            <a:spLocks/>
          </p:cNvSpPr>
          <p:nvPr/>
        </p:nvSpPr>
        <p:spPr>
          <a:xfrm>
            <a:off x="457200" y="44624"/>
            <a:ext cx="8229600" cy="4175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</a:rPr>
              <a:t>Resultados Objetivo 6, Metas 6.1 a 6.6</a:t>
            </a:r>
            <a:br>
              <a:rPr lang="pt-BR" sz="3200" b="1" dirty="0" smtClean="0">
                <a:solidFill>
                  <a:srgbClr val="0000CC"/>
                </a:solidFill>
              </a:rPr>
            </a:br>
            <a:endParaRPr lang="pt-BR" sz="3200" dirty="0">
              <a:solidFill>
                <a:srgbClr val="0000C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021288"/>
            <a:ext cx="9144000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metas de promoção da saúde foram atingidas em 100%, em todos os meses.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754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Metas e Resultados </a:t>
            </a:r>
          </a:p>
          <a:p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das ações ao Puerpério </a:t>
            </a:r>
            <a:endParaRPr lang="pt-BR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9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6277" y="2609036"/>
            <a:ext cx="5511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546" indent="-857250" algn="ctr">
              <a:buFont typeface="Wingdings" pitchFamily="2" charset="2"/>
              <a:buChar char="v"/>
            </a:pPr>
            <a:r>
              <a:rPr lang="pt-BR" sz="6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6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1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6309320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2844" y="5085184"/>
            <a:ext cx="428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Gráfico 8: Proporção de </a:t>
            </a:r>
            <a:r>
              <a:rPr lang="pt-BR" b="1" u="sng" dirty="0" smtClean="0">
                <a:solidFill>
                  <a:srgbClr val="0000CC"/>
                </a:solidFill>
              </a:rPr>
              <a:t>puérperas</a:t>
            </a:r>
            <a:r>
              <a:rPr lang="pt-BR" dirty="0" smtClean="0"/>
              <a:t>  com primeira consulta realizada antes dos 42 dias após do parto de acordo com o protocolo da ESF Subuski/RS, 2015. </a:t>
            </a:r>
            <a:endParaRPr lang="pt-BR" dirty="0"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58204" y="2924944"/>
            <a:ext cx="3672408" cy="138499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5 (62,5%)</a:t>
            </a:r>
          </a:p>
          <a:p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2: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(86,7%)</a:t>
            </a:r>
          </a:p>
          <a:p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3: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(84,2%)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1773252869"/>
              </p:ext>
            </p:extLst>
          </p:nvPr>
        </p:nvGraphicFramePr>
        <p:xfrm>
          <a:off x="477493" y="2276872"/>
          <a:ext cx="407196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42844" y="285728"/>
            <a:ext cx="8461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 Objetivo 1, Meta 1.1,</a:t>
            </a:r>
          </a:p>
          <a:p>
            <a:pPr marL="571500" indent="-571500">
              <a:buFont typeface="Wingdings" pitchFamily="2" charset="2"/>
              <a:buChar char="v"/>
            </a:pPr>
            <a:endParaRPr lang="pt-BR" sz="3600" b="1" dirty="0">
              <a:solidFill>
                <a:srgbClr val="000099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86161" y="1137518"/>
            <a:ext cx="8362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1.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Ampliar a cobertura do puerpério;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1.1: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Garantir 100 % das puérperas cadastradas no programa de Pré-natal e Puerpério a primeira consulta puerperal antes dos 42 dias após o parto.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707904" y="472514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977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Objetivos Específicos e Metas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6588" y="2121818"/>
            <a:ext cx="85358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00CC"/>
                </a:solidFill>
              </a:rPr>
              <a:t>Meta 2.1: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/>
              <a:t>Examinar as mamas em 100% das puérperas cadastradas no Programa</a:t>
            </a:r>
          </a:p>
          <a:p>
            <a:pPr algn="just"/>
            <a:endParaRPr lang="pt-BR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</a:rPr>
              <a:t>Meta 2.2: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/>
              <a:t>Examinar o abdome em 100% das puérperas cadastradas no </a:t>
            </a:r>
            <a:r>
              <a:rPr lang="pt-BR" sz="2800" dirty="0" smtClean="0"/>
              <a:t>Programa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</a:rPr>
              <a:t>Meta 2.3: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/>
              <a:t>Realizar exame ginecológico em 100% das puérperas cadastradas no Programa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95536" y="1124744"/>
            <a:ext cx="831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2.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ao puerpério;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054387"/>
            <a:ext cx="9144000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metas de melhorar a qualidade da atenção foram atingidas em 100%, em todos os meses.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Objetivos Específicos e Metas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4580" y="1977802"/>
            <a:ext cx="85358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2.4: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Avaliar o estado psíquico em 100% das puérperas cadastradas no Programa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2.5: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Avaliar intercorrências em 100% das puérperas cadastradas no Programa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2.6: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Prescrever a 100% das puérperas um dos métodos de anticoncepção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124744"/>
            <a:ext cx="8319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2.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ao puerpério;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054387"/>
            <a:ext cx="9144000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metas de melhorar a qualidade da atenção foram atingidas em 100%, em todos os meses.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028342"/>
            <a:ext cx="4572000" cy="1200329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solidFill>
                  <a:srgbClr val="0000CC"/>
                </a:solidFill>
              </a:rPr>
              <a:t>Objetivo 3. </a:t>
            </a:r>
            <a:r>
              <a:rPr lang="pt-BR" dirty="0"/>
              <a:t>Melhorar a adesão ao puerpério;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Meta 3.1: </a:t>
            </a:r>
            <a:r>
              <a:rPr lang="pt-BR" dirty="0"/>
              <a:t>Realizar busca ativa em 100% das puérperas que não realizaram a consulta de puerpério até 30 dias após o parto.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2815768"/>
            <a:ext cx="4572000" cy="1200329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>
            <a:spAutoFit/>
          </a:bodyPr>
          <a:lstStyle/>
          <a:p>
            <a:r>
              <a:rPr lang="pt-BR" b="1" dirty="0"/>
              <a:t> </a:t>
            </a:r>
            <a:r>
              <a:rPr lang="pt-BR" b="1" dirty="0">
                <a:solidFill>
                  <a:srgbClr val="0000CC"/>
                </a:solidFill>
              </a:rPr>
              <a:t>Objetivo 4:</a:t>
            </a:r>
            <a:r>
              <a:rPr lang="pt-BR" dirty="0">
                <a:solidFill>
                  <a:srgbClr val="0000CC"/>
                </a:solidFill>
              </a:rPr>
              <a:t> </a:t>
            </a:r>
            <a:r>
              <a:rPr lang="pt-BR" dirty="0"/>
              <a:t>Melhorar o registro do programa de puérperas;</a:t>
            </a:r>
          </a:p>
          <a:p>
            <a:r>
              <a:rPr lang="pt-BR" b="1" dirty="0">
                <a:solidFill>
                  <a:srgbClr val="0000CC"/>
                </a:solidFill>
              </a:rPr>
              <a:t>Meta 4.1:</a:t>
            </a:r>
            <a:r>
              <a:rPr lang="pt-BR" dirty="0">
                <a:solidFill>
                  <a:srgbClr val="0000CC"/>
                </a:solidFill>
              </a:rPr>
              <a:t> </a:t>
            </a:r>
            <a:r>
              <a:rPr lang="pt-BR" dirty="0"/>
              <a:t>Manter registro na ficha espelho de pré-natal/vacinação em 100% das puérperas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44108" y="1124744"/>
            <a:ext cx="3492388" cy="707886"/>
          </a:xfrm>
          <a:prstGeom prst="rect">
            <a:avLst/>
          </a:prstGeom>
          <a:solidFill>
            <a:srgbClr val="F0F8FE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esta meta não tivemos casos de puérperas faltosas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5076056" y="1303893"/>
            <a:ext cx="468052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8" y="19776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Objetivos Específicos e Metas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508104" y="2989401"/>
            <a:ext cx="3491880" cy="1015663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meta de manter o registro foi atingida 100%, em todos os meses.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ta entalhada para a direita 8"/>
          <p:cNvSpPr/>
          <p:nvPr/>
        </p:nvSpPr>
        <p:spPr>
          <a:xfrm>
            <a:off x="5040052" y="3284984"/>
            <a:ext cx="468052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67544" y="4534088"/>
            <a:ext cx="8190402" cy="1785104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Observações: </a:t>
            </a:r>
          </a:p>
          <a:p>
            <a:pPr algn="just"/>
            <a:endParaRPr lang="pt-BR" sz="1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as puérperas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equipe optou por não fazer ficha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espelho.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dados foram registrados nos prontuários individuais pelo médico que foi o responsável de atualizá-los e monitorá-los a fim de que estes fossem adequados. </a:t>
            </a:r>
          </a:p>
        </p:txBody>
      </p:sp>
    </p:spTree>
    <p:extLst>
      <p:ext uri="{BB962C8B-B14F-4D97-AF65-F5344CB8AC3E}">
        <p14:creationId xmlns:p14="http://schemas.microsoft.com/office/powerpoint/2010/main" xmlns="" val="3096683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412776"/>
            <a:ext cx="87468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5: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Promover saúde no puerpério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5.1: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Orientar 100% das puérperas cadastradas no Programa sobre os cuidados do recém - nascido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5.2: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Orientar 100% das puérperas cadastradas no Programa sobre aleitamento materno exclusivo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5.3: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Orientar 100% das puérperas cadastradas no Programa sobre planejamento familiar.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19776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Objetivos Específicos e Metas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54387"/>
            <a:ext cx="9144000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metas de promover a saúde no puerpério foram atingidas em 100%, em todos os meses.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36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37977"/>
            <a:ext cx="8856984" cy="5159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Importância da intervenção para a equipe de saúde: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Ajudou na superação dos profissionais da equipe sendo um forte laço de consolidação das relações interpessoais e dos vínculos laborais, onde todos desempenharam suas funções com qualidade e conforme os princípios da ética;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 método clínico e o enfoque integral cobraram mais importância na avaliação de nossas gestantes em puérperas sendo analisados importantes fatores biopsicossociais.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9776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Discussão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5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56165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Importância da intervenção para o serviço: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 intervenção proporcionou as ferramentas importantes e precisas para identificar os principais problemas de saúde da comunidade, organizar, planejar ações e executar elas na transformação positiva da saúde;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Serviu para descobrir as potencialidades humanas e profissionais dos integrantes da equipe que postas em prática melhoraram a dinâmica no processo de trabalho;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exercitadas tarefas de monitoramento, avaliação e discussão de resultados. Ganhos que serão incorporados na rotina do cotidiano para manutenção dos logros.</a:t>
            </a:r>
            <a:endParaRPr lang="pt-B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9776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Discussão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303837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Importância da intervenção para a comunidade: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latin typeface="+mj-lt"/>
                <a:cs typeface="Arial" pitchFamily="34" charset="0"/>
              </a:rPr>
              <a:t>   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j-lt"/>
                <a:cs typeface="Arial" pitchFamily="34" charset="0"/>
              </a:rPr>
              <a:t>    O desenvolvimento dela foi passo a passo modificando positivamente a realidade do diagnóstico inicial que mostrava ainda gestantes e puérperas sem controle.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400" dirty="0" smtClean="0">
              <a:latin typeface="+mj-lt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j-lt"/>
                <a:cs typeface="Arial" pitchFamily="34" charset="0"/>
              </a:rPr>
              <a:t>Nossas gestantes e puérperas receberam orientações orientada sobre alimentação saudável, vacinação, aleitamento materno, riscos do tabagismo, consumo de drogas e álcool durante a gestação, principais problemas de saúde bucal e cuidados do recém nascido.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400" dirty="0" smtClean="0">
              <a:latin typeface="+mj-lt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j-lt"/>
                <a:cs typeface="Arial" pitchFamily="34" charset="0"/>
              </a:rPr>
              <a:t>O acompanhamento com qualidade do maior número de usuárias e as atividades educativas melhoraram a aderência ao pré- natal e puerpério, favorecendo a segurança de nossas gestantes e puérperas  elas no trabalho dos integrantes da equipe.  </a:t>
            </a:r>
            <a:endParaRPr lang="pt-BR" sz="2400" dirty="0">
              <a:latin typeface="+mj-lt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9776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Discussão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24744"/>
            <a:ext cx="8642350" cy="4967287"/>
          </a:xfrm>
        </p:spPr>
        <p:txBody>
          <a:bodyPr rtlCol="0"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decorrer do curso enfrentei muitos desafios, relacionados fundamentalmente à organização, planejamento do trabalho e execução de ações com benefício à saúde individual e coletiva da comunidade;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de especialização proporcionou um amplo conhecimento sobre a Atenção Primária, permitindo analisar a distância existente entre a real situação da saúde e o modelo ideal;</a:t>
            </a:r>
          </a:p>
          <a:p>
            <a:pPr marL="0" indent="0" algn="just"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qualificação do processo de organização, planejamento e registro das ações transformaram com logros positivos o controle do pré- natal e puerpério,nos aproximando as expectativas iniciais;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9776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Reflexão Crítica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683915"/>
            <a:ext cx="8229600" cy="469741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Conseguimos estudar melhor nossas gestantes e puérperas, a prevalência dos fatores de risco entre elas, a identificação de riscos maiores, as faltosas, etc., para manter um melhor controle;</a:t>
            </a:r>
          </a:p>
          <a:p>
            <a:pPr marL="0" indent="0"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Foram valorizadas e postas em prática estratégias de trabalho que fazem possível a transformação positiva de indicadores.</a:t>
            </a:r>
          </a:p>
          <a:p>
            <a:pPr algn="just">
              <a:buFont typeface="Arial" charset="0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9776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Reflexão Crítica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6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69476"/>
            <a:ext cx="918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Caracterização do município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Santo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Ângelo/RS</a:t>
            </a:r>
            <a:endParaRPr lang="pt-BR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1247" y="6639163"/>
            <a:ext cx="17732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" y="2455118"/>
            <a:ext cx="41148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097" y="2492896"/>
            <a:ext cx="41433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20421"/>
              </p:ext>
            </p:extLst>
          </p:nvPr>
        </p:nvGraphicFramePr>
        <p:xfrm>
          <a:off x="467543" y="813832"/>
          <a:ext cx="8136905" cy="1463040"/>
        </p:xfrm>
        <a:graphic>
          <a:graphicData uri="http://schemas.openxmlformats.org/drawingml/2006/table">
            <a:tbl>
              <a:tblPr/>
              <a:tblGrid>
                <a:gridCol w="1249608"/>
                <a:gridCol w="6887297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Características geográficas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E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4" tooltip="Território"/>
                        </a:rPr>
                        <a:t>Área</a:t>
                      </a:r>
                      <a:endParaRPr lang="pt-BR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680,498 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5" tooltip="Quilómetro quadrado"/>
                        </a:rPr>
                        <a:t>km²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6" tooltip="População"/>
                        </a:rPr>
                        <a:t>População</a:t>
                      </a:r>
                      <a:endParaRPr lang="pt-BR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76.304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fr-FR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habitantes</a:t>
                      </a:r>
                      <a:r>
                        <a:rPr lang="fr-FR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7" tooltip="Densidade populacional"/>
                        </a:rPr>
                        <a:t>Densidade</a:t>
                      </a:r>
                      <a:endParaRPr lang="pt-BR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115,96 </a:t>
                      </a:r>
                      <a:r>
                        <a:rPr lang="pt-BR" dirty="0" smtClean="0"/>
                        <a:t>habitantes/km²</a:t>
                      </a:r>
                      <a:endParaRPr lang="pt-BR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116632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</a:rPr>
              <a:t> Viabilidade de incorporar </a:t>
            </a:r>
            <a:r>
              <a:rPr lang="pt-BR" sz="2800" b="1" dirty="0" smtClean="0">
                <a:solidFill>
                  <a:srgbClr val="0000CC"/>
                </a:solidFill>
              </a:rPr>
              <a:t>a intervenção na rotina do serviço</a:t>
            </a:r>
            <a:endParaRPr lang="pt-BR" sz="2800" b="1" dirty="0">
              <a:solidFill>
                <a:srgbClr val="0000CC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26876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rotina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serviço já conta com as ações; 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ações de educação em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saúde serão incorporadas; 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fichas espelho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atualização dos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arquivos específicos e prontuários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clínicos serão mantidos; 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equipe realizará a análise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dos resultados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indicadores e será de forma contínua.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728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Próximos Passos</a:t>
            </a:r>
            <a:endParaRPr lang="pt-BR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26876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Devemos manter o mesmo espírito de trabalho, enriquecido com as experiências incorporadas durante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intervenção para manter indicadores de qualidade alcançados e melhorar outras ações programáticas.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4175209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 modelo utilizado neste intervenção poderá ser aplicado para outras ações programáticas que precisam ser desenvolvidas na UBS.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764704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Referências Bibliográficas </a:t>
            </a:r>
            <a:endParaRPr lang="pt-BR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/>
              <a:t>  </a:t>
            </a:r>
            <a:endParaRPr lang="pt-BR" sz="2400" dirty="0" smtClean="0"/>
          </a:p>
          <a:p>
            <a:endParaRPr lang="pt-BR" sz="2400" dirty="0"/>
          </a:p>
          <a:p>
            <a:pPr algn="just"/>
            <a:r>
              <a:rPr lang="pt-BR" sz="2400" dirty="0" smtClean="0"/>
              <a:t>1. BRASIL, MINISTÉRIO DA SAÚDE. Caderno de Atenção Básica. Atenção ao pré-natal de baixo risco e puerpério. Brasília: Editora MS, 2012.</a:t>
            </a:r>
          </a:p>
          <a:p>
            <a:endParaRPr lang="pt-BR" sz="2400" dirty="0" smtClean="0"/>
          </a:p>
          <a:p>
            <a:r>
              <a:rPr lang="pt-BR" sz="2400" dirty="0" smtClean="0"/>
              <a:t>2. www.ibge.gov.br. Instituto Brasileiro de Geografia e Estadística (IBGE).</a:t>
            </a:r>
          </a:p>
          <a:p>
            <a:endParaRPr lang="pt-BR" sz="2400" dirty="0" smtClean="0">
              <a:solidFill>
                <a:srgbClr val="FF0000"/>
              </a:solidFill>
            </a:endParaRP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user\Desktop\Fotos TCC\IMG_20150212_093809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57232"/>
            <a:ext cx="741682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-324544" y="55721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Avaliação Clínica a Gestante.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user\Desktop\Fotos TCC\IMG_20150212_1020042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38" y="871482"/>
            <a:ext cx="65524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07504" y="5301208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Avaliação Puerperal.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user\Desktop\Fotos TCC\IMG_20150430_0846385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714356"/>
            <a:ext cx="69568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39552" y="5229200"/>
            <a:ext cx="8072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Avaliação Puerperal.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user\Desktop\Fotos TCC\IMG_20150826_095147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16823" cy="435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5229200"/>
            <a:ext cx="8072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Capacitação da ESF em Saúde Bucal.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423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108520" y="534418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Grupo de Gestantes e Puérperas.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user\Desktop\Fotos TCC\IMG_20150826_1109514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56" y="802244"/>
            <a:ext cx="7632847" cy="42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7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8625136" cy="86834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</a:rPr>
              <a:t>Agradecimentos</a:t>
            </a:r>
            <a:endParaRPr lang="pt-BR" sz="3200" b="1" dirty="0">
              <a:solidFill>
                <a:srgbClr val="0000CC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487025"/>
            <a:ext cx="85689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Ao Ministério da Saúde do Brasil.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pt-B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esta universidade,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sеυ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corpo docente, direção е administração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qυе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oportunizaram а janela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qυе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hoje vislumbro de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υm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horizonte superior.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pt-B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Aos gestores do município Santo Ângelo.</a:t>
            </a:r>
            <a:endParaRPr kumimoji="0" lang="pt-B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Aos usuários, comunidade e equipe de saúde da ESF.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pt-B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minha orientadora Ana Guilhermina Machado Reis, pelo empenho dedicado à elaboração deste trabalho.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pt-B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meu filho, meus pais e a minha esposa, pelo amor, incentivo е apoio incondicional.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pt-B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todos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qυе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direta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оυ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indiretamente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fizeram parte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dа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minha formação.</a:t>
            </a:r>
            <a:endParaRPr kumimoji="0" lang="pt-B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3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 dirty="0"/>
              <a:t>Turma </a:t>
            </a:r>
            <a:r>
              <a:rPr lang="pt-BR" sz="2800" b="1" dirty="0" smtClean="0"/>
              <a:t>8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5892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Obrigado!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6512" y="211867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Santo Ângelo </a:t>
            </a:r>
            <a:endParaRPr lang="pt-BR" sz="2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660232" y="645333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850" y="1483033"/>
            <a:ext cx="84963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buFont typeface="Wingdings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O Município Santo Ângelo está localizado no estado do Rio Grande do Sul;</a:t>
            </a:r>
          </a:p>
          <a:p>
            <a:pPr indent="450850" algn="just">
              <a:buFont typeface="Wingdings" pitchFamily="2" charset="2"/>
              <a:buChar char="ü"/>
              <a:defRPr/>
            </a:pPr>
            <a:endParaRPr lang="pt-B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0850" algn="just"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 indent="45085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Hospital de Caridade de Santo Ângelo (HSA);</a:t>
            </a:r>
          </a:p>
          <a:p>
            <a:pPr lvl="1" indent="45085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Unimed Missões (hospital privado);</a:t>
            </a:r>
          </a:p>
          <a:p>
            <a:pPr lvl="1" indent="45085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19 Unidades Básicas de Saúde (UBS) – 9 Estratégia de Saúde da Família (ESF) , 9 UBS tradicionais e 1 parametrizada;</a:t>
            </a:r>
          </a:p>
          <a:p>
            <a:pPr lvl="1" indent="45085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Um Pronto Atendimento Dr. Ernesto Nascimento;</a:t>
            </a:r>
          </a:p>
          <a:p>
            <a:pPr lvl="1" indent="45085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Centro de especialidade Odontológica;</a:t>
            </a:r>
          </a:p>
          <a:p>
            <a:pPr lvl="1" indent="45085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CAPS Infantil e o CAPS para Adultos.</a:t>
            </a:r>
          </a:p>
          <a:p>
            <a:pPr indent="450850" algn="just">
              <a:defRPr/>
            </a:pPr>
            <a:endParaRPr lang="pt-BR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332656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ESF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2276872"/>
            <a:ext cx="8402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Equipe: </a:t>
            </a:r>
            <a:endParaRPr lang="pt-BR" sz="2400" dirty="0">
              <a:latin typeface="Arial" charset="0"/>
              <a:cs typeface="Arial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pt-BR" sz="2400" dirty="0">
                <a:latin typeface="Arial" charset="0"/>
                <a:cs typeface="Arial" charset="0"/>
              </a:rPr>
              <a:t>Enfermeira, técnica de enfermagem, dentista, auxiliar odontológica, médico, cinco agentes comunitárias de saúde, e auxiliar de limpeza. </a:t>
            </a:r>
          </a:p>
          <a:p>
            <a:pPr algn="just"/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35496" y="119675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11560" y="1157843"/>
            <a:ext cx="8258616" cy="46166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charset="0"/>
                <a:cs typeface="Arial" charset="0"/>
              </a:rPr>
              <a:t>Unidade </a:t>
            </a:r>
            <a:r>
              <a:rPr lang="pt-BR" sz="2400" dirty="0">
                <a:latin typeface="Arial" charset="0"/>
                <a:cs typeface="Arial" charset="0"/>
              </a:rPr>
              <a:t>Básica de </a:t>
            </a:r>
            <a:r>
              <a:rPr lang="pt-BR" sz="2400" dirty="0" smtClean="0">
                <a:latin typeface="Arial" charset="0"/>
                <a:cs typeface="Arial" charset="0"/>
              </a:rPr>
              <a:t>Saúde/ESF: Dr. Willy </a:t>
            </a:r>
            <a:r>
              <a:rPr lang="pt-BR" sz="2400" dirty="0">
                <a:latin typeface="Arial" charset="0"/>
                <a:cs typeface="Arial" charset="0"/>
              </a:rPr>
              <a:t>Belmiro </a:t>
            </a:r>
            <a:r>
              <a:rPr lang="pt-BR" sz="2400" dirty="0" smtClean="0">
                <a:latin typeface="Arial" charset="0"/>
                <a:cs typeface="Arial" charset="0"/>
              </a:rPr>
              <a:t>Schmidt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8389" y="4254187"/>
            <a:ext cx="817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População: 3979   -   Famílias: 962 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6656" y="4759277"/>
            <a:ext cx="8309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2294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são de gênero feminino (57,6%)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1685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masculinos (42,4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8072" y="323945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das Ações da ESF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1741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Vacinas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Pré-natal e puerpério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Atendimentos aos idosos;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odontológico;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Atendimento aos hipertensos e diabéticos;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a crianças e adolescentes;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Prevenção dos cânceres de colo de útero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76056" y="4797152"/>
            <a:ext cx="3939003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da Saúde;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 de Doenças;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Protocolos Clínicos do Ministério da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4653136"/>
            <a:ext cx="453650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Atenção integral à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individuais e coletivas;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social;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domiciliares.</a:t>
            </a:r>
          </a:p>
        </p:txBody>
      </p:sp>
    </p:spTree>
    <p:extLst>
      <p:ext uri="{BB962C8B-B14F-4D97-AF65-F5344CB8AC3E}">
        <p14:creationId xmlns:p14="http://schemas.microsoft.com/office/powerpoint/2010/main" xmlns="" val="1794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6064" y="11663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983625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espera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área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recepção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cozinha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vacinas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nebulização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consultório ginecológico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consultório odontológico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consultório médico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utilidades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reuniões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sala de curativos e procedimentos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banheiro para usuários e trabalhadores da ESF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84168" y="2353230"/>
            <a:ext cx="2771800" cy="1477328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Não contamos com telefone fixo, internet, bebedouro e nem equipamento de climatização.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528" y="44624"/>
            <a:ext cx="8352928" cy="6299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</a:t>
            </a:r>
          </a:p>
          <a:p>
            <a:pPr algn="just">
              <a:buFont typeface="Wingdings" pitchFamily="2" charset="2"/>
              <a:buChar char="v"/>
            </a:pPr>
            <a:endParaRPr lang="pt-BR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825" y="373306"/>
            <a:ext cx="850106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endParaRPr lang="pt-BR" sz="24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400" dirty="0"/>
              <a:t>O atendimento pré-natal com responsabilidade, qualidade e profundidade, permite-nos um desenvolvimento adequado para a gestante, a futura puérpera e a criança; 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400" dirty="0" smtClean="0"/>
              <a:t>Garantir </a:t>
            </a:r>
            <a:r>
              <a:rPr lang="pt-BR" sz="2400" dirty="0"/>
              <a:t>um parto saudável, com </a:t>
            </a:r>
            <a:r>
              <a:rPr lang="pt-BR" sz="2400" dirty="0" smtClean="0"/>
              <a:t>menor risco </a:t>
            </a:r>
            <a:r>
              <a:rPr lang="pt-BR" sz="2400" dirty="0"/>
              <a:t>para a mãe e recém-nascido; 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400" dirty="0"/>
              <a:t>Além disso, </a:t>
            </a:r>
            <a:r>
              <a:rPr lang="pt-BR" sz="2400" dirty="0" smtClean="0"/>
              <a:t>facilitar </a:t>
            </a:r>
            <a:r>
              <a:rPr lang="pt-BR" sz="2400" dirty="0"/>
              <a:t>a melhoria de indicadores de qualidade na atenção materna infantil;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400" dirty="0" smtClean="0"/>
              <a:t>Abordar </a:t>
            </a:r>
            <a:r>
              <a:rPr lang="pt-BR" sz="2400" dirty="0"/>
              <a:t>aspectos psicossociais e </a:t>
            </a:r>
            <a:r>
              <a:rPr lang="pt-BR" sz="2400" dirty="0" smtClean="0"/>
              <a:t>atividades educativas;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24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400" dirty="0" smtClean="0"/>
              <a:t>Atuar </a:t>
            </a:r>
            <a:r>
              <a:rPr lang="pt-BR" sz="2400" dirty="0"/>
              <a:t>preventivamente para diminuir taxas de mortalidade materno-infantil e de patologias que, infelizmente, ainda são tão prevalentes nestas populações.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986482" y="6374949"/>
            <a:ext cx="200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dirty="0" smtClean="0"/>
              <a:t>(BRASIL</a:t>
            </a:r>
            <a:r>
              <a:rPr lang="pt-BR" dirty="0"/>
              <a:t>, </a:t>
            </a:r>
            <a:r>
              <a:rPr lang="pt-BR" dirty="0" smtClean="0"/>
              <a:t>MS/2012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2762</Words>
  <Application>Microsoft Office PowerPoint</Application>
  <PresentationFormat>Apresentação na tela (4:3)</PresentationFormat>
  <Paragraphs>394</Paragraphs>
  <Slides>49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Objetivo Geral</vt:lpstr>
      <vt:lpstr>Metodologia</vt:lpstr>
      <vt:lpstr>Metodologia</vt:lpstr>
      <vt:lpstr>Slide 15</vt:lpstr>
      <vt:lpstr>Logística</vt:lpstr>
      <vt:lpstr>Slide 17</vt:lpstr>
      <vt:lpstr>Objetivos Específicos e Metas </vt:lpstr>
      <vt:lpstr>Slide 19</vt:lpstr>
      <vt:lpstr>Slide 20</vt:lpstr>
      <vt:lpstr> Resultados Objetivo 2, Meta 2.4 </vt:lpstr>
      <vt:lpstr> Objetivos Específicos e Metas  </vt:lpstr>
      <vt:lpstr>Resultados Objetivo 2, Metas 2.6, 2.8 </vt:lpstr>
      <vt:lpstr>Slide 24</vt:lpstr>
      <vt:lpstr>Objetivos Específicos e Metas </vt:lpstr>
      <vt:lpstr>Objetivos Específicos e Metas </vt:lpstr>
      <vt:lpstr>Resultados Objetivo 5, Meta 5.1  </vt:lpstr>
      <vt:lpstr>Slide 28</vt:lpstr>
      <vt:lpstr>Slide 29</vt:lpstr>
      <vt:lpstr>Slide 30</vt:lpstr>
      <vt:lpstr> Objetivos Específicos e Metas</vt:lpstr>
      <vt:lpstr> Objetivos Específicos e Metas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Agradecimentos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user</cp:lastModifiedBy>
  <cp:revision>123</cp:revision>
  <dcterms:modified xsi:type="dcterms:W3CDTF">2015-09-28T16:01:26Z</dcterms:modified>
</cp:coreProperties>
</file>