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63" r:id="rId3"/>
    <p:sldId id="264" r:id="rId4"/>
    <p:sldId id="289" r:id="rId5"/>
    <p:sldId id="266" r:id="rId6"/>
    <p:sldId id="267" r:id="rId7"/>
    <p:sldId id="291" r:id="rId8"/>
    <p:sldId id="268" r:id="rId9"/>
    <p:sldId id="269" r:id="rId10"/>
    <p:sldId id="292" r:id="rId11"/>
    <p:sldId id="271" r:id="rId12"/>
    <p:sldId id="270" r:id="rId13"/>
    <p:sldId id="293" r:id="rId14"/>
    <p:sldId id="29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5%20oriel\coleta%20de%20dados%20semana%2012%20ori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5%20oriel\coleta%20de%20dados%20semana%2012%20ori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5%20oriel\coleta%20de%20dados%20semana%2012%20ori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5%20oriel\coleta%20de%20dados%20semana%2012%20ori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9.2696472263001761E-2"/>
          <c:y val="5.7395145491539783E-2"/>
          <c:w val="0.87139000845233361"/>
          <c:h val="0.854696044838780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0.18115942028985507</c:v>
                </c:pt>
                <c:pt idx="1">
                  <c:v>0.38043478260869773</c:v>
                </c:pt>
                <c:pt idx="2">
                  <c:v>0.64492753623189236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84600320"/>
        <c:axId val="84601856"/>
      </c:barChart>
      <c:catAx>
        <c:axId val="84600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601856"/>
        <c:crosses val="autoZero"/>
        <c:auto val="1"/>
        <c:lblAlgn val="ctr"/>
        <c:lblOffset val="100"/>
      </c:catAx>
      <c:valAx>
        <c:axId val="84601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600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9898681613"/>
          <c:y val="8.2960969044414523E-2"/>
          <c:w val="0.84677502714590946"/>
          <c:h val="0.787485931687879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0.6476190476190542</c:v>
                </c:pt>
                <c:pt idx="2">
                  <c:v>0.5898876404494382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85757312"/>
        <c:axId val="85767296"/>
      </c:barChart>
      <c:catAx>
        <c:axId val="85757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767296"/>
        <c:crosses val="autoZero"/>
        <c:auto val="1"/>
        <c:lblAlgn val="ctr"/>
        <c:lblOffset val="100"/>
      </c:catAx>
      <c:valAx>
        <c:axId val="857672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7573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6096438235802"/>
          <c:y val="5.3738814144294982E-2"/>
          <c:w val="0.84458246377824153"/>
          <c:h val="0.8208577607168355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0.98095238095237525</c:v>
                </c:pt>
                <c:pt idx="2">
                  <c:v>0.9887640449438202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87025920"/>
        <c:axId val="87035904"/>
      </c:barChart>
      <c:catAx>
        <c:axId val="87025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035904"/>
        <c:crosses val="autoZero"/>
        <c:auto val="1"/>
        <c:lblAlgn val="ctr"/>
        <c:lblOffset val="100"/>
      </c:catAx>
      <c:valAx>
        <c:axId val="870359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025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5322501760450671"/>
          <c:y val="5.0568678915135626E-2"/>
          <c:w val="0.84677498239549343"/>
          <c:h val="0.808242179187057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0.98095238095237525</c:v>
                </c:pt>
                <c:pt idx="2">
                  <c:v>0.9887640449438202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87380736"/>
        <c:axId val="87382272"/>
      </c:barChart>
      <c:catAx>
        <c:axId val="87380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382272"/>
        <c:crosses val="autoZero"/>
        <c:auto val="1"/>
        <c:lblAlgn val="ctr"/>
        <c:lblOffset val="100"/>
      </c:catAx>
      <c:valAx>
        <c:axId val="87382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380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CFCD0-6B71-4C90-B243-34DDFCD95C15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22E3E16-1703-4F3E-A495-8DB6ABF88085}">
      <dgm:prSet phldrT="[Texto]" custT="1"/>
      <dgm:spPr/>
      <dgm:t>
        <a:bodyPr/>
        <a:lstStyle/>
        <a:p>
          <a:r>
            <a:rPr lang="pt-B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Ações </a:t>
          </a:r>
        </a:p>
      </dgm:t>
    </dgm:pt>
    <dgm:pt modelId="{C17FF991-7C51-4059-8445-7FBBA8D486A5}" type="parTrans" cxnId="{1B90B8A0-7B2C-4243-B994-B0C994674D86}">
      <dgm:prSet/>
      <dgm:spPr/>
      <dgm:t>
        <a:bodyPr/>
        <a:lstStyle/>
        <a:p>
          <a:endParaRPr lang="pt-BR"/>
        </a:p>
      </dgm:t>
    </dgm:pt>
    <dgm:pt modelId="{7F245A48-684D-436E-B5A3-42B76D845DA6}" type="sibTrans" cxnId="{1B90B8A0-7B2C-4243-B994-B0C994674D86}">
      <dgm:prSet/>
      <dgm:spPr/>
      <dgm:t>
        <a:bodyPr/>
        <a:lstStyle/>
        <a:p>
          <a:endParaRPr lang="pt-BR"/>
        </a:p>
      </dgm:t>
    </dgm:pt>
    <dgm:pt modelId="{B037C1CB-14F0-4BE9-84CC-93C7AA90FD1E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  <a:endParaRPr lang="pt-BR" sz="20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4E004-678A-487C-9FC9-9274741658A5}" type="parTrans" cxnId="{D12DD700-4620-457D-A6DB-458336C9CA22}">
      <dgm:prSet/>
      <dgm:spPr/>
      <dgm:t>
        <a:bodyPr/>
        <a:lstStyle/>
        <a:p>
          <a:endParaRPr lang="pt-BR"/>
        </a:p>
      </dgm:t>
    </dgm:pt>
    <dgm:pt modelId="{249D3FE2-5B3D-4C5E-9355-12ABD0A66CAB}" type="sibTrans" cxnId="{D12DD700-4620-457D-A6DB-458336C9CA22}">
      <dgm:prSet/>
      <dgm:spPr/>
      <dgm:t>
        <a:bodyPr/>
        <a:lstStyle/>
        <a:p>
          <a:endParaRPr lang="pt-BR"/>
        </a:p>
      </dgm:t>
    </dgm:pt>
    <dgm:pt modelId="{BE275386-B53B-48EE-8A03-D5E5F830BE8E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872FF-D5D2-4F4C-BA4D-9325C956DB6F}" type="sibTrans" cxnId="{0BEAE050-54D8-452C-BF3C-1352E690EAF4}">
      <dgm:prSet/>
      <dgm:spPr/>
      <dgm:t>
        <a:bodyPr/>
        <a:lstStyle/>
        <a:p>
          <a:endParaRPr lang="pt-BR"/>
        </a:p>
      </dgm:t>
    </dgm:pt>
    <dgm:pt modelId="{2B4C1536-4B83-419A-BF32-A247A44EF2A4}" type="parTrans" cxnId="{0BEAE050-54D8-452C-BF3C-1352E690EAF4}">
      <dgm:prSet/>
      <dgm:spPr/>
      <dgm:t>
        <a:bodyPr/>
        <a:lstStyle/>
        <a:p>
          <a:endParaRPr lang="pt-BR"/>
        </a:p>
      </dgm:t>
    </dgm:pt>
    <dgm:pt modelId="{D1A7630C-C65E-422D-B513-DA6E2FBC01D0}">
      <dgm:prSet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BE989-D175-4CD5-AA2D-65D44E2B6B79}" type="parTrans" cxnId="{268E40A0-4C06-47AC-A646-2953ACC187E6}">
      <dgm:prSet/>
      <dgm:spPr/>
      <dgm:t>
        <a:bodyPr/>
        <a:lstStyle/>
        <a:p>
          <a:endParaRPr lang="pt-BR"/>
        </a:p>
      </dgm:t>
    </dgm:pt>
    <dgm:pt modelId="{8A2CCE85-5D78-4A1E-9374-1B391F82736A}" type="sibTrans" cxnId="{268E40A0-4C06-47AC-A646-2953ACC187E6}">
      <dgm:prSet/>
      <dgm:spPr/>
      <dgm:t>
        <a:bodyPr/>
        <a:lstStyle/>
        <a:p>
          <a:endParaRPr lang="pt-BR"/>
        </a:p>
      </dgm:t>
    </dgm:pt>
    <dgm:pt modelId="{AA0EABD1-47E6-476B-9EE6-8D7110AA7620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 </a:t>
          </a:r>
          <a:endParaRPr lang="pt-BR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4EFAA-9005-49C7-8E07-28B914D0CC22}" type="parTrans" cxnId="{23AC774C-42CC-4500-B5E1-BFC9D808186B}">
      <dgm:prSet/>
      <dgm:spPr/>
      <dgm:t>
        <a:bodyPr/>
        <a:lstStyle/>
        <a:p>
          <a:endParaRPr lang="pt-BR"/>
        </a:p>
      </dgm:t>
    </dgm:pt>
    <dgm:pt modelId="{729A409A-94F2-4FFC-A388-3A6F92F28700}" type="sibTrans" cxnId="{23AC774C-42CC-4500-B5E1-BFC9D808186B}">
      <dgm:prSet/>
      <dgm:spPr/>
      <dgm:t>
        <a:bodyPr/>
        <a:lstStyle/>
        <a:p>
          <a:endParaRPr lang="pt-BR"/>
        </a:p>
      </dgm:t>
    </dgm:pt>
    <dgm:pt modelId="{D18C1412-FE78-4531-891F-C92008548308}" type="pres">
      <dgm:prSet presAssocID="{94DCFCD0-6B71-4C90-B243-34DDFCD95C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CFBDC79-B561-4EBB-BBCC-3270583A2C27}" type="pres">
      <dgm:prSet presAssocID="{E22E3E16-1703-4F3E-A495-8DB6ABF88085}" presName="hierRoot1" presStyleCnt="0">
        <dgm:presLayoutVars>
          <dgm:hierBranch val="init"/>
        </dgm:presLayoutVars>
      </dgm:prSet>
      <dgm:spPr/>
    </dgm:pt>
    <dgm:pt modelId="{094272EB-D53A-4619-9FD6-FEDE360F402B}" type="pres">
      <dgm:prSet presAssocID="{E22E3E16-1703-4F3E-A495-8DB6ABF88085}" presName="rootComposite1" presStyleCnt="0"/>
      <dgm:spPr/>
    </dgm:pt>
    <dgm:pt modelId="{A84E0067-2C19-433F-AEA1-38D60B0EA223}" type="pres">
      <dgm:prSet presAssocID="{E22E3E16-1703-4F3E-A495-8DB6ABF88085}" presName="rootText1" presStyleLbl="node0" presStyleIdx="0" presStyleCnt="1" custScaleX="1472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0D6ADF-1850-49A8-BF86-EF422FAAEAB4}" type="pres">
      <dgm:prSet presAssocID="{E22E3E16-1703-4F3E-A495-8DB6ABF8808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A112E0E-FD47-4D26-811A-5797BC5047AC}" type="pres">
      <dgm:prSet presAssocID="{E22E3E16-1703-4F3E-A495-8DB6ABF88085}" presName="hierChild2" presStyleCnt="0"/>
      <dgm:spPr/>
    </dgm:pt>
    <dgm:pt modelId="{BEFA878F-A16E-4C83-94CA-B37C9F4EF26D}" type="pres">
      <dgm:prSet presAssocID="{EF94EFAA-9005-49C7-8E07-28B914D0CC22}" presName="Name37" presStyleLbl="parChTrans1D2" presStyleIdx="0" presStyleCnt="4"/>
      <dgm:spPr/>
      <dgm:t>
        <a:bodyPr/>
        <a:lstStyle/>
        <a:p>
          <a:endParaRPr lang="pt-BR"/>
        </a:p>
      </dgm:t>
    </dgm:pt>
    <dgm:pt modelId="{486B3A87-C47E-4301-B07F-6448AF18A1B6}" type="pres">
      <dgm:prSet presAssocID="{AA0EABD1-47E6-476B-9EE6-8D7110AA7620}" presName="hierRoot2" presStyleCnt="0">
        <dgm:presLayoutVars>
          <dgm:hierBranch val="init"/>
        </dgm:presLayoutVars>
      </dgm:prSet>
      <dgm:spPr/>
    </dgm:pt>
    <dgm:pt modelId="{F3236EAB-EAF1-4DD9-80A8-4DBB6FC6BF4D}" type="pres">
      <dgm:prSet presAssocID="{AA0EABD1-47E6-476B-9EE6-8D7110AA7620}" presName="rootComposite" presStyleCnt="0"/>
      <dgm:spPr/>
    </dgm:pt>
    <dgm:pt modelId="{4C303A55-E9D6-43A0-9C59-31F2F0231757}" type="pres">
      <dgm:prSet presAssocID="{AA0EABD1-47E6-476B-9EE6-8D7110AA762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862113-3974-40E0-A0BF-615A2BD246DC}" type="pres">
      <dgm:prSet presAssocID="{AA0EABD1-47E6-476B-9EE6-8D7110AA7620}" presName="rootConnector" presStyleLbl="node2" presStyleIdx="0" presStyleCnt="4"/>
      <dgm:spPr/>
      <dgm:t>
        <a:bodyPr/>
        <a:lstStyle/>
        <a:p>
          <a:endParaRPr lang="pt-BR"/>
        </a:p>
      </dgm:t>
    </dgm:pt>
    <dgm:pt modelId="{900F20E9-6FB0-4D2C-B858-A10BCC91B1D3}" type="pres">
      <dgm:prSet presAssocID="{AA0EABD1-47E6-476B-9EE6-8D7110AA7620}" presName="hierChild4" presStyleCnt="0"/>
      <dgm:spPr/>
    </dgm:pt>
    <dgm:pt modelId="{AAF2EEF0-84BF-4474-8716-C30AF08833A8}" type="pres">
      <dgm:prSet presAssocID="{AA0EABD1-47E6-476B-9EE6-8D7110AA7620}" presName="hierChild5" presStyleCnt="0"/>
      <dgm:spPr/>
    </dgm:pt>
    <dgm:pt modelId="{188FE24D-1B69-472A-99B8-17AAEA018C53}" type="pres">
      <dgm:prSet presAssocID="{2B4C1536-4B83-419A-BF32-A247A44EF2A4}" presName="Name37" presStyleLbl="parChTrans1D2" presStyleIdx="1" presStyleCnt="4"/>
      <dgm:spPr/>
      <dgm:t>
        <a:bodyPr/>
        <a:lstStyle/>
        <a:p>
          <a:endParaRPr lang="pt-BR"/>
        </a:p>
      </dgm:t>
    </dgm:pt>
    <dgm:pt modelId="{D0702522-4929-448B-8760-0E74C409A2DB}" type="pres">
      <dgm:prSet presAssocID="{BE275386-B53B-48EE-8A03-D5E5F830BE8E}" presName="hierRoot2" presStyleCnt="0">
        <dgm:presLayoutVars>
          <dgm:hierBranch val="init"/>
        </dgm:presLayoutVars>
      </dgm:prSet>
      <dgm:spPr/>
    </dgm:pt>
    <dgm:pt modelId="{124DD7AD-BF77-47E8-BD48-33E33420D053}" type="pres">
      <dgm:prSet presAssocID="{BE275386-B53B-48EE-8A03-D5E5F830BE8E}" presName="rootComposite" presStyleCnt="0"/>
      <dgm:spPr/>
    </dgm:pt>
    <dgm:pt modelId="{FA8DA922-30F2-4BE2-9F75-1AC73749F07E}" type="pres">
      <dgm:prSet presAssocID="{BE275386-B53B-48EE-8A03-D5E5F830BE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942C39-C45F-429C-ACBC-E151CF099550}" type="pres">
      <dgm:prSet presAssocID="{BE275386-B53B-48EE-8A03-D5E5F830BE8E}" presName="rootConnector" presStyleLbl="node2" presStyleIdx="1" presStyleCnt="4"/>
      <dgm:spPr/>
      <dgm:t>
        <a:bodyPr/>
        <a:lstStyle/>
        <a:p>
          <a:endParaRPr lang="pt-BR"/>
        </a:p>
      </dgm:t>
    </dgm:pt>
    <dgm:pt modelId="{5DE1F238-5E36-488B-AD4A-F724EA7CDB03}" type="pres">
      <dgm:prSet presAssocID="{BE275386-B53B-48EE-8A03-D5E5F830BE8E}" presName="hierChild4" presStyleCnt="0"/>
      <dgm:spPr/>
    </dgm:pt>
    <dgm:pt modelId="{AC3B4460-BAF9-463C-ADBF-574035D575A6}" type="pres">
      <dgm:prSet presAssocID="{BE275386-B53B-48EE-8A03-D5E5F830BE8E}" presName="hierChild5" presStyleCnt="0"/>
      <dgm:spPr/>
    </dgm:pt>
    <dgm:pt modelId="{2B8C8D0C-B42E-46EC-AA95-96575EB03744}" type="pres">
      <dgm:prSet presAssocID="{75DBE989-D175-4CD5-AA2D-65D44E2B6B79}" presName="Name37" presStyleLbl="parChTrans1D2" presStyleIdx="2" presStyleCnt="4"/>
      <dgm:spPr/>
      <dgm:t>
        <a:bodyPr/>
        <a:lstStyle/>
        <a:p>
          <a:endParaRPr lang="pt-BR"/>
        </a:p>
      </dgm:t>
    </dgm:pt>
    <dgm:pt modelId="{E0435CB4-3916-4008-BFFE-02A0BBB3628C}" type="pres">
      <dgm:prSet presAssocID="{D1A7630C-C65E-422D-B513-DA6E2FBC01D0}" presName="hierRoot2" presStyleCnt="0">
        <dgm:presLayoutVars>
          <dgm:hierBranch val="init"/>
        </dgm:presLayoutVars>
      </dgm:prSet>
      <dgm:spPr/>
    </dgm:pt>
    <dgm:pt modelId="{0479AD8B-F81B-4F38-B501-65C9EC605A69}" type="pres">
      <dgm:prSet presAssocID="{D1A7630C-C65E-422D-B513-DA6E2FBC01D0}" presName="rootComposite" presStyleCnt="0"/>
      <dgm:spPr/>
    </dgm:pt>
    <dgm:pt modelId="{3FE5E9C9-0093-47FE-8D4E-6877920604A4}" type="pres">
      <dgm:prSet presAssocID="{D1A7630C-C65E-422D-B513-DA6E2FBC01D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EBB657-1D91-49C0-A556-7C762D97306D}" type="pres">
      <dgm:prSet presAssocID="{D1A7630C-C65E-422D-B513-DA6E2FBC01D0}" presName="rootConnector" presStyleLbl="node2" presStyleIdx="2" presStyleCnt="4"/>
      <dgm:spPr/>
      <dgm:t>
        <a:bodyPr/>
        <a:lstStyle/>
        <a:p>
          <a:endParaRPr lang="pt-BR"/>
        </a:p>
      </dgm:t>
    </dgm:pt>
    <dgm:pt modelId="{0B213135-DFE1-4A38-82A4-15C7770CDC8C}" type="pres">
      <dgm:prSet presAssocID="{D1A7630C-C65E-422D-B513-DA6E2FBC01D0}" presName="hierChild4" presStyleCnt="0"/>
      <dgm:spPr/>
    </dgm:pt>
    <dgm:pt modelId="{BE5FA336-650E-45B8-9EBC-3DD10E9A72D2}" type="pres">
      <dgm:prSet presAssocID="{D1A7630C-C65E-422D-B513-DA6E2FBC01D0}" presName="hierChild5" presStyleCnt="0"/>
      <dgm:spPr/>
    </dgm:pt>
    <dgm:pt modelId="{DB629874-A256-4651-A174-311E6D51D99D}" type="pres">
      <dgm:prSet presAssocID="{CE14E004-678A-487C-9FC9-9274741658A5}" presName="Name37" presStyleLbl="parChTrans1D2" presStyleIdx="3" presStyleCnt="4"/>
      <dgm:spPr/>
      <dgm:t>
        <a:bodyPr/>
        <a:lstStyle/>
        <a:p>
          <a:endParaRPr lang="pt-BR"/>
        </a:p>
      </dgm:t>
    </dgm:pt>
    <dgm:pt modelId="{1896BB91-B803-488C-BF48-93A0470C6C28}" type="pres">
      <dgm:prSet presAssocID="{B037C1CB-14F0-4BE9-84CC-93C7AA90FD1E}" presName="hierRoot2" presStyleCnt="0">
        <dgm:presLayoutVars>
          <dgm:hierBranch val="init"/>
        </dgm:presLayoutVars>
      </dgm:prSet>
      <dgm:spPr/>
    </dgm:pt>
    <dgm:pt modelId="{BA5D8760-2E3B-4A1A-8F42-3A474DAB057F}" type="pres">
      <dgm:prSet presAssocID="{B037C1CB-14F0-4BE9-84CC-93C7AA90FD1E}" presName="rootComposite" presStyleCnt="0"/>
      <dgm:spPr/>
    </dgm:pt>
    <dgm:pt modelId="{0E0212AC-45EA-4570-9BB3-4FB22C021582}" type="pres">
      <dgm:prSet presAssocID="{B037C1CB-14F0-4BE9-84CC-93C7AA90FD1E}" presName="rootText" presStyleLbl="node2" presStyleIdx="3" presStyleCnt="4" custAng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6A097A-B226-4289-8864-A086E749FAA0}" type="pres">
      <dgm:prSet presAssocID="{B037C1CB-14F0-4BE9-84CC-93C7AA90FD1E}" presName="rootConnector" presStyleLbl="node2" presStyleIdx="3" presStyleCnt="4"/>
      <dgm:spPr/>
      <dgm:t>
        <a:bodyPr/>
        <a:lstStyle/>
        <a:p>
          <a:endParaRPr lang="pt-BR"/>
        </a:p>
      </dgm:t>
    </dgm:pt>
    <dgm:pt modelId="{2A37BD06-093D-4A50-A489-301A60172A8E}" type="pres">
      <dgm:prSet presAssocID="{B037C1CB-14F0-4BE9-84CC-93C7AA90FD1E}" presName="hierChild4" presStyleCnt="0"/>
      <dgm:spPr/>
    </dgm:pt>
    <dgm:pt modelId="{876F1959-8390-4F48-97FC-0AAA01DE3C64}" type="pres">
      <dgm:prSet presAssocID="{B037C1CB-14F0-4BE9-84CC-93C7AA90FD1E}" presName="hierChild5" presStyleCnt="0"/>
      <dgm:spPr/>
    </dgm:pt>
    <dgm:pt modelId="{5F8C515C-1FFF-4D46-9FE9-6DA7E2F108EE}" type="pres">
      <dgm:prSet presAssocID="{E22E3E16-1703-4F3E-A495-8DB6ABF88085}" presName="hierChild3" presStyleCnt="0"/>
      <dgm:spPr/>
    </dgm:pt>
  </dgm:ptLst>
  <dgm:cxnLst>
    <dgm:cxn modelId="{7339A42F-8243-40DF-B755-F63001B12B18}" type="presOf" srcId="{E22E3E16-1703-4F3E-A495-8DB6ABF88085}" destId="{370D6ADF-1850-49A8-BF86-EF422FAAEAB4}" srcOrd="1" destOrd="0" presId="urn:microsoft.com/office/officeart/2005/8/layout/orgChart1"/>
    <dgm:cxn modelId="{5584D7E9-902D-44C7-A105-B485BEC4D3A5}" type="presOf" srcId="{B037C1CB-14F0-4BE9-84CC-93C7AA90FD1E}" destId="{0E0212AC-45EA-4570-9BB3-4FB22C021582}" srcOrd="0" destOrd="0" presId="urn:microsoft.com/office/officeart/2005/8/layout/orgChart1"/>
    <dgm:cxn modelId="{71070F24-1F68-490E-A353-F0610B456A61}" type="presOf" srcId="{EF94EFAA-9005-49C7-8E07-28B914D0CC22}" destId="{BEFA878F-A16E-4C83-94CA-B37C9F4EF26D}" srcOrd="0" destOrd="0" presId="urn:microsoft.com/office/officeart/2005/8/layout/orgChart1"/>
    <dgm:cxn modelId="{EF82BC4E-7749-4807-A7FE-ECD2F6CF7095}" type="presOf" srcId="{AA0EABD1-47E6-476B-9EE6-8D7110AA7620}" destId="{4C303A55-E9D6-43A0-9C59-31F2F0231757}" srcOrd="0" destOrd="0" presId="urn:microsoft.com/office/officeart/2005/8/layout/orgChart1"/>
    <dgm:cxn modelId="{07F36FB0-88B4-40F7-9B96-9E6F8FA2F86D}" type="presOf" srcId="{BE275386-B53B-48EE-8A03-D5E5F830BE8E}" destId="{FA8DA922-30F2-4BE2-9F75-1AC73749F07E}" srcOrd="0" destOrd="0" presId="urn:microsoft.com/office/officeart/2005/8/layout/orgChart1"/>
    <dgm:cxn modelId="{5E1F358B-92B2-48CD-B125-668694AF255B}" type="presOf" srcId="{B037C1CB-14F0-4BE9-84CC-93C7AA90FD1E}" destId="{566A097A-B226-4289-8864-A086E749FAA0}" srcOrd="1" destOrd="0" presId="urn:microsoft.com/office/officeart/2005/8/layout/orgChart1"/>
    <dgm:cxn modelId="{0BEAE050-54D8-452C-BF3C-1352E690EAF4}" srcId="{E22E3E16-1703-4F3E-A495-8DB6ABF88085}" destId="{BE275386-B53B-48EE-8A03-D5E5F830BE8E}" srcOrd="1" destOrd="0" parTransId="{2B4C1536-4B83-419A-BF32-A247A44EF2A4}" sibTransId="{D8F872FF-D5D2-4F4C-BA4D-9325C956DB6F}"/>
    <dgm:cxn modelId="{F52146D1-78BE-442E-AD10-C0884792EA1C}" type="presOf" srcId="{D1A7630C-C65E-422D-B513-DA6E2FBC01D0}" destId="{D4EBB657-1D91-49C0-A556-7C762D97306D}" srcOrd="1" destOrd="0" presId="urn:microsoft.com/office/officeart/2005/8/layout/orgChart1"/>
    <dgm:cxn modelId="{012969BD-E0DC-4098-9BBD-1D25216711AD}" type="presOf" srcId="{E22E3E16-1703-4F3E-A495-8DB6ABF88085}" destId="{A84E0067-2C19-433F-AEA1-38D60B0EA223}" srcOrd="0" destOrd="0" presId="urn:microsoft.com/office/officeart/2005/8/layout/orgChart1"/>
    <dgm:cxn modelId="{1B90B8A0-7B2C-4243-B994-B0C994674D86}" srcId="{94DCFCD0-6B71-4C90-B243-34DDFCD95C15}" destId="{E22E3E16-1703-4F3E-A495-8DB6ABF88085}" srcOrd="0" destOrd="0" parTransId="{C17FF991-7C51-4059-8445-7FBBA8D486A5}" sibTransId="{7F245A48-684D-436E-B5A3-42B76D845DA6}"/>
    <dgm:cxn modelId="{23AC774C-42CC-4500-B5E1-BFC9D808186B}" srcId="{E22E3E16-1703-4F3E-A495-8DB6ABF88085}" destId="{AA0EABD1-47E6-476B-9EE6-8D7110AA7620}" srcOrd="0" destOrd="0" parTransId="{EF94EFAA-9005-49C7-8E07-28B914D0CC22}" sibTransId="{729A409A-94F2-4FFC-A388-3A6F92F28700}"/>
    <dgm:cxn modelId="{D4F6FF95-1404-4F87-8351-A1076B74A3FD}" type="presOf" srcId="{AA0EABD1-47E6-476B-9EE6-8D7110AA7620}" destId="{49862113-3974-40E0-A0BF-615A2BD246DC}" srcOrd="1" destOrd="0" presId="urn:microsoft.com/office/officeart/2005/8/layout/orgChart1"/>
    <dgm:cxn modelId="{1D53B3F0-A466-461C-A957-B6C7F29F2A74}" type="presOf" srcId="{BE275386-B53B-48EE-8A03-D5E5F830BE8E}" destId="{41942C39-C45F-429C-ACBC-E151CF099550}" srcOrd="1" destOrd="0" presId="urn:microsoft.com/office/officeart/2005/8/layout/orgChart1"/>
    <dgm:cxn modelId="{268E40A0-4C06-47AC-A646-2953ACC187E6}" srcId="{E22E3E16-1703-4F3E-A495-8DB6ABF88085}" destId="{D1A7630C-C65E-422D-B513-DA6E2FBC01D0}" srcOrd="2" destOrd="0" parTransId="{75DBE989-D175-4CD5-AA2D-65D44E2B6B79}" sibTransId="{8A2CCE85-5D78-4A1E-9374-1B391F82736A}"/>
    <dgm:cxn modelId="{65CB5A75-401F-4FBF-9F65-64ED1CCA7835}" type="presOf" srcId="{75DBE989-D175-4CD5-AA2D-65D44E2B6B79}" destId="{2B8C8D0C-B42E-46EC-AA95-96575EB03744}" srcOrd="0" destOrd="0" presId="urn:microsoft.com/office/officeart/2005/8/layout/orgChart1"/>
    <dgm:cxn modelId="{E37BEFB8-8B95-40CA-8E8B-8C4D03E6177F}" type="presOf" srcId="{2B4C1536-4B83-419A-BF32-A247A44EF2A4}" destId="{188FE24D-1B69-472A-99B8-17AAEA018C53}" srcOrd="0" destOrd="0" presId="urn:microsoft.com/office/officeart/2005/8/layout/orgChart1"/>
    <dgm:cxn modelId="{672B8EF0-6645-49D4-A59E-7C0B7BAB0221}" type="presOf" srcId="{CE14E004-678A-487C-9FC9-9274741658A5}" destId="{DB629874-A256-4651-A174-311E6D51D99D}" srcOrd="0" destOrd="0" presId="urn:microsoft.com/office/officeart/2005/8/layout/orgChart1"/>
    <dgm:cxn modelId="{DAF3B054-367F-4B20-AB26-AA3AB0EF7C6F}" type="presOf" srcId="{D1A7630C-C65E-422D-B513-DA6E2FBC01D0}" destId="{3FE5E9C9-0093-47FE-8D4E-6877920604A4}" srcOrd="0" destOrd="0" presId="urn:microsoft.com/office/officeart/2005/8/layout/orgChart1"/>
    <dgm:cxn modelId="{99E3E3BF-583E-4886-B53D-C64575582213}" type="presOf" srcId="{94DCFCD0-6B71-4C90-B243-34DDFCD95C15}" destId="{D18C1412-FE78-4531-891F-C92008548308}" srcOrd="0" destOrd="0" presId="urn:microsoft.com/office/officeart/2005/8/layout/orgChart1"/>
    <dgm:cxn modelId="{D12DD700-4620-457D-A6DB-458336C9CA22}" srcId="{E22E3E16-1703-4F3E-A495-8DB6ABF88085}" destId="{B037C1CB-14F0-4BE9-84CC-93C7AA90FD1E}" srcOrd="3" destOrd="0" parTransId="{CE14E004-678A-487C-9FC9-9274741658A5}" sibTransId="{249D3FE2-5B3D-4C5E-9355-12ABD0A66CAB}"/>
    <dgm:cxn modelId="{8F2B00BE-A089-4E39-9755-4D33AAE77E58}" type="presParOf" srcId="{D18C1412-FE78-4531-891F-C92008548308}" destId="{ECFBDC79-B561-4EBB-BBCC-3270583A2C27}" srcOrd="0" destOrd="0" presId="urn:microsoft.com/office/officeart/2005/8/layout/orgChart1"/>
    <dgm:cxn modelId="{C5F78FEF-2F1C-4D57-8116-F465A4D53232}" type="presParOf" srcId="{ECFBDC79-B561-4EBB-BBCC-3270583A2C27}" destId="{094272EB-D53A-4619-9FD6-FEDE360F402B}" srcOrd="0" destOrd="0" presId="urn:microsoft.com/office/officeart/2005/8/layout/orgChart1"/>
    <dgm:cxn modelId="{07EAC92A-0240-48C1-BF71-25AEE78EF4FF}" type="presParOf" srcId="{094272EB-D53A-4619-9FD6-FEDE360F402B}" destId="{A84E0067-2C19-433F-AEA1-38D60B0EA223}" srcOrd="0" destOrd="0" presId="urn:microsoft.com/office/officeart/2005/8/layout/orgChart1"/>
    <dgm:cxn modelId="{12A5F1C3-F4BB-455E-8BBD-41D0A81080AF}" type="presParOf" srcId="{094272EB-D53A-4619-9FD6-FEDE360F402B}" destId="{370D6ADF-1850-49A8-BF86-EF422FAAEAB4}" srcOrd="1" destOrd="0" presId="urn:microsoft.com/office/officeart/2005/8/layout/orgChart1"/>
    <dgm:cxn modelId="{8FF0AD5E-A74C-4E0E-8639-D87D40783E03}" type="presParOf" srcId="{ECFBDC79-B561-4EBB-BBCC-3270583A2C27}" destId="{6A112E0E-FD47-4D26-811A-5797BC5047AC}" srcOrd="1" destOrd="0" presId="urn:microsoft.com/office/officeart/2005/8/layout/orgChart1"/>
    <dgm:cxn modelId="{F03AC962-C230-49F2-A424-7B92CF57E50B}" type="presParOf" srcId="{6A112E0E-FD47-4D26-811A-5797BC5047AC}" destId="{BEFA878F-A16E-4C83-94CA-B37C9F4EF26D}" srcOrd="0" destOrd="0" presId="urn:microsoft.com/office/officeart/2005/8/layout/orgChart1"/>
    <dgm:cxn modelId="{D03F67D7-F8EA-4486-A89E-2333F5B7C5EB}" type="presParOf" srcId="{6A112E0E-FD47-4D26-811A-5797BC5047AC}" destId="{486B3A87-C47E-4301-B07F-6448AF18A1B6}" srcOrd="1" destOrd="0" presId="urn:microsoft.com/office/officeart/2005/8/layout/orgChart1"/>
    <dgm:cxn modelId="{244D49A1-32F1-4BEA-8EAA-4F96F18ACF3C}" type="presParOf" srcId="{486B3A87-C47E-4301-B07F-6448AF18A1B6}" destId="{F3236EAB-EAF1-4DD9-80A8-4DBB6FC6BF4D}" srcOrd="0" destOrd="0" presId="urn:microsoft.com/office/officeart/2005/8/layout/orgChart1"/>
    <dgm:cxn modelId="{17736A60-9B3B-4D94-A714-3B859F860615}" type="presParOf" srcId="{F3236EAB-EAF1-4DD9-80A8-4DBB6FC6BF4D}" destId="{4C303A55-E9D6-43A0-9C59-31F2F0231757}" srcOrd="0" destOrd="0" presId="urn:microsoft.com/office/officeart/2005/8/layout/orgChart1"/>
    <dgm:cxn modelId="{A9A4A1F5-B495-451F-8401-8DB652ED6C69}" type="presParOf" srcId="{F3236EAB-EAF1-4DD9-80A8-4DBB6FC6BF4D}" destId="{49862113-3974-40E0-A0BF-615A2BD246DC}" srcOrd="1" destOrd="0" presId="urn:microsoft.com/office/officeart/2005/8/layout/orgChart1"/>
    <dgm:cxn modelId="{1CE4C804-6A31-4289-80F3-8B47D98A2F55}" type="presParOf" srcId="{486B3A87-C47E-4301-B07F-6448AF18A1B6}" destId="{900F20E9-6FB0-4D2C-B858-A10BCC91B1D3}" srcOrd="1" destOrd="0" presId="urn:microsoft.com/office/officeart/2005/8/layout/orgChart1"/>
    <dgm:cxn modelId="{A2B2BEEC-EE8E-4E4C-8FA7-9E8F8889DE8A}" type="presParOf" srcId="{486B3A87-C47E-4301-B07F-6448AF18A1B6}" destId="{AAF2EEF0-84BF-4474-8716-C30AF08833A8}" srcOrd="2" destOrd="0" presId="urn:microsoft.com/office/officeart/2005/8/layout/orgChart1"/>
    <dgm:cxn modelId="{9EB971E7-01CA-4554-B2AA-7057CE7D723F}" type="presParOf" srcId="{6A112E0E-FD47-4D26-811A-5797BC5047AC}" destId="{188FE24D-1B69-472A-99B8-17AAEA018C53}" srcOrd="2" destOrd="0" presId="urn:microsoft.com/office/officeart/2005/8/layout/orgChart1"/>
    <dgm:cxn modelId="{EB12E3A8-0F87-4E2A-9F20-8209D6146924}" type="presParOf" srcId="{6A112E0E-FD47-4D26-811A-5797BC5047AC}" destId="{D0702522-4929-448B-8760-0E74C409A2DB}" srcOrd="3" destOrd="0" presId="urn:microsoft.com/office/officeart/2005/8/layout/orgChart1"/>
    <dgm:cxn modelId="{6ED7249A-F35B-4BEB-9F85-72CA23CA76EE}" type="presParOf" srcId="{D0702522-4929-448B-8760-0E74C409A2DB}" destId="{124DD7AD-BF77-47E8-BD48-33E33420D053}" srcOrd="0" destOrd="0" presId="urn:microsoft.com/office/officeart/2005/8/layout/orgChart1"/>
    <dgm:cxn modelId="{F874A1B4-3FCC-41EC-BE90-24902BF36ABA}" type="presParOf" srcId="{124DD7AD-BF77-47E8-BD48-33E33420D053}" destId="{FA8DA922-30F2-4BE2-9F75-1AC73749F07E}" srcOrd="0" destOrd="0" presId="urn:microsoft.com/office/officeart/2005/8/layout/orgChart1"/>
    <dgm:cxn modelId="{96684887-B481-4CB9-B9D7-994CE3B1A263}" type="presParOf" srcId="{124DD7AD-BF77-47E8-BD48-33E33420D053}" destId="{41942C39-C45F-429C-ACBC-E151CF099550}" srcOrd="1" destOrd="0" presId="urn:microsoft.com/office/officeart/2005/8/layout/orgChart1"/>
    <dgm:cxn modelId="{1C4DC532-298D-4D29-B704-D928206E3906}" type="presParOf" srcId="{D0702522-4929-448B-8760-0E74C409A2DB}" destId="{5DE1F238-5E36-488B-AD4A-F724EA7CDB03}" srcOrd="1" destOrd="0" presId="urn:microsoft.com/office/officeart/2005/8/layout/orgChart1"/>
    <dgm:cxn modelId="{37FD4BE7-F2C0-404D-90A5-5060B8A45D36}" type="presParOf" srcId="{D0702522-4929-448B-8760-0E74C409A2DB}" destId="{AC3B4460-BAF9-463C-ADBF-574035D575A6}" srcOrd="2" destOrd="0" presId="urn:microsoft.com/office/officeart/2005/8/layout/orgChart1"/>
    <dgm:cxn modelId="{455C86DC-4839-4A7C-AE03-3BC6DE80D22D}" type="presParOf" srcId="{6A112E0E-FD47-4D26-811A-5797BC5047AC}" destId="{2B8C8D0C-B42E-46EC-AA95-96575EB03744}" srcOrd="4" destOrd="0" presId="urn:microsoft.com/office/officeart/2005/8/layout/orgChart1"/>
    <dgm:cxn modelId="{76F5FEF5-9ABC-43EC-977D-5A46D28DB56F}" type="presParOf" srcId="{6A112E0E-FD47-4D26-811A-5797BC5047AC}" destId="{E0435CB4-3916-4008-BFFE-02A0BBB3628C}" srcOrd="5" destOrd="0" presId="urn:microsoft.com/office/officeart/2005/8/layout/orgChart1"/>
    <dgm:cxn modelId="{CD02D983-42A8-46AB-B2B3-92ACA3174770}" type="presParOf" srcId="{E0435CB4-3916-4008-BFFE-02A0BBB3628C}" destId="{0479AD8B-F81B-4F38-B501-65C9EC605A69}" srcOrd="0" destOrd="0" presId="urn:microsoft.com/office/officeart/2005/8/layout/orgChart1"/>
    <dgm:cxn modelId="{34F5A912-E0CA-4A30-9052-54DA3100294C}" type="presParOf" srcId="{0479AD8B-F81B-4F38-B501-65C9EC605A69}" destId="{3FE5E9C9-0093-47FE-8D4E-6877920604A4}" srcOrd="0" destOrd="0" presId="urn:microsoft.com/office/officeart/2005/8/layout/orgChart1"/>
    <dgm:cxn modelId="{09E73D02-A099-4BD7-BF1E-4603B0AD2C8A}" type="presParOf" srcId="{0479AD8B-F81B-4F38-B501-65C9EC605A69}" destId="{D4EBB657-1D91-49C0-A556-7C762D97306D}" srcOrd="1" destOrd="0" presId="urn:microsoft.com/office/officeart/2005/8/layout/orgChart1"/>
    <dgm:cxn modelId="{59BA6A4D-2435-40F9-B7B4-54D8C9D5D3B9}" type="presParOf" srcId="{E0435CB4-3916-4008-BFFE-02A0BBB3628C}" destId="{0B213135-DFE1-4A38-82A4-15C7770CDC8C}" srcOrd="1" destOrd="0" presId="urn:microsoft.com/office/officeart/2005/8/layout/orgChart1"/>
    <dgm:cxn modelId="{EA175766-72DE-4003-8A6F-F25FF4DAA014}" type="presParOf" srcId="{E0435CB4-3916-4008-BFFE-02A0BBB3628C}" destId="{BE5FA336-650E-45B8-9EBC-3DD10E9A72D2}" srcOrd="2" destOrd="0" presId="urn:microsoft.com/office/officeart/2005/8/layout/orgChart1"/>
    <dgm:cxn modelId="{AA7CF2A2-1CFC-4F8A-AB8A-AA18FC418774}" type="presParOf" srcId="{6A112E0E-FD47-4D26-811A-5797BC5047AC}" destId="{DB629874-A256-4651-A174-311E6D51D99D}" srcOrd="6" destOrd="0" presId="urn:microsoft.com/office/officeart/2005/8/layout/orgChart1"/>
    <dgm:cxn modelId="{78CE471D-5713-4424-ABE4-7D6AE9A335D5}" type="presParOf" srcId="{6A112E0E-FD47-4D26-811A-5797BC5047AC}" destId="{1896BB91-B803-488C-BF48-93A0470C6C28}" srcOrd="7" destOrd="0" presId="urn:microsoft.com/office/officeart/2005/8/layout/orgChart1"/>
    <dgm:cxn modelId="{406E98AD-33F5-403B-AD9A-718F0489D512}" type="presParOf" srcId="{1896BB91-B803-488C-BF48-93A0470C6C28}" destId="{BA5D8760-2E3B-4A1A-8F42-3A474DAB057F}" srcOrd="0" destOrd="0" presId="urn:microsoft.com/office/officeart/2005/8/layout/orgChart1"/>
    <dgm:cxn modelId="{11652D9F-215D-418D-956B-D7F42D0A1D9B}" type="presParOf" srcId="{BA5D8760-2E3B-4A1A-8F42-3A474DAB057F}" destId="{0E0212AC-45EA-4570-9BB3-4FB22C021582}" srcOrd="0" destOrd="0" presId="urn:microsoft.com/office/officeart/2005/8/layout/orgChart1"/>
    <dgm:cxn modelId="{3FA5ECF7-1CC8-4DB2-B290-EBB5FF0383AD}" type="presParOf" srcId="{BA5D8760-2E3B-4A1A-8F42-3A474DAB057F}" destId="{566A097A-B226-4289-8864-A086E749FAA0}" srcOrd="1" destOrd="0" presId="urn:microsoft.com/office/officeart/2005/8/layout/orgChart1"/>
    <dgm:cxn modelId="{5422E33F-C7E4-476E-8F77-B6DB43A75A47}" type="presParOf" srcId="{1896BB91-B803-488C-BF48-93A0470C6C28}" destId="{2A37BD06-093D-4A50-A489-301A60172A8E}" srcOrd="1" destOrd="0" presId="urn:microsoft.com/office/officeart/2005/8/layout/orgChart1"/>
    <dgm:cxn modelId="{E499A1CA-84EF-467A-9938-9D1BB4876363}" type="presParOf" srcId="{1896BB91-B803-488C-BF48-93A0470C6C28}" destId="{876F1959-8390-4F48-97FC-0AAA01DE3C64}" srcOrd="2" destOrd="0" presId="urn:microsoft.com/office/officeart/2005/8/layout/orgChart1"/>
    <dgm:cxn modelId="{57F37BE2-6704-4CF8-87D3-82F135514AEE}" type="presParOf" srcId="{ECFBDC79-B561-4EBB-BBCC-3270583A2C27}" destId="{5F8C515C-1FFF-4D46-9FE9-6DA7E2F108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84C8-841C-4A4D-B387-9CCC5845526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8C099-2ACA-4137-9788-216ED1CCA6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852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C099-2ACA-4137-9788-216ED1CCA6F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23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E7E658-6E50-4C62-ADFA-865C09060091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64EF7F-229F-445A-9119-EECCCF74C9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8810" y="-171399"/>
            <a:ext cx="9182810" cy="7029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054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273" y="194512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71600" y="19037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 ABERTA DO SUS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DISTÂNCIA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07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7744" y="59492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9022" y="5165361"/>
            <a:ext cx="6347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 CENA" pitchFamily="2" charset="0"/>
              </a:rPr>
              <a:t> </a:t>
            </a:r>
            <a:r>
              <a:rPr lang="pt-BR" sz="2400" dirty="0"/>
              <a:t> 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Adauto Martins Soares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922" y="2250694"/>
            <a:ext cx="81473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ORIEL LORIGA CABRERA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UBS Dico Leopoldino, São Miguel 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Tapuio/Piauí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50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476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1983" y="2060848"/>
            <a:ext cx="83985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2.3: Realizar a solicitação de exames complementares periódicos em 100% dos idosos hipertensos e/ou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dirty="0" smtClean="0"/>
              <a:t>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100% dos idosos com exames complementares periódicos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65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500" y="256365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6460" y="1551419"/>
            <a:ext cx="808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2.4: Priorizar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prescrição de medicamentos da farmácia popular para 100% dos idosos.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2043507601"/>
              </p:ext>
            </p:extLst>
          </p:nvPr>
        </p:nvGraphicFramePr>
        <p:xfrm>
          <a:off x="2627784" y="2258785"/>
          <a:ext cx="6254796" cy="373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19671" y="5329436"/>
            <a:ext cx="146896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11844" y="60212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2: Proporção de idosos com prescrição de medicamentos da Farmácia Popular priorizada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1020" y="1064313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2478" y="270892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56% (n=28)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2478" y="3240157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64,8% (n=68)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84256" y="3861048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59% (n=105)</a:t>
            </a:r>
          </a:p>
        </p:txBody>
      </p:sp>
    </p:spTree>
    <p:extLst>
      <p:ext uri="{BB962C8B-B14F-4D97-AF65-F5344CB8AC3E}">
        <p14:creationId xmlns:p14="http://schemas.microsoft.com/office/powerpoint/2010/main" xmlns="" val="3090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73" y="185485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080" y="20911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7105" y="1988840"/>
            <a:ext cx="8084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2.5: Cadastrar 100% dos idosos acamados ou com problemas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locomoção.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2.6: Realizar visita domiciliar a 100% dos idosos acamados ou com problemas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locomoção.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acamados ou com problemas de locomoção cadastrados e com visita domiciliar, 4 mês 1, 8 mês 2 e 13 no mês 3.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7105" y="1297556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9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73" y="185485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080" y="20911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1341" y="2636912"/>
            <a:ext cx="80844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2.7: Rastrear 100% dos idosos para Hipertensão Arterial Sistêmica (HAS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Resultados: 100%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verificação da pressão arterial, 50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mês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4030" y="1528279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0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73" y="185485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080" y="20911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33247" y="2420888"/>
            <a:ext cx="8084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2.8: Rastrear 100%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idosos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pressão arterial sustentada maior que 135/80 mmhg ou com diagnóstico de hipertensão arterial para Diabetes Mellitus (DM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Resultados: 100%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hipertensão ou pressão arterial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sustentada maior que 135/80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glicemia realizada, 28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mês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396529" y="503837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8460" y="1528279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4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4" y="155178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631" y="20243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8560" y="1361908"/>
            <a:ext cx="839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2.9: Realizar avaliação da necessidade de atendimento odontológico em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2761201973"/>
              </p:ext>
            </p:extLst>
          </p:nvPr>
        </p:nvGraphicFramePr>
        <p:xfrm>
          <a:off x="4133108" y="2213983"/>
          <a:ext cx="4278516" cy="366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63688" y="58723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22429" y="6093296"/>
            <a:ext cx="811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3: Proporção de idosos com avaliação da necessidade de atendimento odontológico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2429" y="950113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2359" y="2636912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(n=50)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886" y="3244334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98,1% (n= 103)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2209" y="3861048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98,9% (n=176)</a:t>
            </a:r>
          </a:p>
        </p:txBody>
      </p:sp>
    </p:spTree>
    <p:extLst>
      <p:ext uri="{BB962C8B-B14F-4D97-AF65-F5344CB8AC3E}">
        <p14:creationId xmlns:p14="http://schemas.microsoft.com/office/powerpoint/2010/main" xmlns="" val="31202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22003" y="1484784"/>
            <a:ext cx="830700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2.10: Realizar a primeira consulta odontológica para 100% dos idosos.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4766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xmlns="" val="205352808"/>
              </p:ext>
            </p:extLst>
          </p:nvPr>
        </p:nvGraphicFramePr>
        <p:xfrm>
          <a:off x="3612908" y="2276871"/>
          <a:ext cx="4897595" cy="361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47664" y="55961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060104" y="61736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22429" y="5896689"/>
            <a:ext cx="8156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kern="50" dirty="0"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Figura 4: Proporção de idosos com primeira consulta odontológica programada </a:t>
            </a:r>
            <a:r>
              <a:rPr lang="pt-BR" kern="50" dirty="0" smtClean="0"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na UBS</a:t>
            </a:r>
            <a:endParaRPr lang="pt-BR" kern="5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980" y="1122165"/>
            <a:ext cx="7839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 na UBS.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3215" y="271220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(n=50)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5994" y="312547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98,1% (n=103)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1118" y="3552041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98,9% (n=176)</a:t>
            </a:r>
          </a:p>
        </p:txBody>
      </p:sp>
    </p:spTree>
    <p:extLst>
      <p:ext uri="{BB962C8B-B14F-4D97-AF65-F5344CB8AC3E}">
        <p14:creationId xmlns:p14="http://schemas.microsoft.com/office/powerpoint/2010/main" xmlns="" val="2996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0243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9518" y="141277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adesão dos idosos ao Programa de Saúde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3.1: Buscar 100% dos idosos faltosos às consultas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programadas.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faltosos a consultas com busca ativa, 6 mês 1, 12 mês 2 e 18 no mês 3.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112" y="4365015"/>
            <a:ext cx="5623888" cy="24929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509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8180" y="1169428"/>
            <a:ext cx="8523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(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4.1: Manter registro específico de 100% das pessoas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idosas 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4.2: Distribuir a Caderneta de Saúde da Pessoa Idosa aos 100%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com registro específico e caderneta da pessoa idosa,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50 no mês 1, 105 no mês 2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178.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72071" y="4722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48" y="4463386"/>
            <a:ext cx="3338456" cy="18722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563148"/>
            <a:ext cx="4104456" cy="1772490"/>
          </a:xfrm>
          <a:prstGeom prst="rect">
            <a:avLst/>
          </a:prstGeom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855" y="194882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2541" y="980728"/>
            <a:ext cx="871194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5: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Mapear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idosos de risco da área de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abrangência.</a:t>
            </a: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5.1: Rastrear 100% das pessoas idosas para risco de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morbimortalidade.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5.2: Investigar a presença de indicadores de fragilização na velhice em 100% das pessoas idosas.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5.3: Avaliar a rede social de 100%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com avaliação de risco de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morbimortalidade, dos indicadores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fragilização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velhice, e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50 no primeiro mês, 105 no segundo e 178 no final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1600" dirty="0"/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893348"/>
            <a:ext cx="3456383" cy="1487980"/>
          </a:xfrm>
          <a:prstGeom prst="rect">
            <a:avLst/>
          </a:prstGeom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34400" cy="64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35277"/>
            <a:ext cx="9036496" cy="51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69447" y="1700460"/>
            <a:ext cx="8352928" cy="40327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envelhecimento populacional, fenômeno mundial que envolve variados aspectos, biológicos, econômicos, culturais, educacionais, psicológicos, reclama legitimamente políticas públicas multisetoriais. </a:t>
            </a:r>
          </a:p>
          <a:p>
            <a:pPr algn="just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OMS estimou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aumento da proporção de 10,8% (20,5 milhões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idosos, em 2011, para 14% (30,9 milhões), em 2020, podendo chegar a sexta maior população de idosos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4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02431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3" y="1236125"/>
            <a:ext cx="89393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6: Promoção da saúde (Promover a saúde dos idosos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6.1: Garantir orientação nutricional para hábitos alimentares saudáveis a 100% das pessoas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idosas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6.2: Garantir orientação para a prática regular de atividade física a 100% idosos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6.3: Garantir orientações sobre higiene bucal (incluindo higiene de próteses dentárias) para 100%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com orientação sobre nutrição, prática regular de atividade física,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higiene bucal, 50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1,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105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178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mês 3</a:t>
            </a:r>
            <a:r>
              <a:rPr lang="pt-BR" sz="1600" dirty="0" smtClean="0"/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5438287"/>
            <a:ext cx="2674700" cy="1023650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19518" y="202431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69447" y="861774"/>
            <a:ext cx="9144000" cy="461665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2249" y="1628800"/>
            <a:ext cx="801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 da Atenção a Saúde do Idoso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área de abrangência 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3" y="2708920"/>
            <a:ext cx="899585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707904" y="81869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339752" y="45966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7181" y="1570675"/>
            <a:ext cx="81113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Capacitação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todos os profissionais da equipe de saúde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sobre conduta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acompanhamento da saúde dos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idosos.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aior organização,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planejamento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disposição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profissionais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participar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implementação das atividades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Satisfação dos idosos e da comunidade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   atividades desenvolvidas durante a intervenção 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Incorporação da intervenção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nossa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rotina diária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3508" y="651885"/>
            <a:ext cx="9144000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47" y="2780928"/>
            <a:ext cx="8640959" cy="377161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70552" y="1844824"/>
            <a:ext cx="8321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práticas serviram para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desenvolver mais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habilidade e conhecimentos sobre a prática médica  no Brasil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Teoria </a:t>
            </a:r>
            <a:r>
              <a:rPr lang="pt-BR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versus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Prática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Conhecimento sobre o SUS.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04056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275856" y="4046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  <a:latin typeface="AR CENA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5700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812449" cy="81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6661"/>
            <a:ext cx="1220715" cy="81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2"/>
          <p:cNvSpPr txBox="1">
            <a:spLocks noGrp="1"/>
          </p:cNvSpPr>
          <p:nvPr>
            <p:ph type="title" idx="4294967295"/>
          </p:nvPr>
        </p:nvSpPr>
        <p:spPr>
          <a:xfrm>
            <a:off x="0" y="239713"/>
            <a:ext cx="8534400" cy="64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42469" y="4797152"/>
            <a:ext cx="8424936" cy="15841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São Miguel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Tapuio,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localizado no centro norte do estado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Piauí,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distante 203 km da capital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Teresina.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Tem uma população aproximada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18.134 habitantes (Censo 2010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115066" y="3458058"/>
            <a:ext cx="368702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24" y="1029110"/>
            <a:ext cx="8259024" cy="35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69447" y="299972"/>
            <a:ext cx="8534400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9512" y="1313013"/>
            <a:ext cx="7725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UBS </a:t>
            </a:r>
            <a:r>
              <a:rPr lang="pt-BR" sz="2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Dico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Leopoldino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é localizada na  área rural 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uma população estimada 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1.795 pessoas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276 Idosos residentes na área da UBS.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69% (n= 191) de Idosos Cadastrados.</a:t>
            </a:r>
            <a:endParaRPr lang="pt-BR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5" y="2780928"/>
            <a:ext cx="4575178" cy="39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7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183743" y="220081"/>
            <a:ext cx="8534400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63" y="1232847"/>
            <a:ext cx="9140873" cy="56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0502" y="3931187"/>
            <a:ext cx="816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pessoa idosa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UBS </a:t>
            </a:r>
            <a:r>
              <a:rPr lang="pt-B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Leopoldino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94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69447" y="265145"/>
            <a:ext cx="8534400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3380589" y="1340768"/>
            <a:ext cx="223224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</a:p>
        </p:txBody>
      </p:sp>
      <p:sp>
        <p:nvSpPr>
          <p:cNvPr id="13" name="Elipse 12"/>
          <p:cNvSpPr/>
          <p:nvPr/>
        </p:nvSpPr>
        <p:spPr>
          <a:xfrm>
            <a:off x="378574" y="2420888"/>
            <a:ext cx="2282552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40238" y="3594720"/>
            <a:ext cx="2232248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111756" y="2846039"/>
            <a:ext cx="2683832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784219" y="4509120"/>
            <a:ext cx="7704856" cy="190881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de Atenção à Saúde da Pessoa Idosa e Envelhecimento;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Prontuário do idoso; Ficha-espelho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fornecida pelo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346106" y="2880252"/>
            <a:ext cx="2232248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467544" y="278397"/>
            <a:ext cx="8534400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/>
          </p:nvPr>
        </p:nvGraphicFramePr>
        <p:xfrm>
          <a:off x="107504" y="908720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755576" y="507727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AR CEN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26" y="196728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3759" y="1316415"/>
            <a:ext cx="8228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Ampliar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cobertura do Programa de Saúde do Idoso.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1.1: Ampliar a cobertura de atenção à saúde do idoso da área da unidade de saúde para 100%.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1775" y="2712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1360169158"/>
              </p:ext>
            </p:extLst>
          </p:nvPr>
        </p:nvGraphicFramePr>
        <p:xfrm>
          <a:off x="2483768" y="2641419"/>
          <a:ext cx="6192688" cy="338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22006" y="6043010"/>
            <a:ext cx="781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 – Cobertura do programa de atenção à saúde do idoso na UBS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Dico Leopoldino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São Miguel do Tapuio - PI, 2015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2605" y="2875002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18,1% (n=50)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1534" y="34290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38% (n=105)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5929" y="3900196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64,5% (n=178)</a:t>
            </a:r>
          </a:p>
        </p:txBody>
      </p:sp>
    </p:spTree>
    <p:extLst>
      <p:ext uri="{BB962C8B-B14F-4D97-AF65-F5344CB8AC3E}">
        <p14:creationId xmlns:p14="http://schemas.microsoft.com/office/powerpoint/2010/main" xmlns="" val="16378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50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476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9447" y="1298216"/>
            <a:ext cx="839855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2.1: Realizar Avaliação Multidimensional Rápida de 100% dos idosos da área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2.2: Realizar exame clínico apropriado em 100% das consultas, incluindo exame físico dos pés, com palpação dos pulsos tibial posterior e pedioso e medida da sensibilidade a cada 3 meses para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idosos com avaliação multidimensional rápida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 clínico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apropriado, 50 mês 1, 105 mês 2 e 178 mês 3.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39089" y="287893"/>
            <a:ext cx="8090985" cy="64633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2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1394</TotalTime>
  <Words>1340</Words>
  <Application>Microsoft Office PowerPoint</Application>
  <PresentationFormat>Apresentação na tela (4:3)</PresentationFormat>
  <Paragraphs>140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Cívico</vt:lpstr>
      <vt:lpstr>Slide 1</vt:lpstr>
      <vt:lpstr>INTRODUÇÃO</vt:lpstr>
      <vt:lpstr>INTRODUÇÃO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Costa</dc:creator>
  <cp:lastModifiedBy>Leonardo Pozza</cp:lastModifiedBy>
  <cp:revision>153</cp:revision>
  <dcterms:created xsi:type="dcterms:W3CDTF">2015-03-12T03:11:38Z</dcterms:created>
  <dcterms:modified xsi:type="dcterms:W3CDTF">2015-09-19T09:52:21Z</dcterms:modified>
</cp:coreProperties>
</file>