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6" r:id="rId4"/>
    <p:sldId id="277" r:id="rId5"/>
    <p:sldId id="278" r:id="rId6"/>
    <p:sldId id="258" r:id="rId7"/>
    <p:sldId id="298" r:id="rId8"/>
    <p:sldId id="259" r:id="rId9"/>
    <p:sldId id="282" r:id="rId10"/>
    <p:sldId id="260" r:id="rId11"/>
    <p:sldId id="261" r:id="rId12"/>
    <p:sldId id="293" r:id="rId13"/>
    <p:sldId id="294" r:id="rId14"/>
    <p:sldId id="262" r:id="rId15"/>
    <p:sldId id="295" r:id="rId16"/>
    <p:sldId id="296" r:id="rId17"/>
    <p:sldId id="299" r:id="rId18"/>
    <p:sldId id="264" r:id="rId19"/>
    <p:sldId id="273" r:id="rId20"/>
    <p:sldId id="266" r:id="rId21"/>
    <p:sldId id="274" r:id="rId22"/>
    <p:sldId id="275" r:id="rId23"/>
    <p:sldId id="300" r:id="rId24"/>
    <p:sldId id="268" r:id="rId25"/>
    <p:sldId id="302" r:id="rId26"/>
    <p:sldId id="269" r:id="rId27"/>
    <p:sldId id="297" r:id="rId28"/>
    <p:sldId id="301" r:id="rId29"/>
    <p:sldId id="303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77" autoAdjust="0"/>
  </p:normalViewPr>
  <p:slideViewPr>
    <p:cSldViewPr snapToGrid="0">
      <p:cViewPr>
        <p:scale>
          <a:sx n="50" d="100"/>
          <a:sy n="50" d="100"/>
        </p:scale>
        <p:origin x="-990" y="-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ropbox\0UNASUS\Unidade%204\Orlando-%20setembro\planilha%20final%20orlando%20com%203549%20ao%20total%20de%20duas%20equip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SPECIALIZACION\planilha%20final%20orland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SPECIALIZACION\planilha%20final%20orland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gradFill rotWithShape="0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/>
              </a:gra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gradFill rotWithShape="0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/>
              </a:gradFill>
              <a:ln w="25400">
                <a:noFill/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6.851851851851852E-2</c:v>
                </c:pt>
                <c:pt idx="1">
                  <c:v>0.1648148148148148</c:v>
                </c:pt>
                <c:pt idx="2">
                  <c:v>0.19074074074074074</c:v>
                </c:pt>
                <c:pt idx="3">
                  <c:v>0.24629629629629629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027008"/>
        <c:axId val="98028544"/>
      </c:barChart>
      <c:catAx>
        <c:axId val="9802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028544"/>
        <c:crosses val="autoZero"/>
        <c:auto val="1"/>
        <c:lblAlgn val="ctr"/>
        <c:lblOffset val="100"/>
        <c:noMultiLvlLbl val="0"/>
      </c:catAx>
      <c:valAx>
        <c:axId val="980285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0270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0.15037593984962405</c:v>
                </c:pt>
                <c:pt idx="1">
                  <c:v>0.31578947368421051</c:v>
                </c:pt>
                <c:pt idx="2">
                  <c:v>0.33082706766917291</c:v>
                </c:pt>
                <c:pt idx="3">
                  <c:v>0.36842105263157893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129792"/>
        <c:axId val="99573760"/>
      </c:barChart>
      <c:catAx>
        <c:axId val="9812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73760"/>
        <c:crosses val="autoZero"/>
        <c:auto val="1"/>
        <c:lblAlgn val="ctr"/>
        <c:lblOffset val="100"/>
        <c:noMultiLvlLbl val="0"/>
      </c:catAx>
      <c:valAx>
        <c:axId val="995737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8129792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0.64864864864864868</c:v>
                </c:pt>
                <c:pt idx="1">
                  <c:v>0.7415730337078652</c:v>
                </c:pt>
                <c:pt idx="2">
                  <c:v>0.66019417475728159</c:v>
                </c:pt>
                <c:pt idx="3">
                  <c:v>0.54135338345864659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08992"/>
        <c:axId val="99510528"/>
      </c:barChart>
      <c:catAx>
        <c:axId val="9950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10528"/>
        <c:crosses val="autoZero"/>
        <c:auto val="1"/>
        <c:lblAlgn val="ctr"/>
        <c:lblOffset val="100"/>
        <c:noMultiLvlLbl val="0"/>
      </c:catAx>
      <c:valAx>
        <c:axId val="99510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089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74744591189047E-2"/>
          <c:y val="0.11137258962416013"/>
          <c:w val="0.90582525540881098"/>
          <c:h val="0.80622899844525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0.7</c:v>
                </c:pt>
                <c:pt idx="1">
                  <c:v>0.7857142857142857</c:v>
                </c:pt>
                <c:pt idx="2">
                  <c:v>0.75</c:v>
                </c:pt>
                <c:pt idx="3">
                  <c:v>0.67346938775510201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545856"/>
        <c:axId val="99547392"/>
      </c:barChart>
      <c:catAx>
        <c:axId val="9954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47392"/>
        <c:crosses val="autoZero"/>
        <c:auto val="1"/>
        <c:lblAlgn val="ctr"/>
        <c:lblOffset val="100"/>
        <c:noMultiLvlLbl val="0"/>
      </c:catAx>
      <c:valAx>
        <c:axId val="99547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9545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01773-64A2-4382-8660-A659EE3080E2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743E4-7622-4909-B324-0B8056AC85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56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80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82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90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88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54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614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058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555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Colocar</a:t>
            </a:r>
            <a:r>
              <a:rPr lang="pt-BR" baseline="0" dirty="0" smtClean="0">
                <a:solidFill>
                  <a:srgbClr val="FF0000"/>
                </a:solidFill>
              </a:rPr>
              <a:t> número bruto e % de cada mês em todas as metas, mesmo as atingidas. Exemplo: no mês 1, foram X (X%), mês 2 foram x (X%), mês 3 foram x (x%) e no mês 4 foram (x%).</a:t>
            </a:r>
          </a:p>
          <a:p>
            <a:r>
              <a:rPr lang="pt-BR" baseline="0" dirty="0" smtClean="0">
                <a:solidFill>
                  <a:srgbClr val="FF0000"/>
                </a:solidFill>
              </a:rPr>
              <a:t>As que não atingiram a meta, colocar as dificuldades das ações.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72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743E4-7622-4909-B324-0B8056AC852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78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0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99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48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73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98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8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00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67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68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6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1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A092B-6163-469C-9481-FEAB407F29A6}" type="datetimeFigureOut">
              <a:rPr lang="pt-BR" smtClean="0"/>
              <a:pPr/>
              <a:t>15/10/2015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299E-9891-4FF1-BEDC-91B0EBD90F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52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87153"/>
            <a:ext cx="12192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endParaRPr lang="pt-BR" b="1" dirty="0" smtClean="0">
              <a:cs typeface="Arial" panose="020B0604020202020204" pitchFamily="34" charset="0"/>
            </a:endParaRPr>
          </a:p>
          <a:p>
            <a:pPr lvl="0" algn="ctr"/>
            <a:r>
              <a:rPr lang="pt-BR" sz="2000" b="1" dirty="0" smtClean="0">
                <a:cs typeface="Arial" panose="020B0604020202020204" pitchFamily="34" charset="0"/>
              </a:rPr>
              <a:t>UNIVERSIDADE </a:t>
            </a:r>
            <a:r>
              <a:rPr lang="pt-BR" sz="2000" b="1" dirty="0">
                <a:cs typeface="Arial" panose="020B0604020202020204" pitchFamily="34" charset="0"/>
              </a:rPr>
              <a:t>ABERTA DO SUS</a:t>
            </a:r>
            <a:r>
              <a:rPr lang="pt-BR" sz="2000" dirty="0">
                <a:cs typeface="Arial" panose="020B0604020202020204" pitchFamily="34" charset="0"/>
              </a:rPr>
              <a:t/>
            </a:r>
            <a:br>
              <a:rPr lang="pt-BR" sz="2000" dirty="0">
                <a:cs typeface="Arial" panose="020B0604020202020204" pitchFamily="34" charset="0"/>
              </a:rPr>
            </a:br>
            <a:r>
              <a:rPr lang="pt-BR" sz="2000" b="1" dirty="0">
                <a:cs typeface="Arial" panose="020B0604020202020204" pitchFamily="34" charset="0"/>
              </a:rPr>
              <a:t>UNIVERSIDADE FEDERAL DE PELOTAS</a:t>
            </a:r>
            <a:r>
              <a:rPr lang="pt-BR" sz="2000" dirty="0">
                <a:cs typeface="Arial" panose="020B0604020202020204" pitchFamily="34" charset="0"/>
              </a:rPr>
              <a:t/>
            </a:r>
            <a:br>
              <a:rPr lang="pt-BR" sz="2000" dirty="0">
                <a:cs typeface="Arial" panose="020B0604020202020204" pitchFamily="34" charset="0"/>
              </a:rPr>
            </a:br>
            <a:r>
              <a:rPr lang="pt-BR" sz="2000" b="1" dirty="0">
                <a:cs typeface="Arial" panose="020B0604020202020204" pitchFamily="34" charset="0"/>
              </a:rPr>
              <a:t>Especialização em Saúde da Família</a:t>
            </a:r>
            <a:r>
              <a:rPr lang="pt-BR" sz="2000" dirty="0">
                <a:cs typeface="Arial" panose="020B0604020202020204" pitchFamily="34" charset="0"/>
              </a:rPr>
              <a:t/>
            </a:r>
            <a:br>
              <a:rPr lang="pt-BR" sz="2000" dirty="0">
                <a:cs typeface="Arial" panose="020B0604020202020204" pitchFamily="34" charset="0"/>
              </a:rPr>
            </a:br>
            <a:r>
              <a:rPr lang="pt-BR" sz="2000" b="1" dirty="0">
                <a:cs typeface="Arial" panose="020B0604020202020204" pitchFamily="34" charset="0"/>
              </a:rPr>
              <a:t>Modalidade a Distância</a:t>
            </a:r>
            <a:r>
              <a:rPr lang="pt-BR" sz="2000" dirty="0">
                <a:cs typeface="Arial" panose="020B0604020202020204" pitchFamily="34" charset="0"/>
              </a:rPr>
              <a:t/>
            </a:r>
            <a:br>
              <a:rPr lang="pt-BR" sz="2000" dirty="0">
                <a:cs typeface="Arial" panose="020B0604020202020204" pitchFamily="34" charset="0"/>
              </a:rPr>
            </a:br>
            <a:r>
              <a:rPr lang="pt-BR" sz="2000" b="1" dirty="0">
                <a:cs typeface="Arial" panose="020B0604020202020204" pitchFamily="34" charset="0"/>
              </a:rPr>
              <a:t>Turma 8</a:t>
            </a:r>
            <a:r>
              <a:rPr lang="pt-BR" sz="2000" dirty="0">
                <a:cs typeface="Arial" panose="020B0604020202020204" pitchFamily="34" charset="0"/>
              </a:rPr>
              <a:t/>
            </a:r>
            <a:br>
              <a:rPr lang="pt-BR" sz="2000" dirty="0">
                <a:cs typeface="Arial" panose="020B0604020202020204" pitchFamily="34" charset="0"/>
              </a:rPr>
            </a:b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640079" y="2317948"/>
            <a:ext cx="108314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sz="2800" b="1" dirty="0" smtClean="0"/>
              <a:t>Melhoria da Atenção à Saúde da Pessoa com Hipertensão Arterial Sistêmica e/ou Diabetes Mellitus </a:t>
            </a:r>
            <a:r>
              <a:rPr lang="pt-BR" sz="2800" b="1" dirty="0"/>
              <a:t>n</a:t>
            </a:r>
            <a:r>
              <a:rPr lang="pt-BR" sz="2800" b="1" dirty="0" smtClean="0"/>
              <a:t>a UBS Francisco da Silva, Iracema/RR</a:t>
            </a:r>
            <a:endParaRPr lang="pt-BR" sz="2800" dirty="0" smtClean="0"/>
          </a:p>
          <a:p>
            <a:r>
              <a:rPr lang="pt-BR" sz="2800" b="1" dirty="0"/>
              <a:t> 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23167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Especializando:</a:t>
            </a:r>
            <a:r>
              <a:rPr lang="es-419" sz="20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Orlando Carbonell Vargas.</a:t>
            </a:r>
            <a:endParaRPr lang="pt-BR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Orientadora: Débora Zanutto Cardillo</a:t>
            </a:r>
            <a:endParaRPr lang="pt-BR" sz="20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Pelotas, 2015</a:t>
            </a:r>
            <a:endParaRPr lang="pt-BR" sz="2000" dirty="0"/>
          </a:p>
        </p:txBody>
      </p:sp>
      <p:pic>
        <p:nvPicPr>
          <p:cNvPr id="9" name="Imagem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533977" y="637923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8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754" y="341679"/>
            <a:ext cx="10515600" cy="1325563"/>
          </a:xfrm>
        </p:spPr>
        <p:txBody>
          <a:bodyPr/>
          <a:lstStyle/>
          <a:p>
            <a:r>
              <a:rPr lang="pt-BR" b="1" dirty="0" smtClean="0">
                <a:latin typeface="Calibri (corpo)"/>
                <a:cs typeface="Arial" panose="020B0604020202020204" pitchFamily="34" charset="0"/>
              </a:rPr>
              <a:t>                         </a:t>
            </a:r>
            <a:r>
              <a:rPr lang="pt-BR" sz="4000" b="1" dirty="0" smtClean="0">
                <a:latin typeface="Calibri (corpo)"/>
                <a:cs typeface="Arial" panose="020B0604020202020204" pitchFamily="34" charset="0"/>
              </a:rPr>
              <a:t>LOGISTICA</a:t>
            </a:r>
            <a:r>
              <a:rPr lang="pt-BR" b="1" dirty="0" smtClean="0">
                <a:latin typeface="Calibri (corpo)"/>
                <a:cs typeface="Arial" panose="020B0604020202020204" pitchFamily="34" charset="0"/>
              </a:rPr>
              <a:t> </a:t>
            </a:r>
            <a:endParaRPr lang="pt-BR" b="1" dirty="0">
              <a:latin typeface="Calibri (corpo)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96462" y="1852246"/>
            <a:ext cx="108646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Protocolo: </a:t>
            </a:r>
            <a:r>
              <a:rPr lang="es-419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tenção a hipertensos e diabéticos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(BRASIL, </a:t>
            </a:r>
            <a:r>
              <a:rPr lang="es-419" sz="2800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s-419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Ficha Espelho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Planilha coleta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dado</a:t>
            </a:r>
            <a:r>
              <a:rPr lang="es-419" sz="2800" dirty="0">
                <a:latin typeface="Arial" pitchFamily="34" charset="0"/>
                <a:cs typeface="Arial" pitchFamily="34" charset="0"/>
              </a:rPr>
              <a:t>s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latin typeface="Calibri (corpo)"/>
                <a:cs typeface="Arial" panose="020B0604020202020204" pitchFamily="34" charset="0"/>
              </a:rPr>
              <a:t>OBJETIVOS </a:t>
            </a:r>
            <a:r>
              <a:rPr lang="pt-BR" sz="3600" b="1" dirty="0" smtClean="0">
                <a:latin typeface="Calibri (corpo)"/>
                <a:cs typeface="Arial" panose="020B0604020202020204" pitchFamily="34" charset="0"/>
              </a:rPr>
              <a:t>ESPECÍFICOS/METAS</a:t>
            </a:r>
            <a:r>
              <a:rPr lang="es-419" sz="3600" b="1" dirty="0" smtClean="0">
                <a:latin typeface="Calibri (corpo)"/>
                <a:cs typeface="Arial" panose="020B0604020202020204" pitchFamily="34" charset="0"/>
              </a:rPr>
              <a:t>/RESULTADOS</a:t>
            </a:r>
            <a:endParaRPr lang="pt-BR" sz="3600" b="1" dirty="0">
              <a:latin typeface="Calibri (corpo)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5477" y="1758462"/>
            <a:ext cx="11301046" cy="4453672"/>
          </a:xfrm>
        </p:spPr>
        <p:txBody>
          <a:bodyPr>
            <a:normAutofit/>
          </a:bodyPr>
          <a:lstStyle/>
          <a:p>
            <a:endParaRPr lang="pt-BR" sz="1400" b="1" dirty="0" smtClean="0"/>
          </a:p>
          <a:p>
            <a:endParaRPr lang="pt-BR" sz="1400" b="1" dirty="0"/>
          </a:p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dirty="0"/>
              <a:t>Ampliar a cobertura aos usuários hipertensos e/ou diabéticos.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8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5958" y="358928"/>
            <a:ext cx="10607040" cy="1264920"/>
          </a:xfrm>
        </p:spPr>
        <p:txBody>
          <a:bodyPr>
            <a:noAutofit/>
          </a:bodyPr>
          <a:lstStyle/>
          <a:p>
            <a:r>
              <a:rPr lang="es-419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419" sz="2400" dirty="0" smtClean="0">
                <a:latin typeface="Arial" pitchFamily="34" charset="0"/>
                <a:cs typeface="Arial" pitchFamily="34" charset="0"/>
              </a:rPr>
            </a:br>
            <a:r>
              <a:rPr lang="es-419" sz="3200" b="1" dirty="0">
                <a:latin typeface="Calibri (corpo)"/>
              </a:rPr>
              <a:t>OBJETIVOS/METAS/RESULTADOS</a:t>
            </a:r>
            <a:r>
              <a:rPr lang="es-419" sz="3200" b="1" dirty="0" smtClean="0">
                <a:latin typeface="Calibri (corpo)"/>
              </a:rPr>
              <a:t>.</a:t>
            </a:r>
            <a:r>
              <a:rPr lang="es-419" sz="2800" b="1" dirty="0" smtClean="0">
                <a:latin typeface="Calibri (corpo)"/>
              </a:rPr>
              <a:t/>
            </a:r>
            <a:br>
              <a:rPr lang="es-419" sz="2800" b="1" dirty="0" smtClean="0">
                <a:latin typeface="Calibri (corpo)"/>
              </a:rPr>
            </a:b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1.1. Cadastrar 50% dos hipertensos da área de abrangência no Programa de Atenção à Hipertensão Arterial e à Diabetes Mellitus da unidade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es-419" sz="2400" dirty="0">
                <a:latin typeface="Arial" pitchFamily="34" charset="0"/>
                <a:cs typeface="Arial" pitchFamily="34" charset="0"/>
              </a:rPr>
              <a:t>.</a:t>
            </a:r>
            <a:br>
              <a:rPr lang="es-419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 smtClean="0"/>
          </a:p>
          <a:p>
            <a:endParaRPr lang="es-419" dirty="0"/>
          </a:p>
          <a:p>
            <a:pPr marL="0" indent="0">
              <a:buNone/>
            </a:pPr>
            <a:endParaRPr lang="es-419" dirty="0" smtClean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13781746"/>
              </p:ext>
            </p:extLst>
          </p:nvPr>
        </p:nvGraphicFramePr>
        <p:xfrm>
          <a:off x="605922" y="2312758"/>
          <a:ext cx="7498080" cy="303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781134" y="1580825"/>
            <a:ext cx="607780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37 (6,9%), Mês 2: 89 (16,5%), Mês 3: 103 (19,1%), Mês 4: 133 (24,6%)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>
            <a:noAutofit/>
          </a:bodyPr>
          <a:lstStyle/>
          <a:p>
            <a:r>
              <a:rPr lang="es-419" sz="3200" dirty="0" smtClean="0"/>
              <a:t/>
            </a:r>
            <a:br>
              <a:rPr lang="es-419" sz="3200" dirty="0" smtClean="0"/>
            </a:br>
            <a:r>
              <a:rPr lang="es-419" sz="3200" b="1" dirty="0" smtClean="0">
                <a:latin typeface="Calibri (corpo)"/>
              </a:rPr>
              <a:t>OBJETIVOS/METAS/RESULTADOS</a:t>
            </a: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1.2: Cadastrar 50% dos diabéticos da área de abrangência no Programa de Atenção à Hipertensão Arterial e à Diabetes Mellitus da unidade de saúde.</a:t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01851" y="1706949"/>
            <a:ext cx="607780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1: 20 (15%), Mês 2: 32 (31,6%), Mês 3: 44 (33,1%), Mês 4: 49 (36,8%)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65616972"/>
              </p:ext>
            </p:extLst>
          </p:nvPr>
        </p:nvGraphicFramePr>
        <p:xfrm>
          <a:off x="860654" y="2483233"/>
          <a:ext cx="5098712" cy="322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59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2979" y="541421"/>
            <a:ext cx="11381873" cy="5599447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s-419" sz="14400" b="1" dirty="0" smtClean="0"/>
              <a:t>OBJETIVOS/METAS/RESULTADOS</a:t>
            </a:r>
            <a:endParaRPr lang="pt-BR" sz="14400" b="1" dirty="0"/>
          </a:p>
          <a:p>
            <a:endParaRPr lang="es-419" sz="9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96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96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: Melhorar a qualidade da atenção a hipertensos e/ou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diabéticos</a:t>
            </a:r>
            <a:endParaRPr lang="es-419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96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2.1: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exame clínico apropriado em 100% dos hipertensos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. Meta atingida.</a:t>
            </a:r>
          </a:p>
          <a:p>
            <a:endParaRPr lang="pt-BR" sz="9600" dirty="0">
              <a:latin typeface="Arial" pitchFamily="34" charset="0"/>
              <a:cs typeface="Arial" pitchFamily="34" charset="0"/>
            </a:endParaRPr>
          </a:p>
          <a:p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9600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sz="9600" dirty="0">
                <a:latin typeface="Arial" pitchFamily="34" charset="0"/>
                <a:cs typeface="Arial" pitchFamily="34" charset="0"/>
              </a:rPr>
              <a:t>Realizar exame clínico apropriado em 100% dos </a:t>
            </a:r>
            <a:r>
              <a:rPr lang="es-419" sz="9600" dirty="0" smtClean="0">
                <a:latin typeface="Arial" pitchFamily="34" charset="0"/>
                <a:cs typeface="Arial" pitchFamily="34" charset="0"/>
              </a:rPr>
              <a:t>diabéticos.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 Meta atingida.</a:t>
            </a:r>
            <a:endParaRPr lang="es-419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endParaRPr lang="pt-BR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9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23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419" sz="3600" b="1" dirty="0" smtClean="0">
                <a:latin typeface="Calibri (corpo)"/>
              </a:rPr>
              <a:t>OBJETIVOS/METAS/RESULTADOS</a:t>
            </a:r>
            <a:r>
              <a:rPr lang="pt-BR" sz="3600" b="1" dirty="0">
                <a:latin typeface="Calibri (corpo)"/>
              </a:rPr>
              <a:t/>
            </a:r>
            <a:br>
              <a:rPr lang="pt-BR" sz="3600" b="1" dirty="0">
                <a:latin typeface="Calibri (corpo)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2.3 Garantir a 100% dos hipertensos a realização de exames complementares em dia de acordo com 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protocolo</a:t>
            </a:r>
            <a:r>
              <a:rPr lang="es-419" sz="3200" dirty="0"/>
              <a:t>.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r>
              <a:rPr lang="es-419" dirty="0" smtClean="0">
                <a:latin typeface="Arial" pitchFamily="34" charset="0"/>
                <a:cs typeface="Arial" pitchFamily="34" charset="0"/>
              </a:rPr>
              <a:t>Dificuldades: não realização de todos examenes no município e não ter de forma constante todos os  reativos necessarios no laboratorio do município.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264936353"/>
              </p:ext>
            </p:extLst>
          </p:nvPr>
        </p:nvGraphicFramePr>
        <p:xfrm>
          <a:off x="2484120" y="1661160"/>
          <a:ext cx="7147559" cy="298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987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4120" cy="1052195"/>
          </a:xfrm>
        </p:spPr>
        <p:txBody>
          <a:bodyPr>
            <a:normAutofit fontScale="90000"/>
          </a:bodyPr>
          <a:lstStyle/>
          <a:p>
            <a:pPr algn="ctr"/>
            <a:r>
              <a:rPr lang="es-419" sz="3600" b="1" dirty="0" smtClean="0">
                <a:latin typeface="Calibri (corpo)"/>
              </a:rPr>
              <a:t>OBJETIVOS/METAS/RESULTADOS</a:t>
            </a:r>
            <a:r>
              <a:rPr lang="pt-BR" sz="3600" b="1" dirty="0">
                <a:latin typeface="Calibri (corpo)"/>
              </a:rPr>
              <a:t/>
            </a:r>
            <a:br>
              <a:rPr lang="pt-BR" sz="3600" b="1" dirty="0">
                <a:latin typeface="Calibri (corpo)"/>
              </a:rPr>
            </a:br>
            <a:r>
              <a:rPr lang="pt-BR" sz="3100" dirty="0" smtClean="0">
                <a:latin typeface="Arial" pitchFamily="34" charset="0"/>
                <a:cs typeface="Arial" pitchFamily="34" charset="0"/>
              </a:rPr>
              <a:t>2.4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. Garantir a 100% dos diabéticos a realização de exames complementares em dia de acordo com o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protocolo</a:t>
            </a:r>
            <a:r>
              <a:rPr lang="es-419" sz="3200" dirty="0"/>
              <a:t>.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r>
              <a:rPr lang="es-419" dirty="0" smtClean="0">
                <a:latin typeface="Arial" pitchFamily="34" charset="0"/>
                <a:cs typeface="Arial" pitchFamily="34" charset="0"/>
              </a:rPr>
              <a:t>Dificuldade: </a:t>
            </a:r>
            <a:r>
              <a:rPr lang="es-419" dirty="0">
                <a:latin typeface="Arial" pitchFamily="34" charset="0"/>
                <a:cs typeface="Arial" pitchFamily="34" charset="0"/>
              </a:rPr>
              <a:t>não realização de todos examenes no município e não ter de forma constante todos os  reativos necessarios no laboratorio do município</a:t>
            </a:r>
            <a:r>
              <a:rPr lang="es-419" dirty="0"/>
              <a:t>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308182990"/>
              </p:ext>
            </p:extLst>
          </p:nvPr>
        </p:nvGraphicFramePr>
        <p:xfrm>
          <a:off x="1965960" y="1706880"/>
          <a:ext cx="7650480" cy="309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83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577" y="378823"/>
            <a:ext cx="10818223" cy="5798140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Metas 2.5: Priorizar a prescrição de medicamentos da farmácia popular para 100% dos hipertensos cadastrados na unidade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</a:t>
            </a:r>
          </a:p>
          <a:p>
            <a:endParaRPr lang="es-419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Metas 2.</a:t>
            </a:r>
            <a:r>
              <a:rPr lang="es-419" dirty="0">
                <a:latin typeface="Arial" pitchFamily="34" charset="0"/>
                <a:cs typeface="Arial" pitchFamily="34" charset="0"/>
              </a:rPr>
              <a:t>6 </a:t>
            </a:r>
            <a:r>
              <a:rPr lang="pt-BR" dirty="0">
                <a:latin typeface="Arial" pitchFamily="34" charset="0"/>
                <a:cs typeface="Arial" pitchFamily="34" charset="0"/>
              </a:rPr>
              <a:t>Priorizar a prescrição de medicamentos da farmácia popular para 100% dos  diabéticos cadastrados na unidade de saúde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es-419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Metas 2.7: Realizar avaliação da necessidade de atendimento odontológico em 100% dos hipertensos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419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Metas 2.</a:t>
            </a:r>
            <a:r>
              <a:rPr lang="es-419" dirty="0">
                <a:latin typeface="Arial" pitchFamily="34" charset="0"/>
                <a:cs typeface="Arial" pitchFamily="34" charset="0"/>
              </a:rPr>
              <a:t>8:</a:t>
            </a:r>
            <a:r>
              <a:rPr lang="pt-BR" dirty="0">
                <a:latin typeface="Arial" pitchFamily="34" charset="0"/>
                <a:cs typeface="Arial" pitchFamily="34" charset="0"/>
              </a:rPr>
              <a:t>Realizar avaliação da necessidade de atendimento odontológico em 100% dos diabéticos.</a:t>
            </a:r>
            <a:endParaRPr lang="es-419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RESULTADOS: </a:t>
            </a:r>
            <a:r>
              <a:rPr lang="pt-BR" dirty="0">
                <a:latin typeface="Arial" pitchFamily="34" charset="0"/>
                <a:cs typeface="Arial" pitchFamily="34" charset="0"/>
              </a:rPr>
              <a:t>todas </a:t>
            </a:r>
            <a:r>
              <a:rPr lang="es-VE" dirty="0">
                <a:latin typeface="Arial" pitchFamily="34" charset="0"/>
                <a:cs typeface="Arial" pitchFamily="34" charset="0"/>
              </a:rPr>
              <a:t>atingir</a:t>
            </a:r>
            <a:r>
              <a:rPr lang="pt-BR" dirty="0">
                <a:latin typeface="Arial" pitchFamily="34" charset="0"/>
                <a:cs typeface="Arial" pitchFamily="34" charset="0"/>
              </a:rPr>
              <a:t>a</a:t>
            </a:r>
            <a:r>
              <a:rPr lang="es-419" dirty="0">
                <a:latin typeface="Arial" pitchFamily="34" charset="0"/>
                <a:cs typeface="Arial" pitchFamily="34" charset="0"/>
              </a:rPr>
              <a:t>m</a:t>
            </a:r>
            <a:r>
              <a:rPr lang="es-VE" dirty="0">
                <a:latin typeface="Arial" pitchFamily="34" charset="0"/>
                <a:cs typeface="Arial" pitchFamily="34" charset="0"/>
              </a:rPr>
              <a:t> 100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% nos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quatro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meses da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intervenção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1123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6627" y="284205"/>
            <a:ext cx="10847173" cy="58927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419" sz="3600" b="1" dirty="0" smtClean="0"/>
              <a:t>OBJETIVOS/METAS/RESULTADOS</a:t>
            </a:r>
            <a:endParaRPr lang="pt-BR" sz="3600" b="1" dirty="0"/>
          </a:p>
          <a:p>
            <a:pPr marL="0" indent="0">
              <a:buNone/>
            </a:pPr>
            <a:endParaRPr lang="es-419" sz="3200" b="1" dirty="0"/>
          </a:p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3.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 Melhorar a adesão de hipertensos e/ou diabéticos ao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programa</a:t>
            </a:r>
            <a:r>
              <a:rPr lang="es-419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Metas 3.1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>
                <a:latin typeface="Arial" pitchFamily="34" charset="0"/>
                <a:cs typeface="Arial" pitchFamily="34" charset="0"/>
              </a:rPr>
              <a:t>Buscar 100% dos hipertensos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faltosos </a:t>
            </a:r>
            <a:r>
              <a:rPr lang="pt-BR" dirty="0">
                <a:latin typeface="Arial" pitchFamily="34" charset="0"/>
                <a:cs typeface="Arial" pitchFamily="34" charset="0"/>
              </a:rPr>
              <a:t>às consultas na unidade de saúde conforme a periodicidade recomendada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es-419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Metas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3.2</a:t>
            </a:r>
            <a:r>
              <a:rPr lang="pt-BR" dirty="0">
                <a:latin typeface="Arial" pitchFamily="34" charset="0"/>
                <a:cs typeface="Arial" pitchFamily="34" charset="0"/>
              </a:rPr>
              <a:t>: Buscar 100%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dirty="0">
                <a:latin typeface="Arial" pitchFamily="34" charset="0"/>
                <a:cs typeface="Arial" pitchFamily="34" charset="0"/>
              </a:rPr>
              <a:t>faltosos às consultas na unidade de saúde conforme a periodicidade recomendada.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todas atingiram 1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00%.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547" y="469232"/>
            <a:ext cx="10764253" cy="5707731"/>
          </a:xfrm>
        </p:spPr>
        <p:txBody>
          <a:bodyPr/>
          <a:lstStyle/>
          <a:p>
            <a:pPr marL="0" indent="0" algn="ctr">
              <a:buNone/>
            </a:pPr>
            <a:r>
              <a:rPr lang="es-419" sz="3600" b="1" dirty="0"/>
              <a:t>OBJETIVOS/METAS/RESULTADOS.</a:t>
            </a:r>
            <a:endParaRPr lang="pt-BR" sz="3600" b="1" dirty="0"/>
          </a:p>
          <a:p>
            <a:pPr marL="0" indent="0">
              <a:buNone/>
            </a:pPr>
            <a:endParaRPr lang="es-419" sz="3600" b="1" dirty="0"/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4.</a:t>
            </a:r>
            <a:r>
              <a:rPr lang="pt-BR" dirty="0">
                <a:latin typeface="Arial" pitchFamily="34" charset="0"/>
                <a:cs typeface="Arial" pitchFamily="34" charset="0"/>
              </a:rPr>
              <a:t> Melhorar o registro 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informações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Metas 4.1 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dirty="0">
                <a:latin typeface="Arial" pitchFamily="34" charset="0"/>
                <a:cs typeface="Arial" pitchFamily="34" charset="0"/>
              </a:rPr>
              <a:t>ficha de acompanhamento de 100% dos hipertensos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cadastrados </a:t>
            </a:r>
            <a:r>
              <a:rPr lang="pt-BR" dirty="0">
                <a:latin typeface="Arial" pitchFamily="34" charset="0"/>
                <a:cs typeface="Arial" pitchFamily="34" charset="0"/>
              </a:rPr>
              <a:t>na unidade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Metas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4.2</a:t>
            </a:r>
            <a:r>
              <a:rPr lang="pt-BR" dirty="0">
                <a:latin typeface="Arial" pitchFamily="34" charset="0"/>
                <a:cs typeface="Arial" pitchFamily="34" charset="0"/>
              </a:rPr>
              <a:t>: Manter ficha de acompanhamento de 100%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diabéticos </a:t>
            </a:r>
            <a:r>
              <a:rPr lang="pt-BR" dirty="0">
                <a:latin typeface="Arial" pitchFamily="34" charset="0"/>
                <a:cs typeface="Arial" pitchFamily="34" charset="0"/>
              </a:rPr>
              <a:t>cadastrados na unidade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RESULTADO: ambas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metas foram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VE" dirty="0" err="1" smtClean="0">
                <a:latin typeface="Arial" pitchFamily="34" charset="0"/>
                <a:cs typeface="Arial" pitchFamily="34" charset="0"/>
              </a:rPr>
              <a:t>atingi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das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 100%.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Calibri (corpo)"/>
              </a:rPr>
              <a:t>INTRODUÇÃO </a:t>
            </a:r>
            <a:endParaRPr lang="pt-BR" sz="3600" b="1" dirty="0">
              <a:latin typeface="Calibri (corpo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	</a:t>
            </a:r>
            <a:r>
              <a:rPr lang="pt-BR" dirty="0">
                <a:latin typeface="Arial" pitchFamily="34" charset="0"/>
                <a:cs typeface="Arial" pitchFamily="34" charset="0"/>
              </a:rPr>
              <a:t>A HAS e a DM são doenças crônicas não transmissíveis que tem uma alta incidência e prevalência em quase todo o mundo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prevalência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da HAS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no Brasil varia entre 22% e 44% para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adultos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dirty="0">
                <a:latin typeface="Arial" pitchFamily="34" charset="0"/>
                <a:cs typeface="Arial" pitchFamily="34" charset="0"/>
              </a:rPr>
              <a:t>prevalência de DM nos países da América Central e do Sul foi estimada em 26,4 milhões de pessoas e projetada para 40 milhões, em 2030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dirty="0">
                <a:latin typeface="Arial" pitchFamily="34" charset="0"/>
                <a:cs typeface="Arial" pitchFamily="34" charset="0"/>
              </a:rPr>
              <a:t>A finalidade da ação programática da HAS e DM é fortalecer e qualificar a atenção às pessoas com essas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doenças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3047" y="563880"/>
            <a:ext cx="10720754" cy="56130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419" b="1" dirty="0" smtClean="0"/>
              <a:t>                                  </a:t>
            </a:r>
            <a:r>
              <a:rPr lang="es-419" sz="3900" b="1" dirty="0" smtClean="0"/>
              <a:t>OBJETIVOS/METAS/RESULTADOS</a:t>
            </a:r>
            <a:endParaRPr lang="pt-BR" sz="3900" b="1" dirty="0"/>
          </a:p>
          <a:p>
            <a:pPr marL="0" indent="0">
              <a:buNone/>
            </a:pPr>
            <a:endParaRPr lang="es-419" b="1" dirty="0" smtClean="0"/>
          </a:p>
          <a:p>
            <a:endParaRPr lang="es-419" b="1" dirty="0"/>
          </a:p>
          <a:p>
            <a:r>
              <a:rPr lang="pt-BR" sz="30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3000" b="1" dirty="0">
                <a:latin typeface="Arial" pitchFamily="34" charset="0"/>
                <a:cs typeface="Arial" pitchFamily="34" charset="0"/>
              </a:rPr>
              <a:t>5.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Mapear hipertensos e ou diabéticos de risco para doença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cardiovascular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3000" dirty="0">
              <a:latin typeface="Arial" pitchFamily="34" charset="0"/>
              <a:cs typeface="Arial" pitchFamily="34" charset="0"/>
            </a:endParaRP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Metas 5.1 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Realizar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estratificação do risco cardiovascular em 100% dos hipertensos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cadastrados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na unidade de saúde.</a:t>
            </a: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Metas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419" sz="3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Realizar estratificação do risco cardiovascular em 100% dos 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diabético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cadastrados na unidade de saúde.</a:t>
            </a:r>
          </a:p>
          <a:p>
            <a:endParaRPr lang="pt-BR" sz="3000" dirty="0">
              <a:latin typeface="Arial" pitchFamily="34" charset="0"/>
              <a:cs typeface="Arial" pitchFamily="34" charset="0"/>
            </a:endParaRPr>
          </a:p>
          <a:p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RESULTADO: todas as metas </a:t>
            </a:r>
            <a:r>
              <a:rPr lang="es-VE" sz="3000" dirty="0" smtClean="0">
                <a:latin typeface="Arial" pitchFamily="34" charset="0"/>
                <a:cs typeface="Arial" pitchFamily="34" charset="0"/>
              </a:rPr>
              <a:t>atingidas 100%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endParaRPr lang="pt-BR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95" y="156411"/>
            <a:ext cx="10860505" cy="60205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419" sz="4200" b="1" dirty="0" smtClean="0"/>
              <a:t>  OBJETIVOS/METAS/RESULTADOS.</a:t>
            </a:r>
          </a:p>
          <a:p>
            <a:pPr marL="0" indent="0" algn="ctr">
              <a:buNone/>
            </a:pPr>
            <a:endParaRPr lang="pt-BR" sz="4200" b="1" dirty="0" smtClean="0"/>
          </a:p>
          <a:p>
            <a:r>
              <a:rPr lang="pt-BR" sz="3000" b="1" dirty="0">
                <a:latin typeface="Arial" pitchFamily="34" charset="0"/>
                <a:cs typeface="Arial" pitchFamily="34" charset="0"/>
              </a:rPr>
              <a:t>Objetivo 6: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Promover a saúde de hipertensos e diabéticos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s-419" sz="3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Meta 6.1: Garantir orientação nutricional sobre alimentação saudável a 100% dos hipertensos e/ou diabéticos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s-419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Meta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Garantir orientação nutricional sobre alimentação saudável a 100% dos 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3000" dirty="0">
              <a:latin typeface="Arial" pitchFamily="34" charset="0"/>
              <a:cs typeface="Arial" pitchFamily="34" charset="0"/>
            </a:endParaRP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Metas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6.3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Garantir orientação em relação à prática regular de atividade física a 100% dos hipertensos e/ou diabéticos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s-419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000" dirty="0">
                <a:latin typeface="Arial" pitchFamily="34" charset="0"/>
                <a:cs typeface="Arial" pitchFamily="34" charset="0"/>
              </a:rPr>
              <a:t>Metas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6.4: Garantir orientação em relação à prática regular de atividade física a 100% dos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419" sz="3000" dirty="0" smtClean="0">
              <a:latin typeface="Arial" pitchFamily="34" charset="0"/>
              <a:cs typeface="Arial" pitchFamily="34" charset="0"/>
            </a:endParaRPr>
          </a:p>
          <a:p>
            <a:endParaRPr lang="es-419" sz="3000" dirty="0">
              <a:latin typeface="Arial" pitchFamily="34" charset="0"/>
              <a:cs typeface="Arial" pitchFamily="34" charset="0"/>
            </a:endParaRPr>
          </a:p>
          <a:p>
            <a:r>
              <a:rPr lang="pt-BR" sz="3000" dirty="0" smtClean="0">
                <a:latin typeface="Arial" pitchFamily="34" charset="0"/>
                <a:cs typeface="Arial" pitchFamily="34" charset="0"/>
              </a:rPr>
              <a:t>RESULTADO: todas as metas </a:t>
            </a:r>
            <a:r>
              <a:rPr lang="es-VE" sz="3000" dirty="0" smtClean="0">
                <a:latin typeface="Arial" pitchFamily="34" charset="0"/>
                <a:cs typeface="Arial" pitchFamily="34" charset="0"/>
              </a:rPr>
              <a:t>atingidas 100%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844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9547" y="421105"/>
            <a:ext cx="10764253" cy="57558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3600" b="1" dirty="0" smtClean="0"/>
              <a:t>OBJETIVOS/METAS/RESULTADOS.</a:t>
            </a:r>
            <a:endParaRPr lang="pt-BR" sz="3600" b="1" dirty="0"/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Objetivo 6:</a:t>
            </a:r>
            <a:r>
              <a:rPr lang="pt-BR" dirty="0">
                <a:latin typeface="Arial" pitchFamily="34" charset="0"/>
                <a:cs typeface="Arial" pitchFamily="34" charset="0"/>
              </a:rPr>
              <a:t> Promover a saúde de hipertensos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diabéticos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s-419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Metas 6.5 . Garantir orientação sobre os riscos do tabagismo a 100% dos pacientes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hipertensos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es-419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Metas  6.6. Garantir orientação sobre os riscos do tabagismo a 100% dos pacientes 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diabéticos.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RESULTADO: todas as metas </a:t>
            </a:r>
            <a:r>
              <a:rPr lang="es-VE" dirty="0" smtClean="0">
                <a:latin typeface="Arial" pitchFamily="34" charset="0"/>
                <a:cs typeface="Arial" pitchFamily="34" charset="0"/>
              </a:rPr>
              <a:t>atingidas 100%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6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/>
              <a:t>OBJETIVOS/METAS/RESULTADOS.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Metas 6.7 : Garantir orientação sobre saúde bucal a 100% dos hipertensos</a:t>
            </a:r>
            <a:r>
              <a:rPr lang="es-419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Metas 6.</a:t>
            </a:r>
            <a:r>
              <a:rPr lang="es-419" dirty="0">
                <a:latin typeface="Arial" pitchFamily="34" charset="0"/>
                <a:cs typeface="Arial" pitchFamily="34" charset="0"/>
              </a:rPr>
              <a:t>8</a:t>
            </a:r>
            <a:r>
              <a:rPr lang="pt-BR" dirty="0">
                <a:latin typeface="Arial" pitchFamily="34" charset="0"/>
                <a:cs typeface="Arial" pitchFamily="34" charset="0"/>
              </a:rPr>
              <a:t> : Garantir orientação sobre saúde bucal a 100% dos diabéticos</a:t>
            </a:r>
            <a:r>
              <a:rPr lang="es-419" dirty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RESULTADO: todas as metas </a:t>
            </a:r>
            <a:r>
              <a:rPr lang="es-VE" dirty="0">
                <a:latin typeface="Arial" pitchFamily="34" charset="0"/>
                <a:cs typeface="Arial" pitchFamily="34" charset="0"/>
              </a:rPr>
              <a:t>atingidas 100%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323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901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libri (corpo)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5138" y="1172308"/>
            <a:ext cx="10978662" cy="55215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419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419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419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419" dirty="0" smtClean="0">
                <a:latin typeface="Arial" pitchFamily="34" charset="0"/>
                <a:cs typeface="Arial" pitchFamily="34" charset="0"/>
              </a:rPr>
              <a:t>A intervenção foi realizada em 2 equipes, pois ,a população da outra equipe mora longe da unidade a visita dos ACS é irregular, entre outras dificuldades.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es-VE" dirty="0" smtClean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451389"/>
              </p:ext>
            </p:extLst>
          </p:nvPr>
        </p:nvGraphicFramePr>
        <p:xfrm>
          <a:off x="1127760" y="1425734"/>
          <a:ext cx="8263890" cy="2058606"/>
        </p:xfrm>
        <a:graphic>
          <a:graphicData uri="http://schemas.openxmlformats.org/drawingml/2006/table">
            <a:tbl>
              <a:tblPr/>
              <a:tblGrid>
                <a:gridCol w="2053590"/>
                <a:gridCol w="2057400"/>
                <a:gridCol w="2171700"/>
                <a:gridCol w="1981200"/>
              </a:tblGrid>
              <a:tr h="778446"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Estimativa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 smtClean="0">
                          <a:effectLst/>
                          <a:latin typeface="arial"/>
                        </a:rPr>
                        <a:t>População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 smtClean="0">
                          <a:effectLst/>
                          <a:latin typeface="arial"/>
                        </a:rPr>
                        <a:t>hipertensão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 smtClean="0">
                          <a:effectLst/>
                          <a:latin typeface="arial"/>
                        </a:rPr>
                        <a:t>diabetes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23"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CAP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8152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1451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415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23"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Planilha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5153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784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193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23">
                <a:tc>
                  <a:txBody>
                    <a:bodyPr/>
                    <a:lstStyle/>
                    <a:p>
                      <a:pPr algn="l"/>
                      <a:r>
                        <a:rPr lang="pt-BR" sz="2800">
                          <a:effectLst/>
                          <a:latin typeface="arial"/>
                        </a:rPr>
                        <a:t>Pela equipe</a:t>
                      </a:r>
                      <a:endParaRPr lang="pt-BR" sz="28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 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276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effectLst/>
                          <a:latin typeface="arial"/>
                        </a:rPr>
                        <a:t>42</a:t>
                      </a:r>
                      <a:endParaRPr lang="pt-BR" sz="28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>
                <a:latin typeface="Calibri (corpo)"/>
                <a:cs typeface="Arial" panose="020B0604020202020204" pitchFamily="34" charset="0"/>
              </a:rPr>
              <a:t>                      </a:t>
            </a:r>
            <a:r>
              <a:rPr lang="pt-BR" b="1" dirty="0" smtClean="0">
                <a:latin typeface="Calibri (corpo)"/>
                <a:cs typeface="Arial" panose="020B0604020202020204" pitchFamily="34" charset="0"/>
              </a:rPr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b="1" dirty="0">
                <a:latin typeface="Arial" pitchFamily="34" charset="0"/>
                <a:cs typeface="Arial" pitchFamily="34" charset="0"/>
              </a:rPr>
              <a:t>Importância para a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equipe</a:t>
            </a:r>
            <a:r>
              <a:rPr lang="es-419" sz="3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Melhor engajamento de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todos os membros da equipe,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capacitação dos membros da </a:t>
            </a:r>
            <a:r>
              <a:rPr lang="pt-B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  <a:r>
              <a:rPr lang="es-419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cs typeface="Arial" pitchFamily="34" charset="0"/>
              </a:rPr>
              <a:t>Importância para o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elhorou o registro, o acolhimento, e acompanhamento </a:t>
            </a:r>
            <a:r>
              <a:rPr lang="es-419" sz="3000" dirty="0">
                <a:latin typeface="Arial" pitchFamily="34" charset="0"/>
                <a:cs typeface="Arial" pitchFamily="34" charset="0"/>
              </a:rPr>
              <a:t>dos 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usuários e ação programatica  já forma parte da rotina da UBS. 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cs typeface="Arial" pitchFamily="34" charset="0"/>
              </a:rPr>
              <a:t>Importância para a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comunidade</a:t>
            </a:r>
            <a:r>
              <a:rPr lang="es-419" sz="3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419" sz="3000" dirty="0" smtClean="0">
                <a:latin typeface="Arial" pitchFamily="34" charset="0"/>
                <a:cs typeface="Arial" pitchFamily="34" charset="0"/>
              </a:rPr>
              <a:t>Melhorou a qualidade do atendimendo, maior adeção dos usuários, criou o grupo de usuários com HAS e/ou DM.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000" b="1" dirty="0">
                <a:latin typeface="Arial" pitchFamily="34" charset="0"/>
                <a:cs typeface="Arial" pitchFamily="34" charset="0"/>
              </a:rPr>
            </a:b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243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2708" y="1008185"/>
            <a:ext cx="10791092" cy="5168778"/>
          </a:xfrm>
        </p:spPr>
        <p:txBody>
          <a:bodyPr/>
          <a:lstStyle/>
          <a:p>
            <a:pPr algn="ctr">
              <a:buNone/>
            </a:pPr>
            <a:r>
              <a:rPr lang="pt-BR" sz="3600" b="1" dirty="0"/>
              <a:t>Reflexão crítica sobre </a:t>
            </a:r>
            <a:r>
              <a:rPr lang="pt-BR" sz="3600" b="1" dirty="0" smtClean="0"/>
              <a:t>o processo </a:t>
            </a:r>
            <a:r>
              <a:rPr lang="pt-BR" sz="3600" b="1" dirty="0"/>
              <a:t>pessoal de aprendizagem </a:t>
            </a:r>
            <a:r>
              <a:rPr lang="pt-BR" b="1" dirty="0" smtClean="0"/>
              <a:t> </a:t>
            </a:r>
            <a:endParaRPr lang="es-419" b="1" dirty="0" smtClean="0"/>
          </a:p>
          <a:p>
            <a:pPr algn="ctr">
              <a:buNone/>
            </a:pPr>
            <a:endParaRPr lang="es-419" b="1" dirty="0"/>
          </a:p>
          <a:p>
            <a:pPr>
              <a:buFont typeface="Wingdings" pitchFamily="2" charset="2"/>
              <a:buChar char="v"/>
            </a:pP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Nova experi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ê</a:t>
            </a: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ncia de aprendi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agem (curso on line)</a:t>
            </a:r>
          </a:p>
          <a:p>
            <a:pPr>
              <a:buFont typeface="Wingdings" pitchFamily="2" charset="2"/>
              <a:buChar char="v"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mpliação de conhecimentos (Fórum, os TQC, os estudo de pratica clinica e demais tarefas ao decorrer do curso).</a:t>
            </a:r>
          </a:p>
          <a:p>
            <a:pPr>
              <a:buFont typeface="Wingdings" pitchFamily="2" charset="2"/>
              <a:buChar char="v"/>
            </a:pPr>
            <a:r>
              <a:rPr lang="es-419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realização da intervenção (integração da teoria e prática clinica).</a:t>
            </a:r>
          </a:p>
          <a:p>
            <a:pPr marL="0" indent="0">
              <a:buNone/>
            </a:pPr>
            <a:endParaRPr lang="es-VE" b="1" dirty="0" smtClean="0"/>
          </a:p>
        </p:txBody>
      </p:sp>
    </p:spTree>
    <p:extLst>
      <p:ext uri="{BB962C8B-B14F-4D97-AF65-F5344CB8AC3E}">
        <p14:creationId xmlns:p14="http://schemas.microsoft.com/office/powerpoint/2010/main" val="36365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endParaRPr lang="es-419" dirty="0"/>
          </a:p>
          <a:p>
            <a:endParaRPr lang="es-419" dirty="0" smtClean="0"/>
          </a:p>
          <a:p>
            <a:pPr marL="0" indent="0">
              <a:buNone/>
            </a:pPr>
            <a:endParaRPr lang="es-419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Imagem 3" descr="G:\FOTOS\fotos camara\20140505_1446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525146"/>
            <a:ext cx="4937760" cy="345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40" y="239713"/>
            <a:ext cx="592550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 descr="G:\ESPECIALIZACION\EQUPI 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0" b="25752"/>
          <a:stretch/>
        </p:blipFill>
        <p:spPr bwMode="auto">
          <a:xfrm>
            <a:off x="5219700" y="3957637"/>
            <a:ext cx="6548437" cy="2371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61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BRASIL. Ministério da Saúde. </a:t>
            </a:r>
            <a:r>
              <a:rPr lang="pt-BR" b="1" dirty="0"/>
              <a:t>Estratégias para o cuidado da pessoa com doença crônica: hipertensão arterial sistêmica</a:t>
            </a:r>
            <a:r>
              <a:rPr lang="pt-BR" dirty="0"/>
              <a:t> – Brasília: Ministério da Saúde, 2013b. 128 p.: il. (Cadernos de Atenção Básica, n. 37). Disponível em</a:t>
            </a:r>
            <a:r>
              <a:rPr lang="pt-BR" dirty="0" smtClean="0"/>
              <a:t>:&lt;</a:t>
            </a:r>
            <a:r>
              <a:rPr lang="pt-BR" dirty="0"/>
              <a:t>http://189.28.128.100/dab/docs/portaldab/publicacoes/caderno_37.pdf&gt;. Acesso em: dezembro de 2014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BRASIL. Ministério da Saúde. </a:t>
            </a:r>
            <a:r>
              <a:rPr lang="pt-BR" b="1" dirty="0"/>
              <a:t>Estratégias para o cuidado da pessoa com doença crônica: diabetes mellitus.</a:t>
            </a:r>
            <a:r>
              <a:rPr lang="pt-BR" dirty="0"/>
              <a:t> Brasília: Ministério da Saúde, 2013. 160 p.(Cadernos de Atenção Básica, n. 36). Disponível em</a:t>
            </a:r>
            <a:r>
              <a:rPr lang="pt-BR" dirty="0" smtClean="0"/>
              <a:t>:</a:t>
            </a:r>
            <a:r>
              <a:rPr lang="es-419" dirty="0" smtClean="0"/>
              <a:t> </a:t>
            </a:r>
            <a:r>
              <a:rPr lang="pt-BR" dirty="0" smtClean="0"/>
              <a:t>&lt;http</a:t>
            </a:r>
            <a:r>
              <a:rPr lang="pt-BR" dirty="0"/>
              <a:t>://bvsms.saude.gov.br/bvs/publicacoes/estrategias_cuidado_pessoa_diabetes_mellitus_cab36.pdf&gt;&gt;. Acesso em: dezembro de 2014</a:t>
            </a:r>
            <a:r>
              <a:rPr lang="pt-BR" dirty="0" smtClean="0"/>
              <a:t>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                         </a:t>
            </a:r>
            <a:r>
              <a:rPr lang="pt-BR" b="1" dirty="0" smtClean="0"/>
              <a:t>REFERÊNCIAS</a:t>
            </a:r>
            <a:r>
              <a:rPr lang="es-419" b="1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ORGANIZAÇÃO MUNDIAL DA SAÚDE. </a:t>
            </a:r>
            <a:r>
              <a:rPr lang="pt-BR" b="1" dirty="0"/>
              <a:t>Cuidados inovadores para condições crônicas: componentes estruturais de ação</a:t>
            </a:r>
            <a:r>
              <a:rPr lang="pt-BR" dirty="0"/>
              <a:t>. Brasília: Organização Mundial da Saúde, 2003. Disponível </a:t>
            </a:r>
            <a:r>
              <a:rPr lang="pt-BR" dirty="0" smtClean="0"/>
              <a:t>em:</a:t>
            </a:r>
            <a:r>
              <a:rPr lang="es-419" dirty="0" smtClean="0"/>
              <a:t> http</a:t>
            </a:r>
            <a:r>
              <a:rPr lang="pt-BR" dirty="0" smtClean="0"/>
              <a:t>//</a:t>
            </a:r>
            <a:r>
              <a:rPr lang="es-419" dirty="0" smtClean="0"/>
              <a:t>www,who.int</a:t>
            </a:r>
            <a:r>
              <a:rPr lang="pt-BR" dirty="0" smtClean="0"/>
              <a:t>/</a:t>
            </a:r>
            <a:r>
              <a:rPr lang="es-419" dirty="0" smtClean="0"/>
              <a:t>chp</a:t>
            </a:r>
            <a:r>
              <a:rPr lang="pt-BR" dirty="0" smtClean="0"/>
              <a:t>/</a:t>
            </a:r>
            <a:r>
              <a:rPr lang="es-419" dirty="0" smtClean="0"/>
              <a:t>kmowledge</a:t>
            </a:r>
            <a:r>
              <a:rPr lang="pt-BR" dirty="0" smtClean="0"/>
              <a:t>/</a:t>
            </a:r>
            <a:r>
              <a:rPr lang="es-419" dirty="0" smtClean="0"/>
              <a:t>publicatios</a:t>
            </a:r>
            <a:r>
              <a:rPr lang="pt-BR" dirty="0" smtClean="0"/>
              <a:t>/</a:t>
            </a:r>
            <a:r>
              <a:rPr lang="es-419" dirty="0" smtClean="0"/>
              <a:t>icccportugues.pdf</a:t>
            </a:r>
            <a:endParaRPr lang="pt-BR" dirty="0" smtClean="0"/>
          </a:p>
          <a:p>
            <a:pPr marL="0" indent="0">
              <a:buNone/>
            </a:pPr>
            <a:r>
              <a:rPr lang="es-419" dirty="0"/>
              <a:t> </a:t>
            </a:r>
            <a:r>
              <a:rPr lang="es-419" dirty="0" smtClean="0"/>
              <a:t>  </a:t>
            </a:r>
            <a:r>
              <a:rPr lang="pt-BR" dirty="0" smtClean="0"/>
              <a:t> Acesso em: dezembro de 2014.</a:t>
            </a:r>
            <a:endParaRPr lang="pt-BR" dirty="0"/>
          </a:p>
          <a:p>
            <a:r>
              <a:rPr lang="pt-BR" dirty="0"/>
              <a:t>SOCIEDADE BRASILEIRA DE CARDIOLOGIA. </a:t>
            </a:r>
            <a:r>
              <a:rPr lang="pt-BR" b="1" dirty="0"/>
              <a:t>Diretrizes Brasileiras de Hipertensão. </a:t>
            </a:r>
            <a:r>
              <a:rPr lang="pt-BR" dirty="0"/>
              <a:t>Arquivo Brasileiro de Cardiologia, 2010; 95(1 supl.1): p. 1-51. Disponível em:</a:t>
            </a:r>
          </a:p>
          <a:p>
            <a:r>
              <a:rPr lang="pt-BR" dirty="0"/>
              <a:t>&lt;http://publicacoes.cardiol.br/consenso/2010/Diretriz_hipertensao_associados.pdf &gt;.Acesso em: dezembro de 2014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2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libri (corpo)"/>
                <a:cs typeface="Arial" panose="020B0604020202020204" pitchFamily="34" charset="0"/>
              </a:rPr>
              <a:t>INTRODUÇÃO</a:t>
            </a:r>
            <a:endParaRPr lang="pt-BR" sz="4000" b="1" dirty="0">
              <a:latin typeface="Calibri (corpo)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81600"/>
          </a:xfrm>
        </p:spPr>
        <p:txBody>
          <a:bodyPr>
            <a:normAutofit/>
          </a:bodyPr>
          <a:lstStyle/>
          <a:p>
            <a:pPr algn="just"/>
            <a:r>
              <a:rPr lang="es-419" dirty="0" smtClean="0">
                <a:latin typeface="Arial" pitchFamily="34" charset="0"/>
                <a:cs typeface="Arial" pitchFamily="34" charset="0"/>
              </a:rPr>
              <a:t>Cidade de Iracema/RR,</a:t>
            </a:r>
            <a:r>
              <a:rPr lang="es-419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10.043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habitantes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estimativa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(IBGE)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cidade encontra-se a 92 Km da capaital Boa vista.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Cidade com economia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na agropecuaria, produz leite e seus derivados.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municipio tem duas UBS, tem um hospital que funciona como pronto atendimento e na realização de algumos exames complementares.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70" y="4880388"/>
            <a:ext cx="350653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251" y="4912279"/>
            <a:ext cx="2654012" cy="187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Calibri (corpo)"/>
                <a:cs typeface="Arial" panose="020B0604020202020204" pitchFamily="34" charset="0"/>
              </a:rPr>
              <a:t>INTRODUÇÃO</a:t>
            </a:r>
            <a:endParaRPr lang="pt-BR" sz="4000" dirty="0">
              <a:latin typeface="Calibri (corpo)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1896" y="1491322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419" dirty="0" smtClean="0">
                <a:latin typeface="Arial" pitchFamily="34" charset="0"/>
                <a:cs typeface="Arial" pitchFamily="34" charset="0"/>
              </a:rPr>
              <a:t>UBS Francisco da  Silva</a:t>
            </a:r>
            <a:endParaRPr lang="pt-BR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Estratégia Saúde da Família  com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equipes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População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8.251  pessoas</a:t>
            </a:r>
            <a:endParaRPr lang="es-419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419" dirty="0" smtClean="0">
                <a:latin typeface="Arial" pitchFamily="34" charset="0"/>
                <a:cs typeface="Arial" pitchFamily="34" charset="0"/>
              </a:rPr>
              <a:t>A UBS consta com serviço de odontologia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município tem NASF</a:t>
            </a:r>
          </a:p>
          <a:p>
            <a:pPr algn="just"/>
            <a:r>
              <a:rPr lang="es-419" dirty="0" smtClean="0">
                <a:latin typeface="Arial" pitchFamily="34" charset="0"/>
                <a:cs typeface="Arial" pitchFamily="34" charset="0"/>
              </a:rPr>
              <a:t>A intervenção foi realizada 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duas equipes.</a:t>
            </a:r>
          </a:p>
          <a:p>
            <a:pPr fontAlgn="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419" dirty="0" smtClean="0">
                <a:latin typeface="Arial" panose="020B0604020202020204" pitchFamily="34" charset="0"/>
                <a:cs typeface="Arial" panose="020B0604020202020204" pitchFamily="34" charset="0"/>
              </a:rPr>
              <a:t>elo CAP a estimativa de usúarios com hipertensão é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1451</a:t>
            </a:r>
            <a:r>
              <a:rPr lang="es-419" dirty="0" smtClean="0">
                <a:latin typeface="Arial" panose="020B0604020202020204" pitchFamily="34" charset="0"/>
                <a:cs typeface="Arial" panose="020B0604020202020204" pitchFamily="34" charset="0"/>
              </a:rPr>
              <a:t> e con diabetes 415.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u="sng" dirty="0">
                <a:latin typeface="Calibri (corpo)"/>
                <a:cs typeface="Arial" panose="020B0604020202020204" pitchFamily="34" charset="0"/>
              </a:rPr>
              <a:t>Antes da intervenção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419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ão </a:t>
            </a:r>
            <a:r>
              <a:rPr lang="pt-BR" dirty="0">
                <a:latin typeface="Arial" pitchFamily="34" charset="0"/>
                <a:cs typeface="Arial" pitchFamily="34" charset="0"/>
              </a:rPr>
              <a:t>tinha registro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específico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419" dirty="0" smtClean="0">
                <a:latin typeface="Arial" pitchFamily="34" charset="0"/>
                <a:cs typeface="Arial" pitchFamily="34" charset="0"/>
              </a:rPr>
              <a:t>Estimativa (CAP): 917 pessoas com hipertensão e 262 com diabetes</a:t>
            </a:r>
          </a:p>
          <a:p>
            <a:r>
              <a:rPr lang="es-419" dirty="0">
                <a:latin typeface="Arial" pitchFamily="34" charset="0"/>
                <a:cs typeface="Arial" pitchFamily="34" charset="0"/>
              </a:rPr>
              <a:t>A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penas 56 (21%) usuários com diabetes acompanhados e 489 (53%) com hipertensão acompanhados.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es-419" dirty="0">
                <a:latin typeface="Arial" pitchFamily="34" charset="0"/>
                <a:cs typeface="Arial" pitchFamily="34" charset="0"/>
              </a:rPr>
              <a:t>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ão </a:t>
            </a:r>
            <a:r>
              <a:rPr lang="pt-BR" dirty="0">
                <a:latin typeface="Arial" pitchFamily="34" charset="0"/>
                <a:cs typeface="Arial" pitchFamily="34" charset="0"/>
              </a:rPr>
              <a:t>utilizávamos nenhum Protocolo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programa de hipertensão e diabetes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419" dirty="0" smtClean="0">
                <a:latin typeface="Arial" pitchFamily="34" charset="0"/>
                <a:cs typeface="Arial" pitchFamily="34" charset="0"/>
              </a:rPr>
              <a:t>Realizavamos palestras, mas, sem muita adesão desta  população.</a:t>
            </a:r>
          </a:p>
          <a:p>
            <a:r>
              <a:rPr lang="es-419" dirty="0" smtClean="0">
                <a:latin typeface="Arial" pitchFamily="34" charset="0"/>
                <a:cs typeface="Arial" pitchFamily="34" charset="0"/>
              </a:rPr>
              <a:t>Somente </a:t>
            </a:r>
            <a:r>
              <a:rPr lang="pt-BR" dirty="0">
                <a:latin typeface="Arial" pitchFamily="34" charset="0"/>
                <a:cs typeface="Arial" pitchFamily="34" charset="0"/>
              </a:rPr>
              <a:t>27% 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dos usuários  com diabetes possuíam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avaliação de saúde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bucal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4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libri (corpo)"/>
                <a:cs typeface="Arial" panose="020B0604020202020204" pitchFamily="34" charset="0"/>
              </a:rPr>
              <a:t>Objetivo</a:t>
            </a:r>
            <a:r>
              <a:rPr lang="pt-BR" sz="4000" b="1" dirty="0">
                <a:latin typeface="Calibri (corpo)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latin typeface="Calibri (corpo)"/>
                <a:cs typeface="Arial" panose="020B0604020202020204" pitchFamily="34" charset="0"/>
              </a:rPr>
              <a:t>Geral </a:t>
            </a:r>
            <a:endParaRPr lang="pt-BR" sz="4000" b="1" dirty="0">
              <a:latin typeface="Calibri (corpo)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4754" y="1524000"/>
            <a:ext cx="10515600" cy="5039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sz="3600" dirty="0" smtClean="0"/>
              <a:t>Melhorar a </a:t>
            </a:r>
            <a:r>
              <a:rPr lang="pt-BR" sz="3600" dirty="0"/>
              <a:t>Atenção à Saúde </a:t>
            </a:r>
            <a:r>
              <a:rPr lang="pt-BR" sz="3600" dirty="0" smtClean="0"/>
              <a:t>da Pessoa com </a:t>
            </a:r>
            <a:r>
              <a:rPr lang="pt-BR" sz="3600" dirty="0"/>
              <a:t>Hipertensão Arterial Sistêmica e/ou Diabetes Mellitus na UBS Francisco Da Silva, Iracema/RR.</a:t>
            </a:r>
          </a:p>
          <a:p>
            <a:pPr algn="just"/>
            <a:endParaRPr lang="es-419" sz="3600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8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O</a:t>
            </a:r>
            <a:r>
              <a:rPr lang="es-419" b="1" dirty="0">
                <a:latin typeface="Arial" pitchFamily="34" charset="0"/>
                <a:cs typeface="Arial" pitchFamily="34" charset="0"/>
              </a:rPr>
              <a:t>bjetivos </a:t>
            </a:r>
            <a:r>
              <a:rPr lang="es-419" b="1" dirty="0" smtClean="0">
                <a:latin typeface="Arial" pitchFamily="34" charset="0"/>
                <a:cs typeface="Arial" pitchFamily="34" charset="0"/>
              </a:rPr>
              <a:t>Especificos</a:t>
            </a:r>
            <a:endParaRPr lang="es-419" dirty="0"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Ampliar a cobertura aos usuários hipertensos e/ou diabéticos</a:t>
            </a:r>
            <a:r>
              <a:rPr lang="es-419" dirty="0"/>
              <a:t>.</a:t>
            </a:r>
          </a:p>
          <a:p>
            <a:r>
              <a:rPr lang="pt-BR" b="1" dirty="0"/>
              <a:t> </a:t>
            </a:r>
            <a:r>
              <a:rPr lang="pt-BR" dirty="0"/>
              <a:t>Melhorar a qualidade da atenção a hipertensos e/ou diabético</a:t>
            </a:r>
            <a:r>
              <a:rPr lang="es-419" dirty="0"/>
              <a:t>.</a:t>
            </a:r>
          </a:p>
          <a:p>
            <a:r>
              <a:rPr lang="pt-BR" dirty="0"/>
              <a:t>Melhorar a adesão de hipertensos e/ou diabéticos ao programa.</a:t>
            </a:r>
          </a:p>
          <a:p>
            <a:r>
              <a:rPr lang="pt-BR" dirty="0"/>
              <a:t>Melhorar o registro das informações.</a:t>
            </a:r>
            <a:endParaRPr lang="es-419" dirty="0"/>
          </a:p>
          <a:p>
            <a:r>
              <a:rPr lang="pt-BR" dirty="0"/>
              <a:t>Mapear hipertensos </a:t>
            </a:r>
            <a:r>
              <a:rPr lang="pt-BR" dirty="0" smtClean="0"/>
              <a:t>e</a:t>
            </a:r>
            <a:r>
              <a:rPr lang="es-419" dirty="0" smtClean="0"/>
              <a:t>/ou</a:t>
            </a:r>
            <a:r>
              <a:rPr lang="pt-BR" dirty="0" smtClean="0"/>
              <a:t> </a:t>
            </a:r>
            <a:r>
              <a:rPr lang="pt-BR" dirty="0"/>
              <a:t>diabéticos de risco para doença cardiovascular</a:t>
            </a:r>
          </a:p>
          <a:p>
            <a:r>
              <a:rPr lang="pt-BR" b="1" dirty="0"/>
              <a:t> </a:t>
            </a:r>
            <a:r>
              <a:rPr lang="pt-BR" dirty="0"/>
              <a:t>Promover a saúde de hipertensos </a:t>
            </a:r>
            <a:r>
              <a:rPr lang="pt-BR" dirty="0" smtClean="0"/>
              <a:t>e</a:t>
            </a:r>
            <a:r>
              <a:rPr lang="es-419" dirty="0" smtClean="0"/>
              <a:t>/ou</a:t>
            </a:r>
            <a:r>
              <a:rPr lang="pt-BR" dirty="0" smtClean="0"/>
              <a:t> </a:t>
            </a:r>
            <a:r>
              <a:rPr lang="pt-BR" dirty="0"/>
              <a:t>diabéticos.</a:t>
            </a:r>
            <a:endParaRPr lang="es-419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2903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libri (corpo)"/>
                <a:cs typeface="Arial" panose="020B0604020202020204" pitchFamily="34" charset="0"/>
              </a:rPr>
              <a:t>METODOLOGIA </a:t>
            </a:r>
            <a:endParaRPr lang="pt-BR" sz="4000" b="1" dirty="0">
              <a:latin typeface="Calibri (corpo)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pt-BR" dirty="0" smtClean="0"/>
              <a:t>As </a:t>
            </a:r>
            <a:r>
              <a:rPr lang="pt-BR" dirty="0"/>
              <a:t>ações foram desenvolvidas nos seguintes eixos: </a:t>
            </a:r>
          </a:p>
          <a:p>
            <a:r>
              <a:rPr lang="pt-BR" dirty="0"/>
              <a:t>Monitoramento e avaliação.</a:t>
            </a:r>
          </a:p>
          <a:p>
            <a:r>
              <a:rPr lang="pt-BR" dirty="0"/>
              <a:t>Organização e gestão do serviço.</a:t>
            </a:r>
          </a:p>
          <a:p>
            <a:r>
              <a:rPr lang="pt-BR" dirty="0"/>
              <a:t> Engajamento público. </a:t>
            </a:r>
          </a:p>
          <a:p>
            <a:r>
              <a:rPr lang="pt-BR" dirty="0"/>
              <a:t>Qualificação da prática clínica.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80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Calibri (corpo)"/>
                <a:cs typeface="Arial" pitchFamily="34" charset="0"/>
              </a:rPr>
              <a:t>Metodologia/</a:t>
            </a:r>
            <a:r>
              <a:rPr lang="pt-BR" sz="4000" b="1" dirty="0" err="1" smtClean="0">
                <a:latin typeface="Calibri (corpo)"/>
                <a:cs typeface="Arial" pitchFamily="34" charset="0"/>
              </a:rPr>
              <a:t>Açõ</a:t>
            </a:r>
            <a:r>
              <a:rPr lang="es-419" sz="4000" b="1" dirty="0" smtClean="0">
                <a:latin typeface="Calibri (corpo)"/>
                <a:cs typeface="Arial" pitchFamily="34" charset="0"/>
              </a:rPr>
              <a:t>es</a:t>
            </a:r>
            <a:endParaRPr lang="pt-BR" sz="4000" dirty="0">
              <a:latin typeface="Calibri (corpo)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839788" y="1497723"/>
            <a:ext cx="5157787" cy="487089"/>
          </a:xfrm>
        </p:spPr>
        <p:txBody>
          <a:bodyPr/>
          <a:lstStyle/>
          <a:p>
            <a:r>
              <a:rPr lang="es-419" dirty="0" smtClean="0"/>
              <a:t>Eixos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808258" y="2189764"/>
            <a:ext cx="4615080" cy="3684588"/>
          </a:xfrm>
        </p:spPr>
        <p:txBody>
          <a:bodyPr numCol="1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Monitoramento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avaliação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Organização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gestão</a:t>
            </a:r>
            <a:r>
              <a:rPr lang="en-US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Engajamento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público</a:t>
            </a:r>
            <a:r>
              <a:rPr lang="es-419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Qualificação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prática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clínica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altLang="en-US" u="sng" dirty="0"/>
              <a:t>AÇÕES REALIZADAS</a:t>
            </a:r>
          </a:p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pt-BR" altLang="en-US" dirty="0"/>
              <a:t>Capacitações dos profissionais da equipe.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pt-BR" altLang="en-US" dirty="0"/>
              <a:t>Cadastramento dos hipertensos e diabéticos de área de abrangência.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pt-BR" altLang="en-US" dirty="0"/>
              <a:t>Registro de hipertensos e/ou diabéticos.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pt-BR" altLang="en-US" dirty="0"/>
              <a:t>Monitoramento das necessidades de medicamentos para hipertensos e/ou diabéticos.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pt-BR" altLang="en-US" dirty="0"/>
              <a:t>Criação do grupo de hipertensos e diabéticos.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pt-BR" altLang="en-US" dirty="0"/>
              <a:t>Atualização dos dados e </a:t>
            </a:r>
            <a:r>
              <a:rPr lang="pt-BR" altLang="en-US" dirty="0" smtClean="0"/>
              <a:t>monitoramento</a:t>
            </a:r>
            <a:r>
              <a:rPr lang="es-419" alt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95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1334</Words>
  <Application>Microsoft Office PowerPoint</Application>
  <PresentationFormat>Personalizar</PresentationFormat>
  <Paragraphs>243</Paragraphs>
  <Slides>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INTRODUÇÃO </vt:lpstr>
      <vt:lpstr>INTRODUÇÃO</vt:lpstr>
      <vt:lpstr>INTRODUÇÃO</vt:lpstr>
      <vt:lpstr>Antes da intervenção:</vt:lpstr>
      <vt:lpstr>Objetivo Geral </vt:lpstr>
      <vt:lpstr>Apresentação do PowerPoint</vt:lpstr>
      <vt:lpstr>METODOLOGIA </vt:lpstr>
      <vt:lpstr>Metodologia/Ações</vt:lpstr>
      <vt:lpstr>                         LOGISTICA </vt:lpstr>
      <vt:lpstr>OBJETIVOS ESPECÍFICOS/METAS/RESULTADOS</vt:lpstr>
      <vt:lpstr> OBJETIVOS/METAS/RESULTADOS.  Meta 1.1. Cadastrar 50% dos hipertensos da área de abrangência no Programa de Atenção à Hipertensão Arterial e à Diabetes Mellitus da unidade de saúde. </vt:lpstr>
      <vt:lpstr> OBJETIVOS/METAS/RESULTADOS Meta 1.2: Cadastrar 50% dos diabéticos da área de abrangência no Programa de Atenção à Hipertensão Arterial e à Diabetes Mellitus da unidade de saúde. </vt:lpstr>
      <vt:lpstr>Apresentação do PowerPoint</vt:lpstr>
      <vt:lpstr>OBJETIVOS/METAS/RESULTADOS Meta 2.3 Garantir a 100% dos hipertensos a realização de exames complementares em dia de acordo com o protocolo.</vt:lpstr>
      <vt:lpstr>OBJETIVOS/METAS/RESULTADOS 2.4. Garantir a 100% dos diabéticos a realização de exames complementares em dia de acordo com o protocolo.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OBJETIVOS/METAS/RESULTADOS. </vt:lpstr>
      <vt:lpstr>Discussão</vt:lpstr>
      <vt:lpstr>                      Discussão</vt:lpstr>
      <vt:lpstr>Apresentação do PowerPoint</vt:lpstr>
      <vt:lpstr>Apresentação do PowerPoint</vt:lpstr>
      <vt:lpstr>REFERÊNCIAS</vt:lpstr>
      <vt:lpstr>                         REFERÊNCIAS 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Consultório</dc:creator>
  <cp:lastModifiedBy>orlando carbonell vargas</cp:lastModifiedBy>
  <cp:revision>106</cp:revision>
  <dcterms:created xsi:type="dcterms:W3CDTF">2015-07-30T13:40:27Z</dcterms:created>
  <dcterms:modified xsi:type="dcterms:W3CDTF">2015-10-16T01:26:12Z</dcterms:modified>
</cp:coreProperties>
</file>