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0"/>
  </p:notesMasterIdLst>
  <p:sldIdLst>
    <p:sldId id="256" r:id="rId2"/>
    <p:sldId id="291" r:id="rId3"/>
    <p:sldId id="295" r:id="rId4"/>
    <p:sldId id="305" r:id="rId5"/>
    <p:sldId id="297" r:id="rId6"/>
    <p:sldId id="292" r:id="rId7"/>
    <p:sldId id="293" r:id="rId8"/>
    <p:sldId id="303" r:id="rId9"/>
    <p:sldId id="300" r:id="rId10"/>
    <p:sldId id="288" r:id="rId11"/>
    <p:sldId id="289" r:id="rId12"/>
    <p:sldId id="301" r:id="rId13"/>
    <p:sldId id="257" r:id="rId14"/>
    <p:sldId id="258" r:id="rId15"/>
    <p:sldId id="259" r:id="rId16"/>
    <p:sldId id="261" r:id="rId17"/>
    <p:sldId id="262" r:id="rId18"/>
    <p:sldId id="263" r:id="rId19"/>
    <p:sldId id="264" r:id="rId20"/>
    <p:sldId id="266" r:id="rId21"/>
    <p:sldId id="268" r:id="rId22"/>
    <p:sldId id="270" r:id="rId23"/>
    <p:sldId id="271" r:id="rId24"/>
    <p:sldId id="273" r:id="rId25"/>
    <p:sldId id="274" r:id="rId26"/>
    <p:sldId id="306" r:id="rId27"/>
    <p:sldId id="278" r:id="rId28"/>
    <p:sldId id="279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5" autoAdjust="0"/>
    <p:restoredTop sz="94660"/>
  </p:normalViewPr>
  <p:slideViewPr>
    <p:cSldViewPr>
      <p:cViewPr>
        <p:scale>
          <a:sx n="73" d="100"/>
          <a:sy n="73" d="100"/>
        </p:scale>
        <p:origin x="-1752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ARINE%20UFPEL\NOVOS%20ALUNOS\Orlando%20Comendador%20Reinoso\Planilha%20Coleta%20de%20dados_Orlando.%20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orientação sobre a prática de  atividade física regular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135730639543498"/>
          <c:y val="0.28195121951219509"/>
          <c:w val="0.85864269360456502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0.98969072164948457</c:v>
                </c:pt>
                <c:pt idx="1">
                  <c:v>0.99516908212560384</c:v>
                </c:pt>
                <c:pt idx="2">
                  <c:v>0.99706744868035191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24576"/>
        <c:axId val="97226112"/>
      </c:barChart>
      <c:catAx>
        <c:axId val="9722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26112"/>
        <c:crosses val="autoZero"/>
        <c:auto val="1"/>
        <c:lblAlgn val="ctr"/>
        <c:lblOffset val="100"/>
        <c:noMultiLvlLbl val="0"/>
      </c:catAx>
      <c:valAx>
        <c:axId val="972261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245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8BC2E-4818-4647-88DD-8CDBF99BC3FC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4DC2-B7EB-4CC1-BE33-76E008AD0B1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25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B03C91-842B-4247-B58F-EAC28F15F050}" type="datetimeFigureOut">
              <a:rPr lang="pt-BR" smtClean="0"/>
              <a:t>20/10/2015</a:t>
            </a:fld>
            <a:endParaRPr lang="pt-B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5069797-1DF7-424B-A944-B74937E7B8FD}" type="slidenum">
              <a:rPr lang="pt-BR" smtClean="0"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2060848"/>
            <a:ext cx="84249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</a:p>
          <a:p>
            <a:pPr algn="ctr"/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Conclusão de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</a:p>
          <a:p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da Atenção à Saúde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dos usuários com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Hipertensão Sistêmica Arterial e Diabetes Mellitus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na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UBS José Raimundo de Melo, Xapuri/Acre</a:t>
            </a:r>
          </a:p>
          <a:p>
            <a:pPr algn="ctr"/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Orlando Comendador Reinoso</a:t>
            </a:r>
          </a:p>
          <a:p>
            <a:pPr algn="ctr"/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Orientador: Leandro Leitzke Thurow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6" y="223527"/>
            <a:ext cx="1968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7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8568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 1.2:Cadastrar </a:t>
            </a:r>
            <a:r>
              <a:rPr lang="pt-BR" sz="2800" dirty="0" smtClean="0"/>
              <a:t>73% </a:t>
            </a:r>
            <a:r>
              <a:rPr lang="pt-BR" sz="2800" dirty="0"/>
              <a:t>dos diabéticos </a:t>
            </a: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9" y="1740446"/>
            <a:ext cx="86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3403" y="474925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23,1%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24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61697" y="41490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39,4%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41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2129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66,3%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69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7327" y="-10112"/>
            <a:ext cx="87849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Objetivo </a:t>
            </a:r>
            <a:r>
              <a:rPr lang="pt-BR" sz="2800" b="1" dirty="0"/>
              <a:t>2: Melhorar a qualidade da atenção a hipertensos e diabéticos</a:t>
            </a:r>
          </a:p>
          <a:p>
            <a:r>
              <a:rPr lang="pt-BR" sz="2800" dirty="0" smtClean="0"/>
              <a:t>Meta </a:t>
            </a:r>
            <a:r>
              <a:rPr lang="pt-BR" sz="2800" dirty="0"/>
              <a:t>2.1: Realizar exame clínico apropriado em 100% dos hipertensos.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2" y="2157412"/>
            <a:ext cx="8640000" cy="452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3403" y="333782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96,9%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94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482" y="33267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98,6%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2849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99,1%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338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46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19" y="476672"/>
            <a:ext cx="8640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Meta 2.2</a:t>
            </a:r>
            <a:r>
              <a:rPr lang="pt-BR" sz="3200" dirty="0" smtClean="0"/>
              <a:t>: Executar </a:t>
            </a:r>
            <a:r>
              <a:rPr lang="pt-BR" sz="3200" dirty="0"/>
              <a:t>exame clínico apropriado em 100% dos diabéticos.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8" y="1772816"/>
            <a:ext cx="8640000" cy="481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9513" y="54144"/>
            <a:ext cx="8784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Meta </a:t>
            </a:r>
            <a:r>
              <a:rPr lang="pt-BR" sz="2800" dirty="0" smtClean="0"/>
              <a:t>2.3: Garantir </a:t>
            </a:r>
            <a:r>
              <a:rPr lang="pt-BR" sz="2800" dirty="0"/>
              <a:t>aos 100% dos hipertensos a realização de exames complementares em dia de acordo com o protocolo.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1772816"/>
            <a:ext cx="8640000" cy="482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3403" y="54452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2,1%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61697" y="5368271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465313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27%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92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5576" y="332656"/>
            <a:ext cx="872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 2.4</a:t>
            </a:r>
            <a:r>
              <a:rPr lang="pt-BR" sz="2800" dirty="0" smtClean="0"/>
              <a:t>: Assegurar </a:t>
            </a:r>
            <a:r>
              <a:rPr lang="pt-BR" sz="2800" dirty="0"/>
              <a:t>aos 100% dos diabéticos a realização de exames complementares em dia de acordo com o protocolo. </a:t>
            </a: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2" y="1988840"/>
            <a:ext cx="86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83403" y="54452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4,2%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07904" y="544522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2</a:t>
            </a:r>
            <a:r>
              <a:rPr lang="pt-BR" sz="1400" b="1" dirty="0" smtClean="0">
                <a:solidFill>
                  <a:schemeClr val="bg1"/>
                </a:solidFill>
              </a:rPr>
              <a:t>,4%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492200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23,2%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16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Meta 2.5:Priorizar </a:t>
            </a:r>
            <a:r>
              <a:rPr lang="pt-BR" sz="2400" dirty="0"/>
              <a:t>a prescrição de medicamentos da farmácia popular para 100% dos hipertensos cadastrados na unidade de saúde.</a:t>
            </a:r>
          </a:p>
        </p:txBody>
      </p:sp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2" y="1484784"/>
            <a:ext cx="4962872" cy="501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64088" y="1124744"/>
            <a:ext cx="3600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Meta 2.6: Preferir a prescrição de medicamentos da farmácia popular para 100% dos diabéticos cadastrados na unidade de saúde. Os 69 usuários diabéticos que participaram da intervenção hoje garantem seus tratamentos com medicamentos oferecidos pela farmácia do </a:t>
            </a:r>
            <a:r>
              <a:rPr lang="pt-BR" sz="2400" dirty="0" smtClean="0"/>
              <a:t>SUS. </a:t>
            </a:r>
          </a:p>
          <a:p>
            <a:pPr algn="just"/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600" y="26897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79712" y="27089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99,5%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059832" y="273526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99,7%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340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8409" y="116632"/>
            <a:ext cx="85520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 2.7</a:t>
            </a:r>
            <a:r>
              <a:rPr lang="pt-BR" sz="2800" dirty="0" smtClean="0"/>
              <a:t>: Consumar </a:t>
            </a:r>
            <a:r>
              <a:rPr lang="pt-BR" sz="2800" dirty="0"/>
              <a:t>avaliação da necessidade de atendimento odontológico em 100% dos hipertensos.</a:t>
            </a: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0" y="1772816"/>
            <a:ext cx="900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37361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69,1%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35896" y="337315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85,5%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177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80112" y="32129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91,2%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311</a:t>
            </a:r>
          </a:p>
        </p:txBody>
      </p:sp>
    </p:spTree>
    <p:extLst>
      <p:ext uri="{BB962C8B-B14F-4D97-AF65-F5344CB8AC3E}">
        <p14:creationId xmlns:p14="http://schemas.microsoft.com/office/powerpoint/2010/main" val="3773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93107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Meta2. 8: Efetuar avaliação da necessidade de atendimento odontológico em 100% dos diabéticos. </a:t>
            </a: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772816"/>
            <a:ext cx="900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63688" y="393305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66,7%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16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7904" y="346170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80,5%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08104" y="32849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88,4%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61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8576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Objetivo </a:t>
            </a:r>
            <a:r>
              <a:rPr lang="pt-BR" sz="2800" b="1" dirty="0"/>
              <a:t>3: </a:t>
            </a:r>
            <a:r>
              <a:rPr lang="pt-BR" sz="2800" b="1" dirty="0" smtClean="0"/>
              <a:t>Melhorar a </a:t>
            </a:r>
            <a:r>
              <a:rPr lang="pt-BR" sz="2800" b="1" dirty="0"/>
              <a:t>adesão de hipertensos e/ou diabéticos ao programa. </a:t>
            </a:r>
          </a:p>
          <a:p>
            <a:endParaRPr lang="pt-BR" sz="2800" dirty="0" smtClean="0"/>
          </a:p>
          <a:p>
            <a:r>
              <a:rPr lang="pt-BR" sz="2800" dirty="0" smtClean="0"/>
              <a:t>Meta </a:t>
            </a:r>
            <a:r>
              <a:rPr lang="pt-BR" sz="2800" dirty="0"/>
              <a:t>3.1: Buscar 100% dos hipertensos faltosos às consultas na unidade de saúde conforme a periodicidade recomendada</a:t>
            </a:r>
            <a:r>
              <a:rPr lang="pt-BR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Um faltoso buscado em cada mês </a:t>
            </a:r>
            <a:r>
              <a:rPr lang="pt-BR" sz="2800" dirty="0" smtClean="0">
                <a:sym typeface="Wingdings" pitchFamily="2" charset="2"/>
              </a:rPr>
              <a:t> </a:t>
            </a:r>
            <a:r>
              <a:rPr lang="pt-BR" sz="2800" dirty="0"/>
              <a:t>100%. </a:t>
            </a:r>
            <a:endParaRPr lang="es-ES" sz="2800" dirty="0"/>
          </a:p>
          <a:p>
            <a:endParaRPr lang="es-ES" sz="2800" dirty="0" smtClean="0"/>
          </a:p>
          <a:p>
            <a:r>
              <a:rPr lang="pt-BR" sz="2800" dirty="0" smtClean="0"/>
              <a:t>Meta 3.2: Procurar </a:t>
            </a:r>
            <a:r>
              <a:rPr lang="pt-BR" sz="2800" dirty="0"/>
              <a:t>100% dos diabéticos faltosos às consultas na unidade de saúde conforme a periodicidade recomendada</a:t>
            </a:r>
            <a:r>
              <a:rPr lang="pt-BR" sz="2800" dirty="0" smtClean="0"/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800" dirty="0" smtClean="0"/>
              <a:t>Não houve faltosos.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31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18" y="33631"/>
            <a:ext cx="86409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/>
          </a:p>
          <a:p>
            <a:r>
              <a:rPr lang="pt-BR" sz="2800" b="1" dirty="0" smtClean="0"/>
              <a:t>Objetivo </a:t>
            </a:r>
            <a:r>
              <a:rPr lang="pt-BR" sz="2800" b="1" dirty="0"/>
              <a:t>4</a:t>
            </a:r>
            <a:r>
              <a:rPr lang="pt-BR" sz="2800" b="1" dirty="0" smtClean="0"/>
              <a:t>: Melhorar o </a:t>
            </a:r>
            <a:r>
              <a:rPr lang="pt-BR" sz="2800" b="1" dirty="0"/>
              <a:t>registro das informações. </a:t>
            </a:r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Meta </a:t>
            </a:r>
            <a:r>
              <a:rPr lang="pt-BR" sz="2800" dirty="0"/>
              <a:t>4.1</a:t>
            </a:r>
            <a:r>
              <a:rPr lang="pt-BR" sz="2800" dirty="0" smtClean="0"/>
              <a:t>: Manter </a:t>
            </a:r>
            <a:r>
              <a:rPr lang="pt-BR" sz="2800" dirty="0"/>
              <a:t>ficha de acompanhamento de 100% dos hipertensos cadastrados na unidade de saúde</a:t>
            </a:r>
            <a:r>
              <a:rPr lang="pt-BR" sz="2800" dirty="0" smtClean="0"/>
              <a:t>.</a:t>
            </a:r>
          </a:p>
          <a:p>
            <a:endParaRPr lang="es-ES" sz="2800" dirty="0"/>
          </a:p>
          <a:p>
            <a:r>
              <a:rPr lang="pt-BR" sz="2800" dirty="0" smtClean="0"/>
              <a:t>Meta 4.2: Manter ficha </a:t>
            </a:r>
            <a:r>
              <a:rPr lang="pt-BR" sz="2800" dirty="0"/>
              <a:t>de acompanhamento de 100% dos diabéticos cadastrados na unidade de saúde</a:t>
            </a:r>
            <a:r>
              <a:rPr lang="pt-BR" sz="2800" dirty="0" smtClean="0"/>
              <a:t>.</a:t>
            </a:r>
          </a:p>
          <a:p>
            <a:endParaRPr lang="es-ES" sz="2800" dirty="0"/>
          </a:p>
          <a:p>
            <a:r>
              <a:rPr lang="es-ES" sz="2800" dirty="0" smtClean="0">
                <a:sym typeface="Wingdings" pitchFamily="2" charset="2"/>
              </a:rPr>
              <a:t> </a:t>
            </a:r>
            <a:r>
              <a:rPr lang="es-ES" sz="2800" dirty="0" smtClean="0"/>
              <a:t>100% nos dois casos.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5228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404664"/>
            <a:ext cx="864096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HAS e DM apresentam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alta morbimortalidade, com perda importante da qualidade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diagnóstico não requer tecnologia sofisticada e a doença pode ser tratada e controlada com mudanças no estilo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vida e com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medicamentos de baixo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da Atenção Primária de Saúde. </a:t>
            </a:r>
          </a:p>
          <a:p>
            <a:pPr algn="just"/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44159" y="0"/>
            <a:ext cx="9188159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r>
              <a:rPr lang="pt-BR" sz="2800" b="1" dirty="0" smtClean="0"/>
              <a:t>Objetivo </a:t>
            </a:r>
            <a:r>
              <a:rPr lang="pt-BR" sz="2800" b="1" dirty="0"/>
              <a:t>5: Mapear hipertensos e diabéticos de risco para doença cardiovascular.</a:t>
            </a:r>
          </a:p>
          <a:p>
            <a:r>
              <a:rPr lang="pt-BR" sz="2400" dirty="0" smtClean="0"/>
              <a:t>Meta 5.1: </a:t>
            </a:r>
            <a:r>
              <a:rPr lang="pt-BR" sz="2400" dirty="0"/>
              <a:t>Realizar estratificação do risco cardiovascular em 100% dos hipertensos cadastrados na unidade de saúde.</a:t>
            </a:r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69770"/>
            <a:ext cx="4896437" cy="3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44159" y="5606731"/>
            <a:ext cx="91603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Meta 5.2: </a:t>
            </a:r>
            <a:r>
              <a:rPr lang="pt-BR" sz="2400" dirty="0"/>
              <a:t>Realizar estratificação do risco cardiovascular em 100% dos </a:t>
            </a:r>
            <a:r>
              <a:rPr lang="pt-BR" sz="2400" dirty="0" smtClean="0"/>
              <a:t>diabéticos cadastrados </a:t>
            </a:r>
            <a:r>
              <a:rPr lang="pt-BR" sz="2400" dirty="0"/>
              <a:t>na unidade de saúde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>
                <a:sym typeface="Wingdings" pitchFamily="2" charset="2"/>
              </a:rPr>
              <a:t> 100%.</a:t>
            </a:r>
            <a:endParaRPr lang="pt-BR" sz="2400" dirty="0"/>
          </a:p>
          <a:p>
            <a:pPr algn="just"/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11760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97,9%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95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419872" y="263691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205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427984" y="265618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99,4%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339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35455" y="11663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Objetivo 6</a:t>
            </a:r>
            <a:r>
              <a:rPr lang="pt-BR" sz="2800" b="1" dirty="0" smtClean="0"/>
              <a:t>: Promover </a:t>
            </a:r>
            <a:r>
              <a:rPr lang="pt-BR" sz="2800" b="1" dirty="0"/>
              <a:t>a saúde de hipertensos e diabéticos.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109329" y="1484784"/>
            <a:ext cx="856895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Meta 6.1: Garantir orientação nutricional sobre alimentação saudável a 100% dos hipertensos.</a:t>
            </a:r>
          </a:p>
          <a:p>
            <a:pPr algn="just"/>
            <a:r>
              <a:rPr lang="pt-BR" sz="2800" dirty="0" smtClean="0"/>
              <a:t>Meta 6.2. </a:t>
            </a:r>
            <a:r>
              <a:rPr lang="pt-BR" sz="2800" dirty="0"/>
              <a:t>Garantir orientação nutricional sobre alimentação saudável a dos </a:t>
            </a:r>
            <a:r>
              <a:rPr lang="pt-BR" sz="2800" dirty="0" smtClean="0"/>
              <a:t>diabéticos.</a:t>
            </a:r>
          </a:p>
          <a:p>
            <a:pPr algn="just"/>
            <a:endParaRPr lang="pt-BR" sz="2800" dirty="0"/>
          </a:p>
          <a:p>
            <a:pPr algn="just"/>
            <a:r>
              <a:rPr lang="pt-BR" sz="2000" dirty="0" smtClean="0">
                <a:sym typeface="Wingdings" pitchFamily="2" charset="2"/>
              </a:rPr>
              <a:t> </a:t>
            </a:r>
            <a:r>
              <a:rPr lang="pt-BR" sz="2400" dirty="0" smtClean="0">
                <a:sym typeface="Wingdings" pitchFamily="2" charset="2"/>
              </a:rPr>
              <a:t>100% de hipertensos e diabéticos foram orientados.</a:t>
            </a:r>
            <a:r>
              <a:rPr lang="pt-BR" sz="2400" dirty="0" smtClean="0"/>
              <a:t> 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313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38091" y="26064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 6.3</a:t>
            </a:r>
            <a:r>
              <a:rPr lang="pt-BR" sz="2800" dirty="0" smtClean="0"/>
              <a:t>: Garantir orientação </a:t>
            </a:r>
            <a:r>
              <a:rPr lang="pt-BR" sz="2800" dirty="0"/>
              <a:t>em relação à prática regular de atividade física a 100% dos </a:t>
            </a:r>
            <a:r>
              <a:rPr lang="pt-BR" sz="2800" dirty="0" smtClean="0"/>
              <a:t>hipertensos</a:t>
            </a:r>
            <a:r>
              <a:rPr lang="pt-BR" sz="2800" dirty="0"/>
              <a:t>.</a:t>
            </a:r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80665"/>
              </p:ext>
            </p:extLst>
          </p:nvPr>
        </p:nvGraphicFramePr>
        <p:xfrm>
          <a:off x="2195736" y="1484784"/>
          <a:ext cx="5238775" cy="304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3 Rectángulo"/>
          <p:cNvSpPr/>
          <p:nvPr/>
        </p:nvSpPr>
        <p:spPr>
          <a:xfrm>
            <a:off x="431032" y="4797152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Meta </a:t>
            </a:r>
            <a:r>
              <a:rPr lang="pt-BR" sz="2800" dirty="0" smtClean="0"/>
              <a:t>6.4: Garantir orientação </a:t>
            </a:r>
            <a:r>
              <a:rPr lang="pt-BR" sz="2800" dirty="0"/>
              <a:t>em relação à prática regular de atividade física a 100% dos </a:t>
            </a:r>
            <a:r>
              <a:rPr lang="pt-BR" sz="2800" dirty="0" smtClean="0"/>
              <a:t>diabéticos.</a:t>
            </a:r>
          </a:p>
          <a:p>
            <a:r>
              <a:rPr lang="pt-BR" sz="2400" dirty="0">
                <a:sym typeface="Wingdings" pitchFamily="2" charset="2"/>
              </a:rPr>
              <a:t> 100</a:t>
            </a:r>
            <a:r>
              <a:rPr lang="pt-BR" sz="2400" dirty="0" smtClean="0">
                <a:sym typeface="Wingdings" pitchFamily="2" charset="2"/>
              </a:rPr>
              <a:t>%.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131840" y="231044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11960" y="231044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99,5%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64088" y="232971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99,7%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340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-2738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Meta 6.5: </a:t>
            </a:r>
            <a:r>
              <a:rPr lang="pt-BR" sz="2800" dirty="0" smtClean="0"/>
              <a:t>Garantir orientação </a:t>
            </a:r>
            <a:r>
              <a:rPr lang="pt-BR" sz="2800" dirty="0"/>
              <a:t>sobre os riscos do tabagismo a 100% dos </a:t>
            </a:r>
            <a:r>
              <a:rPr lang="pt-BR" sz="2800" dirty="0" smtClean="0"/>
              <a:t>hipertensos</a:t>
            </a:r>
            <a:r>
              <a:rPr lang="pt-BR" sz="2800" dirty="0"/>
              <a:t>.</a:t>
            </a:r>
          </a:p>
        </p:txBody>
      </p:sp>
      <p:pic>
        <p:nvPicPr>
          <p:cNvPr id="143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44" y="1183625"/>
            <a:ext cx="6228112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9772" y="221684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33866" y="2216847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99,5%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206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115245" y="2206799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99,7%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340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53954" y="544522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Meta </a:t>
            </a:r>
            <a:r>
              <a:rPr lang="pt-BR" sz="2800" dirty="0" smtClean="0"/>
              <a:t>6.6: Garantir orientação </a:t>
            </a:r>
            <a:r>
              <a:rPr lang="pt-BR" sz="2800" dirty="0"/>
              <a:t>sobre os riscos do tabagismo a 100% dos </a:t>
            </a:r>
            <a:r>
              <a:rPr lang="pt-BR" sz="2800" dirty="0" smtClean="0"/>
              <a:t>diabéticos.</a:t>
            </a:r>
          </a:p>
          <a:p>
            <a:r>
              <a:rPr lang="pt-BR" sz="2800" dirty="0" smtClean="0">
                <a:sym typeface="Wingdings" pitchFamily="2" charset="2"/>
              </a:rPr>
              <a:t> 100%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537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5029" y="62068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/>
              <a:t>Meta 6.7: Garantir orientação sobre higiene bucal a 100% dos </a:t>
            </a:r>
            <a:r>
              <a:rPr lang="pt-BR" sz="3600" dirty="0" smtClean="0"/>
              <a:t>hipertensos.</a:t>
            </a:r>
          </a:p>
          <a:p>
            <a:pPr algn="just"/>
            <a:endParaRPr lang="es-ES" sz="3600" dirty="0"/>
          </a:p>
          <a:p>
            <a:pPr algn="just"/>
            <a:r>
              <a:rPr lang="pt-BR" sz="3600" dirty="0" smtClean="0"/>
              <a:t>Meta 6.8: Garantir orientação sobre higiene bucal a 100% dos diabéticos.</a:t>
            </a:r>
          </a:p>
          <a:p>
            <a:pPr algn="just"/>
            <a:endParaRPr lang="es-ES" sz="3600" dirty="0" smtClean="0"/>
          </a:p>
          <a:p>
            <a:pPr algn="just"/>
            <a:r>
              <a:rPr lang="pt-BR" sz="3600" dirty="0" smtClean="0"/>
              <a:t>Resultado </a:t>
            </a:r>
            <a:r>
              <a:rPr lang="pt-BR" sz="3600" dirty="0"/>
              <a:t>de </a:t>
            </a:r>
            <a:r>
              <a:rPr lang="pt-BR" sz="3600" dirty="0" smtClean="0"/>
              <a:t>100% </a:t>
            </a:r>
            <a:r>
              <a:rPr lang="pt-BR" sz="3600" dirty="0"/>
              <a:t>nestes </a:t>
            </a:r>
            <a:r>
              <a:rPr lang="pt-BR" sz="3600" dirty="0" smtClean="0"/>
              <a:t>itens.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04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16632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/>
              <a:t> </a:t>
            </a:r>
            <a:r>
              <a:rPr lang="pt-BR" sz="3200" dirty="0" smtClean="0"/>
              <a:t>                           </a:t>
            </a:r>
            <a:r>
              <a:rPr lang="pt-BR" sz="4000" b="1" dirty="0" smtClean="0"/>
              <a:t>Discussão</a:t>
            </a:r>
          </a:p>
          <a:p>
            <a:pPr marL="457200" indent="-457200" algn="ctr">
              <a:buFont typeface="Arial" pitchFamily="34" charset="0"/>
              <a:buChar char="•"/>
            </a:pPr>
            <a:endParaRPr lang="pt-BR" sz="3200" b="1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intervenção </a:t>
            </a:r>
            <a:r>
              <a:rPr lang="pt-BR" sz="2400" dirty="0" smtClean="0"/>
              <a:t>estimulou </a:t>
            </a:r>
            <a:r>
              <a:rPr lang="pt-BR" sz="2400" dirty="0"/>
              <a:t>e facilitou o acesso dos usuários portadores de </a:t>
            </a:r>
            <a:r>
              <a:rPr lang="pt-BR" sz="2400" dirty="0" smtClean="0"/>
              <a:t>HAS e DM a um </a:t>
            </a:r>
            <a:r>
              <a:rPr lang="pt-BR" sz="2400" dirty="0"/>
              <a:t>atendimento de </a:t>
            </a:r>
            <a:r>
              <a:rPr lang="pt-BR" sz="2400" dirty="0" smtClean="0"/>
              <a:t>qualidade;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Usuários passaram a conhecer </a:t>
            </a:r>
            <a:r>
              <a:rPr lang="pt-BR" sz="2400" dirty="0"/>
              <a:t>seus direitos e passaram a </a:t>
            </a:r>
            <a:r>
              <a:rPr lang="pt-BR" sz="2400" dirty="0" smtClean="0"/>
              <a:t>exigi-los</a:t>
            </a:r>
            <a:r>
              <a:rPr lang="pt-BR" sz="2400" dirty="0"/>
              <a:t>;</a:t>
            </a:r>
            <a:endParaRPr lang="pt-BR" sz="24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equipe ganhou em nível técnico e capacidade de resolução das </a:t>
            </a:r>
            <a:r>
              <a:rPr lang="pt-BR" sz="2400" dirty="0" smtClean="0"/>
              <a:t>problemáticas;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 smtClean="0"/>
              <a:t>O trabalho em equipe constituiu a maior conquista alcançada;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400" dirty="0"/>
              <a:t>A intervenção já faz parte da rotina da </a:t>
            </a:r>
            <a:r>
              <a:rPr lang="pt-BR" sz="2400" dirty="0" smtClean="0"/>
              <a:t>unidade: às quintas-feiras </a:t>
            </a:r>
            <a:r>
              <a:rPr lang="pt-BR" sz="2400" dirty="0"/>
              <a:t>pela manhã </a:t>
            </a:r>
            <a:r>
              <a:rPr lang="pt-BR" sz="2400" dirty="0" smtClean="0"/>
              <a:t>há um </a:t>
            </a:r>
            <a:r>
              <a:rPr lang="pt-BR" sz="2400" dirty="0"/>
              <a:t>espaço reservado para os usuários de HAS e </a:t>
            </a:r>
            <a:r>
              <a:rPr lang="pt-BR" sz="2400" dirty="0" smtClean="0"/>
              <a:t>DM.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242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764704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b="1" dirty="0" smtClean="0">
                <a:solidFill>
                  <a:prstClr val="white"/>
                </a:solidFill>
              </a:rPr>
              <a:t>Como está a ação programática hoje na UBS</a:t>
            </a:r>
            <a:r>
              <a:rPr lang="pt-BR" sz="3600" b="1" dirty="0" smtClean="0">
                <a:solidFill>
                  <a:prstClr val="white"/>
                </a:solidFill>
              </a:rPr>
              <a:t>?</a:t>
            </a:r>
          </a:p>
          <a:p>
            <a:pPr lvl="0" algn="just"/>
            <a:r>
              <a:rPr lang="pt-BR" sz="2800" b="1" dirty="0">
                <a:solidFill>
                  <a:prstClr val="white"/>
                </a:solidFill>
              </a:rPr>
              <a:t>Temos mantido os atendimentos destes clientes, com a particularidade que as atividades estão sendo basicamente desenvolvida na comunidade, a unidade de saúde fecho para reforma e encontramo-nos trabalhando numa unidade nova que recebe uma alta demanda espontânea o que não impede encontrar espaços de atendimento. Incrementamos a cobertura com o achado de novos hipertensos e diabéticos e estamos conseguindo melhorar as porcentagens deles com os exames complementares realizados. </a:t>
            </a:r>
            <a:endParaRPr lang="pt-BR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800" b="1" dirty="0" smtClean="0"/>
          </a:p>
          <a:p>
            <a:pPr algn="ctr"/>
            <a:r>
              <a:rPr lang="pt-BR" sz="2800" b="1" dirty="0" smtClean="0"/>
              <a:t>Reflexão crítica </a:t>
            </a:r>
            <a:r>
              <a:rPr lang="pt-BR" sz="2800" b="1" dirty="0"/>
              <a:t>sobre o processo pessoal de </a:t>
            </a:r>
            <a:r>
              <a:rPr lang="pt-BR" sz="2800" b="1" dirty="0" smtClean="0"/>
              <a:t>aprendizagem</a:t>
            </a:r>
            <a:endParaRPr lang="pt-BR" sz="2800" b="1" dirty="0"/>
          </a:p>
          <a:p>
            <a:endParaRPr lang="pt-BR" sz="3200" dirty="0"/>
          </a:p>
          <a:p>
            <a:pPr algn="just"/>
            <a:r>
              <a:rPr lang="pt-BR" sz="2400" i="1" dirty="0" smtClean="0"/>
              <a:t>“No início tive dúvidas sobre os </a:t>
            </a:r>
            <a:r>
              <a:rPr lang="pt-BR" sz="2400" i="1" dirty="0"/>
              <a:t>conhecimentos poderia incorporar à nossa </a:t>
            </a:r>
            <a:r>
              <a:rPr lang="pt-BR" sz="2400" i="1" dirty="0" smtClean="0"/>
              <a:t>prática. As </a:t>
            </a:r>
            <a:r>
              <a:rPr lang="pt-BR" sz="2400" i="1" dirty="0"/>
              <a:t>dúvidas desapareceram na medida em que avançamos no curso, </a:t>
            </a:r>
            <a:r>
              <a:rPr lang="pt-BR" sz="2400" i="1" dirty="0" smtClean="0"/>
              <a:t>percebi novos </a:t>
            </a:r>
            <a:r>
              <a:rPr lang="pt-BR" sz="2400" i="1" dirty="0"/>
              <a:t>jeitos de praticar a </a:t>
            </a:r>
            <a:r>
              <a:rPr lang="pt-BR" sz="2400" i="1" dirty="0" smtClean="0"/>
              <a:t>medicina. A </a:t>
            </a:r>
            <a:r>
              <a:rPr lang="pt-BR" sz="2400" i="1" dirty="0"/>
              <a:t>situação encontrada na minha UBS José Raimundo de Melo me demostrou ser válido e oportuno o curso de especialização. </a:t>
            </a:r>
            <a:r>
              <a:rPr lang="pt-BR" sz="2400" i="1" dirty="0" smtClean="0"/>
              <a:t>Nos </a:t>
            </a:r>
            <a:r>
              <a:rPr lang="pt-BR" sz="2400" i="1" dirty="0"/>
              <a:t>momentos em que alguns problemas não tinham a solução esperada, tinha a disposição os elementos teóricos e o apoio necessário no curso, além do frequente contato com os princípios que fundamentam o SUS</a:t>
            </a:r>
            <a:r>
              <a:rPr lang="pt-BR" sz="2400" i="1" dirty="0" smtClean="0"/>
              <a:t>.”</a:t>
            </a:r>
          </a:p>
          <a:p>
            <a:pPr algn="just"/>
            <a:endParaRPr lang="pt-BR" sz="2400" dirty="0"/>
          </a:p>
          <a:p>
            <a:pPr algn="r"/>
            <a:r>
              <a:rPr lang="pt-BR" sz="2400" dirty="0" smtClean="0"/>
              <a:t>Orlando Comendador </a:t>
            </a:r>
            <a:r>
              <a:rPr lang="pt-BR" sz="2400" dirty="0" err="1" smtClean="0"/>
              <a:t>Reinoso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589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1052736"/>
            <a:ext cx="331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Obrigado</a:t>
            </a:r>
            <a:endParaRPr lang="pt-B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2" y="1976066"/>
            <a:ext cx="7352185" cy="44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0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Xapuri-AC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386613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Sudeste </a:t>
            </a:r>
            <a:r>
              <a:rPr lang="pt-BR" sz="2400" dirty="0"/>
              <a:t>do </a:t>
            </a:r>
            <a:r>
              <a:rPr lang="pt-BR" sz="2400" dirty="0" smtClean="0"/>
              <a:t>Acre, na </a:t>
            </a:r>
            <a:r>
              <a:rPr lang="pt-BR" sz="2400" dirty="0"/>
              <a:t>microrregião de Brasiléia, mesorregião do Vale do Acre. </a:t>
            </a:r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Cidade </a:t>
            </a:r>
            <a:r>
              <a:rPr lang="pt-BR" sz="2400" dirty="0"/>
              <a:t>Histórica, </a:t>
            </a:r>
            <a:r>
              <a:rPr lang="pt-BR" sz="2400" dirty="0" smtClean="0"/>
              <a:t>é </a:t>
            </a:r>
            <a:r>
              <a:rPr lang="pt-BR" sz="2400" dirty="0"/>
              <a:t>considerada o "berço" da Revolução Acreana e o símbolo do Movimento Ambientalista Mundial. </a:t>
            </a:r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 smtClean="0"/>
              <a:t>População: 16.016 habitantes (censo 2010).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400" dirty="0"/>
              <a:t>Sistema de Saúde: formado em sua maioria por estabelecimentos públicos, 5 USF com seis equipes;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/>
          </a:p>
        </p:txBody>
      </p:sp>
      <p:pic>
        <p:nvPicPr>
          <p:cNvPr id="1026" name="Picture 2" descr="http://www.tce.ac.gov.br/portal/images/media/artes/mapas/xapu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50" y="1317047"/>
            <a:ext cx="3795308" cy="254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109.photobucket.com/albums/n47/natanrbr/Lugares/DSC1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56" y="980667"/>
            <a:ext cx="4295800" cy="322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3861048"/>
            <a:ext cx="8820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Instituição </a:t>
            </a:r>
            <a:r>
              <a:rPr lang="pt-BR" sz="2800" dirty="0"/>
              <a:t>urbana, mas que compreende o atendimento de zona rural </a:t>
            </a:r>
            <a:r>
              <a:rPr lang="pt-BR" sz="2800" dirty="0" smtClean="0"/>
              <a:t>também;</a:t>
            </a:r>
          </a:p>
          <a:p>
            <a:pPr algn="just"/>
            <a:r>
              <a:rPr lang="pt-BR" sz="2800" dirty="0" smtClean="0"/>
              <a:t>Modelo </a:t>
            </a:r>
            <a:r>
              <a:rPr lang="pt-BR" sz="2800" dirty="0"/>
              <a:t>de </a:t>
            </a:r>
            <a:r>
              <a:rPr lang="pt-BR" sz="2800" dirty="0" smtClean="0"/>
              <a:t>atenção: ESF;</a:t>
            </a:r>
          </a:p>
          <a:p>
            <a:pPr algn="just"/>
            <a:r>
              <a:rPr lang="pt-BR" sz="2800" dirty="0" smtClean="0"/>
              <a:t>População: 885 famílias, estimadas </a:t>
            </a:r>
            <a:r>
              <a:rPr lang="pt-BR" sz="2800" dirty="0"/>
              <a:t>em </a:t>
            </a:r>
            <a:r>
              <a:rPr lang="pt-BR" sz="2800" dirty="0" smtClean="0"/>
              <a:t>2.799 </a:t>
            </a:r>
            <a:r>
              <a:rPr lang="pt-BR" sz="2800" dirty="0"/>
              <a:t>pessoas. </a:t>
            </a:r>
          </a:p>
        </p:txBody>
      </p:sp>
      <p:sp>
        <p:nvSpPr>
          <p:cNvPr id="3" name="1 Rectángulo"/>
          <p:cNvSpPr/>
          <p:nvPr/>
        </p:nvSpPr>
        <p:spPr>
          <a:xfrm>
            <a:off x="413284" y="64292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UBS José </a:t>
            </a:r>
            <a:r>
              <a:rPr lang="pt-BR" sz="4000" b="1" dirty="0"/>
              <a:t>Raimundo de Melo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6280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                          </a:t>
            </a:r>
            <a:endParaRPr lang="pt-BR" sz="3200" b="1" dirty="0" smtClean="0"/>
          </a:p>
          <a:p>
            <a:pPr algn="just"/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323528" y="1772816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Cobertura: 49,5</a:t>
            </a:r>
            <a:r>
              <a:rPr lang="pt-BR" sz="2400" dirty="0"/>
              <a:t>% </a:t>
            </a:r>
            <a:r>
              <a:rPr lang="pt-BR" sz="2400" dirty="0" smtClean="0"/>
              <a:t>para HAS e </a:t>
            </a:r>
            <a:r>
              <a:rPr lang="pt-BR" sz="2400" dirty="0"/>
              <a:t>30</a:t>
            </a:r>
            <a:r>
              <a:rPr lang="pt-BR" sz="2400" dirty="0" smtClean="0"/>
              <a:t>% para DM, considerando </a:t>
            </a:r>
            <a:r>
              <a:rPr lang="pt-BR" sz="2400" dirty="0"/>
              <a:t>as estimativas da Planilha de Coleta de Dados, de 423 hipertensos e 104 </a:t>
            </a:r>
            <a:r>
              <a:rPr lang="pt-BR" sz="2400" dirty="0" smtClean="0"/>
              <a:t>diabéticos.</a:t>
            </a:r>
          </a:p>
          <a:p>
            <a:pPr marL="457200" indent="-457200">
              <a:buFont typeface="Arial" pitchFamily="34" charset="0"/>
              <a:buChar char="•"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Registro apenas em prontuário, sem planejamento, avaliação e monitoramento;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s-ES" sz="2400" dirty="0" smtClean="0"/>
              <a:t>Consulta deficiente;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Não aderência ao </a:t>
            </a:r>
            <a:r>
              <a:rPr lang="pt-BR" sz="2400" dirty="0" smtClean="0"/>
              <a:t>tratamento;</a:t>
            </a:r>
            <a:endParaRPr lang="pt-BR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/>
              <a:t>Esquemas de tratamento </a:t>
            </a:r>
            <a:r>
              <a:rPr lang="pt-BR" sz="2400" dirty="0" smtClean="0"/>
              <a:t>inadequados;</a:t>
            </a:r>
            <a:endParaRPr lang="pt-BR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Poucas disponibilidade de medicamentos </a:t>
            </a:r>
            <a:r>
              <a:rPr lang="pt-BR" sz="2400" dirty="0"/>
              <a:t>na farmácia </a:t>
            </a:r>
            <a:r>
              <a:rPr lang="pt-BR" sz="2400" dirty="0" smtClean="0"/>
              <a:t>municipal;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Dificuldade em realizar exames complementares.</a:t>
            </a:r>
            <a:endParaRPr lang="pt-BR" sz="2400" dirty="0"/>
          </a:p>
          <a:p>
            <a:endParaRPr lang="es-ES" sz="2400" dirty="0" smtClean="0"/>
          </a:p>
          <a:p>
            <a:endParaRPr lang="pt-BR" sz="2400" dirty="0" smtClean="0"/>
          </a:p>
        </p:txBody>
      </p:sp>
      <p:sp>
        <p:nvSpPr>
          <p:cNvPr id="4" name="1 Rectángulo"/>
          <p:cNvSpPr/>
          <p:nvPr/>
        </p:nvSpPr>
        <p:spPr>
          <a:xfrm>
            <a:off x="323528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Atenção aos hipertensos e diabéticos antes da intervenção</a:t>
            </a:r>
            <a:endParaRPr lang="pt-BR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192" y="1433480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/>
              <a:t>Objetivo </a:t>
            </a:r>
            <a:r>
              <a:rPr lang="pt-BR" sz="3600" b="1" dirty="0" smtClean="0"/>
              <a:t>geral</a:t>
            </a:r>
          </a:p>
          <a:p>
            <a:pPr algn="ctr"/>
            <a:endParaRPr lang="pt-BR" sz="3200" b="1" dirty="0" smtClean="0"/>
          </a:p>
          <a:p>
            <a:pPr algn="ctr"/>
            <a:r>
              <a:rPr lang="pt-BR" sz="3200" b="1" dirty="0" smtClean="0"/>
              <a:t>Melhorar a </a:t>
            </a:r>
            <a:r>
              <a:rPr lang="pt-BR" sz="3200" b="1" dirty="0"/>
              <a:t>Atenção à Saúde </a:t>
            </a:r>
            <a:r>
              <a:rPr lang="pt-BR" sz="3200" b="1" dirty="0" smtClean="0"/>
              <a:t>dos usuários com </a:t>
            </a:r>
            <a:r>
              <a:rPr lang="pt-BR" sz="3200" b="1" dirty="0"/>
              <a:t>Hipertensão Sistêmica Arterial e Diabetes Mellitus, UBS José Raimundo de Melo, </a:t>
            </a:r>
            <a:r>
              <a:rPr lang="pt-BR" sz="3200" b="1" dirty="0" smtClean="0"/>
              <a:t>Xapuri/Acre.</a:t>
            </a:r>
            <a:endParaRPr lang="pt-BR" sz="3200" b="1" dirty="0"/>
          </a:p>
          <a:p>
            <a:pPr algn="ctr"/>
            <a:endParaRPr lang="pt-BR" sz="3200" b="1" dirty="0"/>
          </a:p>
          <a:p>
            <a:pPr algn="ctr"/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03993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0994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Metodologia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3200" b="1" dirty="0" smtClean="0"/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/>
              <a:t>Realizada em 12 semanas;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t-BR" sz="2800" dirty="0" smtClean="0">
                <a:cs typeface="Arial" panose="020B0604020202020204" pitchFamily="34" charset="0"/>
              </a:rPr>
              <a:t>Participantes</a:t>
            </a:r>
            <a:r>
              <a:rPr lang="pt-BR" sz="2800" dirty="0">
                <a:cs typeface="Arial" panose="020B0604020202020204" pitchFamily="34" charset="0"/>
              </a:rPr>
              <a:t>: </a:t>
            </a:r>
            <a:r>
              <a:rPr lang="pt-BR" sz="2800" dirty="0" smtClean="0">
                <a:cs typeface="Arial" panose="020B0604020202020204" pitchFamily="34" charset="0"/>
              </a:rPr>
              <a:t>423 hipertensos </a:t>
            </a:r>
            <a:r>
              <a:rPr lang="pt-BR" sz="2800" dirty="0">
                <a:cs typeface="Arial" panose="020B0604020202020204" pitchFamily="34" charset="0"/>
              </a:rPr>
              <a:t>e </a:t>
            </a:r>
            <a:r>
              <a:rPr lang="pt-BR" sz="2800" dirty="0" smtClean="0">
                <a:cs typeface="Arial" panose="020B0604020202020204" pitchFamily="34" charset="0"/>
              </a:rPr>
              <a:t>104 diabéticos (estimativa da Planilha de Coleta de Dados);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800" dirty="0">
                <a:cs typeface="Arial" panose="020B0604020202020204" pitchFamily="34" charset="0"/>
              </a:rPr>
              <a:t>Ações </a:t>
            </a:r>
            <a:r>
              <a:rPr lang="pt-BR" sz="2800" dirty="0" smtClean="0">
                <a:cs typeface="Arial" panose="020B0604020202020204" pitchFamily="34" charset="0"/>
              </a:rPr>
              <a:t>realizadas: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Qualificação </a:t>
            </a:r>
            <a:r>
              <a:rPr lang="pt-BR" sz="2400" dirty="0">
                <a:cs typeface="Arial" panose="020B0604020202020204" pitchFamily="34" charset="0"/>
              </a:rPr>
              <a:t>da Prática Clínica: </a:t>
            </a:r>
            <a:r>
              <a:rPr lang="pt-BR" sz="2400" dirty="0" smtClean="0">
                <a:cs typeface="Arial" panose="020B0604020202020204" pitchFamily="34" charset="0"/>
              </a:rPr>
              <a:t>reuniões </a:t>
            </a:r>
            <a:r>
              <a:rPr lang="pt-BR" sz="2400" dirty="0">
                <a:cs typeface="Arial" panose="020B0604020202020204" pitchFamily="34" charset="0"/>
              </a:rPr>
              <a:t>de</a:t>
            </a:r>
            <a:r>
              <a:rPr lang="pt-BR" sz="2800" dirty="0">
                <a:cs typeface="Arial" panose="020B0604020202020204" pitchFamily="34" charset="0"/>
              </a:rPr>
              <a:t> </a:t>
            </a:r>
            <a:r>
              <a:rPr lang="pt-BR" sz="2400" dirty="0">
                <a:cs typeface="Arial" panose="020B0604020202020204" pitchFamily="34" charset="0"/>
              </a:rPr>
              <a:t>capacitação da </a:t>
            </a:r>
            <a:r>
              <a:rPr lang="pt-BR" sz="2400" dirty="0" smtClean="0">
                <a:cs typeface="Arial" panose="020B0604020202020204" pitchFamily="34" charset="0"/>
              </a:rPr>
              <a:t>equipe.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Organização </a:t>
            </a:r>
            <a:r>
              <a:rPr lang="pt-BR" sz="2400" dirty="0">
                <a:cs typeface="Arial" panose="020B0604020202020204" pitchFamily="34" charset="0"/>
              </a:rPr>
              <a:t>e Gestão do serviço: cadastramento, acolhimento e atendimento aos hipertensos e diabéticos, e busca ativa dos </a:t>
            </a:r>
            <a:r>
              <a:rPr lang="pt-BR" sz="2400" dirty="0" smtClean="0">
                <a:cs typeface="Arial" panose="020B0604020202020204" pitchFamily="34" charset="0"/>
              </a:rPr>
              <a:t>faltosos.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Monitoramento </a:t>
            </a:r>
            <a:r>
              <a:rPr lang="pt-BR" sz="2400" dirty="0">
                <a:cs typeface="Arial" panose="020B0604020202020204" pitchFamily="34" charset="0"/>
              </a:rPr>
              <a:t>e Avaliação: verificação semanal das fichas espelho e alimentação da planilha de coleta de </a:t>
            </a:r>
            <a:r>
              <a:rPr lang="pt-BR" sz="2400" dirty="0" smtClean="0">
                <a:cs typeface="Arial" panose="020B0604020202020204" pitchFamily="34" charset="0"/>
              </a:rPr>
              <a:t>dados.</a:t>
            </a:r>
          </a:p>
          <a:p>
            <a:pPr marL="800100" lvl="2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cs typeface="Arial" panose="020B0604020202020204" pitchFamily="34" charset="0"/>
              </a:rPr>
              <a:t>Engajamento </a:t>
            </a:r>
            <a:r>
              <a:rPr lang="pt-BR" sz="2400" dirty="0">
                <a:cs typeface="Arial" panose="020B0604020202020204" pitchFamily="34" charset="0"/>
              </a:rPr>
              <a:t>Público: </a:t>
            </a:r>
            <a:r>
              <a:rPr lang="pt-BR" sz="2400" dirty="0" smtClean="0">
                <a:cs typeface="Arial" panose="020B0604020202020204" pitchFamily="34" charset="0"/>
              </a:rPr>
              <a:t>orientações aos usuários, grupo </a:t>
            </a:r>
            <a:r>
              <a:rPr lang="pt-BR" sz="2400" dirty="0">
                <a:cs typeface="Arial" panose="020B0604020202020204" pitchFamily="34" charset="0"/>
              </a:rPr>
              <a:t>de prática de exercícios </a:t>
            </a:r>
            <a:r>
              <a:rPr lang="pt-BR" sz="2400" dirty="0" smtClean="0">
                <a:cs typeface="Arial" panose="020B0604020202020204" pitchFamily="34" charset="0"/>
              </a:rPr>
              <a:t>físicos</a:t>
            </a:r>
            <a:r>
              <a:rPr lang="pt-BR" sz="2400" dirty="0">
                <a:cs typeface="Arial" panose="020B0604020202020204" pitchFamily="34" charset="0"/>
              </a:rPr>
              <a:t>.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639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2780928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/>
              <a:t>OBJETIVOS, METAS </a:t>
            </a:r>
            <a:r>
              <a:rPr lang="pt-BR" sz="4000" b="1" dirty="0"/>
              <a:t>E RESULTADOS</a:t>
            </a:r>
          </a:p>
        </p:txBody>
      </p:sp>
    </p:spTree>
    <p:extLst>
      <p:ext uri="{BB962C8B-B14F-4D97-AF65-F5344CB8AC3E}">
        <p14:creationId xmlns:p14="http://schemas.microsoft.com/office/powerpoint/2010/main" val="7515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9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/>
              <a:t>Objetivo 1</a:t>
            </a:r>
            <a:r>
              <a:rPr lang="pt-BR" sz="2800" b="1" dirty="0"/>
              <a:t>: Ampliar a cobertura a hipertensos e/ou diabéticos</a:t>
            </a:r>
            <a:endParaRPr lang="pt-BR" sz="2800" b="1" dirty="0" smtClean="0"/>
          </a:p>
          <a:p>
            <a:r>
              <a:rPr lang="pt-BR" sz="2800" dirty="0" smtClean="0"/>
              <a:t>Meta 1.1: Cadastrar 70% dos hipertensos </a:t>
            </a:r>
            <a:endParaRPr lang="pt-BR" sz="2800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8" y="1988840"/>
            <a:ext cx="864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883403" y="4906008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22,9%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90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61697" y="414908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48,9%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207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08104" y="321297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80,6%</a:t>
            </a:r>
          </a:p>
          <a:p>
            <a:pPr algn="ctr"/>
            <a:r>
              <a:rPr lang="pt-BR" sz="1400" b="1" dirty="0" smtClean="0">
                <a:solidFill>
                  <a:schemeClr val="bg1"/>
                </a:solidFill>
              </a:rPr>
              <a:t>341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1879</TotalTime>
  <Words>1295</Words>
  <Application>Microsoft Office PowerPoint</Application>
  <PresentationFormat>Apresentação na tela (4:3)</PresentationFormat>
  <Paragraphs>180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Brío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Gerardo Tamayo Torres</dc:creator>
  <cp:lastModifiedBy>Usuario</cp:lastModifiedBy>
  <cp:revision>171</cp:revision>
  <dcterms:created xsi:type="dcterms:W3CDTF">2015-06-28T14:08:26Z</dcterms:created>
  <dcterms:modified xsi:type="dcterms:W3CDTF">2015-10-20T16:47:45Z</dcterms:modified>
</cp:coreProperties>
</file>