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5"/>
  </p:notesMasterIdLst>
  <p:sldIdLst>
    <p:sldId id="259" r:id="rId2"/>
    <p:sldId id="285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69" r:id="rId13"/>
    <p:sldId id="299" r:id="rId14"/>
    <p:sldId id="270" r:id="rId15"/>
    <p:sldId id="300" r:id="rId16"/>
    <p:sldId id="301" r:id="rId17"/>
    <p:sldId id="302" r:id="rId18"/>
    <p:sldId id="303" r:id="rId19"/>
    <p:sldId id="304" r:id="rId20"/>
    <p:sldId id="305" r:id="rId21"/>
    <p:sldId id="306" r:id="rId22"/>
    <p:sldId id="307" r:id="rId23"/>
    <p:sldId id="308" r:id="rId24"/>
    <p:sldId id="309" r:id="rId25"/>
    <p:sldId id="310" r:id="rId26"/>
    <p:sldId id="311" r:id="rId27"/>
    <p:sldId id="312" r:id="rId28"/>
    <p:sldId id="313" r:id="rId29"/>
    <p:sldId id="314" r:id="rId30"/>
    <p:sldId id="315" r:id="rId31"/>
    <p:sldId id="316" r:id="rId32"/>
    <p:sldId id="317" r:id="rId33"/>
    <p:sldId id="318" r:id="rId34"/>
    <p:sldId id="319" r:id="rId35"/>
    <p:sldId id="298" r:id="rId36"/>
    <p:sldId id="284" r:id="rId37"/>
    <p:sldId id="278" r:id="rId38"/>
    <p:sldId id="279" r:id="rId39"/>
    <p:sldId id="280" r:id="rId40"/>
    <p:sldId id="296" r:id="rId41"/>
    <p:sldId id="295" r:id="rId42"/>
    <p:sldId id="281" r:id="rId43"/>
    <p:sldId id="282" r:id="rId4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Planilha_do_Microsoft_Office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Planilha_do_Microsoft_Office_Excel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Planilha_do_Microsoft_Office_Excel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Planilha_do_Microsoft_Office_Excel4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693559898681581"/>
          <c:y val="0.28937832452754753"/>
          <c:w val="0.84677502714590724"/>
          <c:h val="0.59340871611977886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Indicadores!$C$4</c:f>
              <c:strCache>
                <c:ptCount val="1"/>
                <c:pt idx="0">
                  <c:v>Proporção de crianças entre zero e 72 meses inscritas no programa da unidade de saúde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 w="25400">
              <a:noFill/>
            </a:ln>
          </c:spPr>
          <c:dLbls>
            <c:txPr>
              <a:bodyPr/>
              <a:lstStyle/>
              <a:p>
                <a:pPr>
                  <a:defRPr lang="en-GB"/>
                </a:pPr>
                <a:endParaRPr lang="pt-BR"/>
              </a:p>
            </c:txPr>
            <c:showVal val="1"/>
          </c:dLbls>
          <c:cat>
            <c:strRef>
              <c:f>Indicadores!$D$3:$G$3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Indicadores!$D$4:$G$4</c:f>
              <c:numCache>
                <c:formatCode>0.0%</c:formatCode>
                <c:ptCount val="4"/>
                <c:pt idx="0">
                  <c:v>0.19607843137254927</c:v>
                </c:pt>
                <c:pt idx="1">
                  <c:v>0.45098039215686436</c:v>
                </c:pt>
                <c:pt idx="2">
                  <c:v>0.74019607843137525</c:v>
                </c:pt>
                <c:pt idx="3">
                  <c:v>0</c:v>
                </c:pt>
              </c:numCache>
            </c:numRef>
          </c:val>
        </c:ser>
        <c:dLbls/>
        <c:axId val="95360512"/>
        <c:axId val="95362048"/>
      </c:barChart>
      <c:catAx>
        <c:axId val="9536051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GB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5362048"/>
        <c:crosses val="autoZero"/>
        <c:auto val="1"/>
        <c:lblAlgn val="ctr"/>
        <c:lblOffset val="100"/>
      </c:catAx>
      <c:valAx>
        <c:axId val="95362048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GB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5360512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670020120724375"/>
          <c:y val="0.28063295267908667"/>
          <c:w val="0.84708249496981891"/>
          <c:h val="0.59683909654284673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Indicadores!$C$24</c:f>
              <c:strCache>
                <c:ptCount val="1"/>
                <c:pt idx="0">
                  <c:v>Proporção de crianças com excesso de peso monitoradas</c:v>
                </c:pt>
              </c:strCache>
            </c:strRef>
          </c:tx>
          <c:spPr>
            <a:solidFill>
              <a:srgbClr val="1F497D">
                <a:lumMod val="75000"/>
              </a:srgbClr>
            </a:soli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txPr>
              <a:bodyPr/>
              <a:lstStyle/>
              <a:p>
                <a:pPr>
                  <a:defRPr lang="en-GB"/>
                </a:pPr>
                <a:endParaRPr lang="pt-BR"/>
              </a:p>
            </c:txPr>
            <c:showVal val="1"/>
          </c:dLbls>
          <c:cat>
            <c:strRef>
              <c:f>Indicadores!$D$23:$G$23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Indicadores!$D$24:$G$24</c:f>
              <c:numCache>
                <c:formatCode>0.0%</c:formatCode>
                <c:ptCount val="4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/>
        <c:axId val="95165824"/>
        <c:axId val="95188864"/>
      </c:barChart>
      <c:catAx>
        <c:axId val="9516582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GB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5188864"/>
        <c:crosses val="autoZero"/>
        <c:auto val="1"/>
        <c:lblAlgn val="ctr"/>
        <c:lblOffset val="100"/>
      </c:catAx>
      <c:valAx>
        <c:axId val="95188864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GB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5165824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485159619778353"/>
          <c:y val="0.32000138889491864"/>
          <c:w val="0.84950577187671317"/>
          <c:h val="0.5422245756274986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Indicadores!$C$34</c:f>
              <c:strCache>
                <c:ptCount val="1"/>
                <c:pt idx="0">
                  <c:v>Proporção de crianças com vacinação em dia para a idade</c:v>
                </c:pt>
              </c:strCache>
            </c:strRef>
          </c:tx>
          <c:spPr>
            <a:solidFill>
              <a:srgbClr val="1F497D">
                <a:lumMod val="75000"/>
              </a:srgbClr>
            </a:solidFill>
          </c:spPr>
          <c:dLbls>
            <c:txPr>
              <a:bodyPr/>
              <a:lstStyle/>
              <a:p>
                <a:pPr>
                  <a:defRPr lang="en-GB"/>
                </a:pPr>
                <a:endParaRPr lang="pt-BR"/>
              </a:p>
            </c:txPr>
            <c:showVal val="1"/>
          </c:dLbls>
          <c:cat>
            <c:strRef>
              <c:f>Indicadores!$D$33:$G$33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Indicadores!$D$34:$G$34</c:f>
              <c:numCache>
                <c:formatCode>0.0%</c:formatCode>
                <c:ptCount val="4"/>
                <c:pt idx="0">
                  <c:v>0.95000000000000062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/>
        <c:axId val="121099776"/>
        <c:axId val="121101312"/>
      </c:barChart>
      <c:catAx>
        <c:axId val="121099776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lang="en-GB"/>
            </a:pPr>
            <a:endParaRPr lang="pt-BR"/>
          </a:p>
        </c:txPr>
        <c:crossAx val="121101312"/>
        <c:crosses val="autoZero"/>
        <c:auto val="1"/>
        <c:lblAlgn val="ctr"/>
        <c:lblOffset val="100"/>
      </c:catAx>
      <c:valAx>
        <c:axId val="121101312"/>
        <c:scaling>
          <c:orientation val="minMax"/>
          <c:max val="1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 lang="en-GB"/>
            </a:pPr>
            <a:endParaRPr lang="pt-BR"/>
          </a:p>
        </c:txPr>
        <c:crossAx val="121099776"/>
        <c:crosses val="autoZero"/>
        <c:crossBetween val="between"/>
        <c:majorUnit val="0.1"/>
      </c:valAx>
    </c:plotArea>
    <c:plotVisOnly val="1"/>
    <c:dispBlanksAs val="gap"/>
  </c:chart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740890688259108"/>
          <c:y val="0.32388727995176719"/>
          <c:w val="0.84615384615384892"/>
          <c:h val="0.54655978491860258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Indicadores!$C$95</c:f>
              <c:strCache>
                <c:ptCount val="1"/>
                <c:pt idx="0">
                  <c:v>Número de crianças colocadas para mamar durante a primeira consulta.</c:v>
                </c:pt>
              </c:strCache>
            </c:strRef>
          </c:tx>
          <c:spPr>
            <a:solidFill>
              <a:srgbClr val="1F497D">
                <a:lumMod val="75000"/>
              </a:srgbClr>
            </a:soli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txPr>
              <a:bodyPr/>
              <a:lstStyle/>
              <a:p>
                <a:pPr>
                  <a:defRPr lang="en-GB"/>
                </a:pPr>
                <a:endParaRPr lang="pt-BR"/>
              </a:p>
            </c:txPr>
            <c:showVal val="1"/>
          </c:dLbls>
          <c:cat>
            <c:strRef>
              <c:f>Indicadores!$D$94:$G$94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Indicadores!$D$95:$G$95</c:f>
              <c:numCache>
                <c:formatCode>0.0%</c:formatCode>
                <c:ptCount val="4"/>
                <c:pt idx="0">
                  <c:v>0.65000000000000246</c:v>
                </c:pt>
                <c:pt idx="1">
                  <c:v>0.66304347826087451</c:v>
                </c:pt>
                <c:pt idx="2">
                  <c:v>0.50993377483443658</c:v>
                </c:pt>
                <c:pt idx="3">
                  <c:v>0</c:v>
                </c:pt>
              </c:numCache>
            </c:numRef>
          </c:val>
        </c:ser>
        <c:dLbls/>
        <c:axId val="124219776"/>
        <c:axId val="124221312"/>
      </c:barChart>
      <c:catAx>
        <c:axId val="12421977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GB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24221312"/>
        <c:crosses val="autoZero"/>
        <c:auto val="1"/>
        <c:lblAlgn val="ctr"/>
        <c:lblOffset val="100"/>
      </c:catAx>
      <c:valAx>
        <c:axId val="124221312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GB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24219776"/>
        <c:crosses val="autoZero"/>
        <c:crossBetween val="between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BEFB7F-18E9-4C29-B7EC-8BB8AED5135A}" type="datetimeFigureOut">
              <a:rPr lang="pt-BR" smtClean="0"/>
              <a:pPr/>
              <a:t>18/09/2015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786DBC-0D1F-40FB-ABC1-AED88ADCA59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154024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86DBC-0D1F-40FB-ABC1-AED88ADCA595}" type="slidenum">
              <a:rPr lang="pt-BR" smtClean="0"/>
              <a:pPr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60589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E5FEC-E52E-4843-A67D-523B307D4064}" type="datetimeFigureOut">
              <a:rPr lang="pt-BR" smtClean="0"/>
              <a:pPr/>
              <a:t>18/09/2015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899DF-5616-41D2-B402-3FA4DAAF390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E5FEC-E52E-4843-A67D-523B307D4064}" type="datetimeFigureOut">
              <a:rPr lang="pt-BR" smtClean="0"/>
              <a:pPr/>
              <a:t>18/09/2015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899DF-5616-41D2-B402-3FA4DAAF390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E5FEC-E52E-4843-A67D-523B307D4064}" type="datetimeFigureOut">
              <a:rPr lang="pt-BR" smtClean="0"/>
              <a:pPr/>
              <a:t>18/09/2015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899DF-5616-41D2-B402-3FA4DAAF3904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E5FEC-E52E-4843-A67D-523B307D4064}" type="datetimeFigureOut">
              <a:rPr lang="pt-BR" smtClean="0"/>
              <a:pPr/>
              <a:t>18/09/2015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899DF-5616-41D2-B402-3FA4DAAF390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E5FEC-E52E-4843-A67D-523B307D4064}" type="datetimeFigureOut">
              <a:rPr lang="pt-BR" smtClean="0"/>
              <a:pPr/>
              <a:t>18/09/2015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899DF-5616-41D2-B402-3FA4DAAF390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E5FEC-E52E-4843-A67D-523B307D4064}" type="datetimeFigureOut">
              <a:rPr lang="pt-BR" smtClean="0"/>
              <a:pPr/>
              <a:t>18/09/2015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899DF-5616-41D2-B402-3FA4DAAF390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E5FEC-E52E-4843-A67D-523B307D4064}" type="datetimeFigureOut">
              <a:rPr lang="pt-BR" smtClean="0"/>
              <a:pPr/>
              <a:t>18/09/2015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899DF-5616-41D2-B402-3FA4DAAF390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E5FEC-E52E-4843-A67D-523B307D4064}" type="datetimeFigureOut">
              <a:rPr lang="pt-BR" smtClean="0"/>
              <a:pPr/>
              <a:t>18/09/2015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899DF-5616-41D2-B402-3FA4DAAF390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E5FEC-E52E-4843-A67D-523B307D4064}" type="datetimeFigureOut">
              <a:rPr lang="pt-BR" smtClean="0"/>
              <a:pPr/>
              <a:t>18/09/2015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899DF-5616-41D2-B402-3FA4DAAF390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E5FEC-E52E-4843-A67D-523B307D4064}" type="datetimeFigureOut">
              <a:rPr lang="pt-BR" smtClean="0"/>
              <a:pPr/>
              <a:t>18/09/2015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899DF-5616-41D2-B402-3FA4DAAF390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E5FEC-E52E-4843-A67D-523B307D4064}" type="datetimeFigureOut">
              <a:rPr lang="pt-BR" smtClean="0"/>
              <a:pPr/>
              <a:t>18/09/2015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899DF-5616-41D2-B402-3FA4DAAF390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78E5FEC-E52E-4843-A67D-523B307D4064}" type="datetimeFigureOut">
              <a:rPr lang="pt-BR" smtClean="0"/>
              <a:pPr/>
              <a:t>18/09/2015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DA899DF-5616-41D2-B402-3FA4DAAF390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51521" y="3140968"/>
            <a:ext cx="8640960" cy="3456384"/>
          </a:xfrm>
        </p:spPr>
        <p:txBody>
          <a:bodyPr>
            <a:normAutofit/>
          </a:bodyPr>
          <a:lstStyle/>
          <a:p>
            <a:pPr marL="0" marR="45720" lvl="0" indent="0" algn="ctr">
              <a:buClr>
                <a:srgbClr val="0BD0D9"/>
              </a:buClr>
              <a:buSzPct val="95000"/>
              <a:buNone/>
            </a:pPr>
            <a:r>
              <a:rPr lang="pt-BR" sz="2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Qualificação da atenção à Saúde da Criança de </a:t>
            </a:r>
            <a:r>
              <a:rPr lang="pt-BR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zero </a:t>
            </a:r>
            <a:r>
              <a:rPr lang="pt-BR" sz="2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 setenta e dois meses da UBS </a:t>
            </a:r>
            <a:r>
              <a:rPr lang="pt-BR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José Eleutério da Costa, </a:t>
            </a:r>
            <a:r>
              <a:rPr lang="pt-BR" sz="2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Buriti dos Lopes/PI</a:t>
            </a:r>
            <a:r>
              <a:rPr lang="pt-BR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0" marR="45720" lvl="0" indent="0" algn="ctr">
              <a:buClr>
                <a:srgbClr val="0BD0D9"/>
              </a:buClr>
              <a:buSzPct val="95000"/>
              <a:buNone/>
            </a:pPr>
            <a:endParaRPr lang="pt-BR" sz="28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marR="45720" lvl="0" indent="0" algn="ctr">
              <a:buClr>
                <a:srgbClr val="0BD0D9"/>
              </a:buClr>
              <a:buSzPct val="95000"/>
              <a:buNone/>
            </a:pPr>
            <a:r>
              <a:rPr lang="pt-BR" sz="2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Especializado: Orlando Gregorich Villavicencio</a:t>
            </a:r>
            <a:endParaRPr lang="pt-BR" sz="26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marR="45720" lvl="0" indent="0" algn="ctr">
              <a:buClr>
                <a:srgbClr val="0BD0D9"/>
              </a:buClr>
              <a:buSzPct val="95000"/>
              <a:buNone/>
            </a:pPr>
            <a:r>
              <a:rPr lang="pt-BR" sz="2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Orientadora: Stelita Pacheco Dourado </a:t>
            </a:r>
            <a:r>
              <a:rPr lang="pt-BR" sz="2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Neta</a:t>
            </a:r>
          </a:p>
          <a:p>
            <a:pPr marL="0" marR="45720" lvl="0" indent="0" algn="ctr">
              <a:buClr>
                <a:srgbClr val="0BD0D9"/>
              </a:buClr>
              <a:buSzPct val="95000"/>
              <a:buNone/>
            </a:pPr>
            <a:r>
              <a:rPr lang="pt-BR" sz="2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Apoiador: Leonardo </a:t>
            </a:r>
            <a:r>
              <a:rPr lang="pt-BR" sz="26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Pozza</a:t>
            </a:r>
            <a:r>
              <a:rPr lang="pt-BR" sz="2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dos Santos</a:t>
            </a:r>
            <a:endParaRPr lang="pt-BR" sz="26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91264" cy="2520280"/>
          </a:xfrm>
        </p:spPr>
        <p:txBody>
          <a:bodyPr>
            <a:normAutofit fontScale="90000"/>
          </a:bodyPr>
          <a:lstStyle/>
          <a:p>
            <a:r>
              <a:rPr lang="pt-BR" altLang="es-CO" sz="24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/>
            </a:r>
            <a:br>
              <a:rPr lang="pt-BR" altLang="es-CO" sz="2400" dirty="0" smtClean="0">
                <a:solidFill>
                  <a:prstClr val="black"/>
                </a:solidFill>
                <a:latin typeface="Arial" charset="0"/>
                <a:cs typeface="Arial" charset="0"/>
              </a:rPr>
            </a:br>
            <a:r>
              <a:rPr lang="pt-BR" altLang="es-CO" sz="24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/>
            </a:r>
            <a:br>
              <a:rPr lang="pt-BR" altLang="es-CO" sz="2400" dirty="0" smtClean="0">
                <a:solidFill>
                  <a:prstClr val="black"/>
                </a:solidFill>
                <a:latin typeface="Arial" charset="0"/>
                <a:cs typeface="Arial" charset="0"/>
              </a:rPr>
            </a:br>
            <a:r>
              <a:rPr lang="pt-BR" altLang="es-CO" sz="27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UNIVERSIDADE </a:t>
            </a:r>
            <a:r>
              <a:rPr lang="pt-BR" altLang="es-CO" sz="2700" dirty="0">
                <a:solidFill>
                  <a:prstClr val="black"/>
                </a:solidFill>
                <a:latin typeface="Arial" charset="0"/>
                <a:cs typeface="Arial" charset="0"/>
              </a:rPr>
              <a:t>ABERTA DO SUS</a:t>
            </a:r>
            <a:r>
              <a:rPr lang="es-CO" altLang="es-CO" sz="2700" dirty="0">
                <a:solidFill>
                  <a:prstClr val="black"/>
                </a:solidFill>
                <a:latin typeface="Arial" charset="0"/>
                <a:cs typeface="Arial" charset="0"/>
              </a:rPr>
              <a:t/>
            </a:r>
            <a:br>
              <a:rPr lang="es-CO" altLang="es-CO" sz="2700" dirty="0">
                <a:solidFill>
                  <a:prstClr val="black"/>
                </a:solidFill>
                <a:latin typeface="Arial" charset="0"/>
                <a:cs typeface="Arial" charset="0"/>
              </a:rPr>
            </a:br>
            <a:r>
              <a:rPr lang="pt-BR" altLang="es-CO" sz="2700" dirty="0">
                <a:solidFill>
                  <a:prstClr val="black"/>
                </a:solidFill>
                <a:latin typeface="Arial" charset="0"/>
                <a:cs typeface="Arial" charset="0"/>
              </a:rPr>
              <a:t>UNIVERSIDADE FEDERAL DE </a:t>
            </a:r>
            <a:r>
              <a:rPr lang="pt-BR" altLang="es-CO" sz="27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PELOTAS</a:t>
            </a:r>
            <a:br>
              <a:rPr lang="pt-BR" altLang="es-CO" sz="2700" dirty="0" smtClean="0">
                <a:solidFill>
                  <a:prstClr val="black"/>
                </a:solidFill>
                <a:latin typeface="Arial" charset="0"/>
                <a:cs typeface="Arial" charset="0"/>
              </a:rPr>
            </a:br>
            <a:r>
              <a:rPr lang="pt-BR" altLang="es-CO" sz="27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DEPARTAMENTO DE MEDICINA SOCIAL</a:t>
            </a:r>
            <a:r>
              <a:rPr lang="es-CO" altLang="es-CO" sz="2700" dirty="0">
                <a:solidFill>
                  <a:prstClr val="black"/>
                </a:solidFill>
                <a:latin typeface="Arial" charset="0"/>
                <a:cs typeface="Arial" charset="0"/>
              </a:rPr>
              <a:t/>
            </a:r>
            <a:br>
              <a:rPr lang="es-CO" altLang="es-CO" sz="2700" dirty="0">
                <a:solidFill>
                  <a:prstClr val="black"/>
                </a:solidFill>
                <a:latin typeface="Arial" charset="0"/>
                <a:cs typeface="Arial" charset="0"/>
              </a:rPr>
            </a:br>
            <a:r>
              <a:rPr lang="es-CO" altLang="es-CO" sz="27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CURSO DE </a:t>
            </a:r>
            <a:r>
              <a:rPr lang="pt-BR" altLang="es-CO" sz="27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ESPECIALIZAÇÃO EM  SAÚDE  DA  FAMÍLIA</a:t>
            </a:r>
            <a:r>
              <a:rPr lang="es-CO" altLang="es-CO" sz="2700" dirty="0">
                <a:solidFill>
                  <a:prstClr val="black"/>
                </a:solidFill>
                <a:latin typeface="Arial" charset="0"/>
                <a:cs typeface="Arial" charset="0"/>
              </a:rPr>
              <a:t/>
            </a:r>
            <a:br>
              <a:rPr lang="es-CO" altLang="es-CO" sz="2700" dirty="0">
                <a:solidFill>
                  <a:prstClr val="black"/>
                </a:solidFill>
                <a:latin typeface="Arial" charset="0"/>
                <a:cs typeface="Arial" charset="0"/>
              </a:rPr>
            </a:br>
            <a:r>
              <a:rPr lang="pt-BR" altLang="es-CO" sz="27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MODALIDADE </a:t>
            </a:r>
            <a:r>
              <a:rPr lang="pt-BR" altLang="es-CO" sz="2700" dirty="0">
                <a:solidFill>
                  <a:prstClr val="black"/>
                </a:solidFill>
                <a:latin typeface="Arial" charset="0"/>
                <a:cs typeface="Arial" charset="0"/>
              </a:rPr>
              <a:t>A</a:t>
            </a:r>
            <a:r>
              <a:rPr lang="pt-BR" altLang="es-CO" sz="27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 DISTANCIA</a:t>
            </a:r>
            <a:r>
              <a:rPr lang="es-CO" altLang="es-CO" sz="2700" dirty="0">
                <a:solidFill>
                  <a:prstClr val="black"/>
                </a:solidFill>
                <a:latin typeface="Arial" charset="0"/>
                <a:cs typeface="Arial" charset="0"/>
              </a:rPr>
              <a:t/>
            </a:r>
            <a:br>
              <a:rPr lang="es-CO" altLang="es-CO" sz="2700" dirty="0">
                <a:solidFill>
                  <a:prstClr val="black"/>
                </a:solidFill>
                <a:latin typeface="Arial" charset="0"/>
                <a:cs typeface="Arial" charset="0"/>
              </a:rPr>
            </a:br>
            <a:r>
              <a:rPr lang="pt-BR" altLang="es-CO" sz="27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TURMA 7</a:t>
            </a:r>
            <a:r>
              <a:rPr lang="es-CO" altLang="es-CO" sz="2700" dirty="0">
                <a:solidFill>
                  <a:prstClr val="black"/>
                </a:solidFill>
                <a:latin typeface="Arial" charset="0"/>
                <a:cs typeface="Arial" charset="0"/>
              </a:rPr>
              <a:t/>
            </a:r>
            <a:br>
              <a:rPr lang="es-CO" altLang="es-CO" sz="2700" dirty="0">
                <a:solidFill>
                  <a:prstClr val="black"/>
                </a:solidFill>
                <a:latin typeface="Arial" charset="0"/>
                <a:cs typeface="Arial" charset="0"/>
              </a:rPr>
            </a:br>
            <a:endParaRPr lang="pt-BR" sz="2700" dirty="0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1368152" cy="1196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52320" y="452578"/>
            <a:ext cx="1431578" cy="10048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00953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79513" y="1340768"/>
            <a:ext cx="8712968" cy="5517232"/>
          </a:xfrm>
        </p:spPr>
        <p:txBody>
          <a:bodyPr>
            <a:normAutofit lnSpcReduction="10000"/>
          </a:bodyPr>
          <a:lstStyle/>
          <a:p>
            <a:pPr lvl="0">
              <a:buClr>
                <a:srgbClr val="0BD0D9"/>
              </a:buClr>
              <a:buSzPct val="95000"/>
              <a:buFont typeface="Wingdings" pitchFamily="2" charset="2"/>
              <a:buChar char="v"/>
            </a:pPr>
            <a:r>
              <a:rPr lang="pt-BR" sz="2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Protocolo de Orientação: </a:t>
            </a:r>
            <a:r>
              <a:rPr lang="pt-BR" sz="2800" b="1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BRASIL. Ministério da Saúde. Saúde da criança: crescimento e desenvolvimento Cadernos de Atenção Básica, nº 33/ Ministério da Saúde. Secretaria de Atenção à Saúde. Departamento de Atenção Básica. – Brasília: Ministério da Saúde, 2012.272 p.</a:t>
            </a:r>
          </a:p>
          <a:p>
            <a:pPr lvl="0">
              <a:buClr>
                <a:srgbClr val="0BD0D9"/>
              </a:buClr>
              <a:buSzPct val="95000"/>
              <a:buFont typeface="Wingdings" pitchFamily="2" charset="2"/>
              <a:buChar char="v"/>
            </a:pPr>
            <a:r>
              <a:rPr lang="pt-BR" sz="2800" b="1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 Instrumentos de Registros Específicos (Planilha para coleta de dados saúde da criança, a Ficha Espelho do programa de Saúde da Criança, Caderneta da criança, Prontuários individuais).</a:t>
            </a:r>
            <a:endParaRPr lang="pt-BR" sz="28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>
              <a:spcBef>
                <a:spcPts val="600"/>
              </a:spcBef>
              <a:buClr>
                <a:srgbClr val="B13F9A"/>
              </a:buClr>
              <a:buSzPct val="73000"/>
              <a:buFont typeface="Wingdings" pitchFamily="2" charset="2"/>
              <a:buChar char="v"/>
            </a:pPr>
            <a:r>
              <a:rPr lang="pt-BR" sz="2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Capacitação da equipe.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cap="all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  <a:latin typeface="Arial" pitchFamily="34" charset="0"/>
                <a:cs typeface="Arial" pitchFamily="34" charset="0"/>
              </a:rPr>
              <a:t>Logística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738639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51521" y="1556792"/>
            <a:ext cx="8568952" cy="4569371"/>
          </a:xfrm>
        </p:spPr>
        <p:txBody>
          <a:bodyPr/>
          <a:lstStyle/>
          <a:p>
            <a:pPr marL="0" lvl="0" indent="0">
              <a:spcBef>
                <a:spcPts val="600"/>
              </a:spcBef>
              <a:buClr>
                <a:srgbClr val="B13F9A"/>
              </a:buClr>
              <a:buSzPct val="73000"/>
              <a:buNone/>
            </a:pPr>
            <a:endParaRPr lang="pt-BR" sz="3600" b="1" dirty="0" smtClean="0">
              <a:solidFill>
                <a:srgbClr val="B83D68">
                  <a:lumMod val="75000"/>
                </a:srgbClr>
              </a:solidFill>
              <a:latin typeface="Trebuchet MS"/>
            </a:endParaRPr>
          </a:p>
          <a:p>
            <a:pPr marL="0" lvl="0" indent="0">
              <a:spcBef>
                <a:spcPts val="600"/>
              </a:spcBef>
              <a:buClr>
                <a:srgbClr val="B13F9A"/>
              </a:buClr>
              <a:buSzPct val="73000"/>
              <a:buNone/>
            </a:pPr>
            <a:r>
              <a:rPr lang="pt-BR" sz="3600" b="1" dirty="0" smtClean="0">
                <a:solidFill>
                  <a:srgbClr val="B83D68">
                    <a:lumMod val="75000"/>
                  </a:srgbClr>
                </a:solidFill>
                <a:latin typeface="Trebuchet MS"/>
              </a:rPr>
              <a:t>Objetivo </a:t>
            </a:r>
            <a:r>
              <a:rPr lang="pt-BR" sz="3600" b="1" dirty="0">
                <a:solidFill>
                  <a:srgbClr val="B83D68">
                    <a:lumMod val="75000"/>
                  </a:srgbClr>
                </a:solidFill>
                <a:latin typeface="Trebuchet MS"/>
              </a:rPr>
              <a:t>1:</a:t>
            </a:r>
            <a:r>
              <a:rPr lang="pt-BR" sz="3600" dirty="0">
                <a:solidFill>
                  <a:srgbClr val="B83D68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Ampliar a cobertura à saúde da criança.</a:t>
            </a:r>
            <a:endParaRPr lang="pt-BR" sz="3600" dirty="0">
              <a:solidFill>
                <a:srgbClr val="B83D68">
                  <a:lumMod val="75000"/>
                </a:srgbClr>
              </a:solidFill>
              <a:latin typeface="Trebuchet MS"/>
            </a:endParaRP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b="1" cap="all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57113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51521" y="260648"/>
            <a:ext cx="8640960" cy="6336704"/>
          </a:xfrm>
        </p:spPr>
        <p:txBody>
          <a:bodyPr/>
          <a:lstStyle/>
          <a:p>
            <a:pPr marL="0" lvl="0" indent="0">
              <a:buClr>
                <a:srgbClr val="0BD0D9"/>
              </a:buClr>
              <a:buSzPct val="95000"/>
              <a:buNone/>
            </a:pPr>
            <a:r>
              <a:rPr lang="pt-BR" sz="22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Meta</a:t>
            </a:r>
            <a:r>
              <a:rPr lang="pt-BR" sz="2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pt-BR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Ampliar </a:t>
            </a:r>
            <a:r>
              <a:rPr lang="pt-BR" sz="2200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a cobertura da atenção à saúde para 90% das crianças entre zero e 72 meses pertencentes à área de abrangência da </a:t>
            </a:r>
            <a:r>
              <a:rPr lang="pt-BR" sz="2200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unidade saúde.</a:t>
            </a:r>
          </a:p>
          <a:p>
            <a:pPr marL="0" lvl="0" indent="0">
              <a:buClr>
                <a:srgbClr val="0BD0D9"/>
              </a:buClr>
              <a:buSzPct val="95000"/>
              <a:buNone/>
            </a:pPr>
            <a:endParaRPr lang="pt-BR" sz="2200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pPr marL="0" lvl="0" indent="0">
              <a:buClr>
                <a:srgbClr val="0BD0D9"/>
              </a:buClr>
              <a:buSzPct val="95000"/>
              <a:buNone/>
            </a:pPr>
            <a:endParaRPr lang="pt-BR" sz="2200" dirty="0" smtClean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pPr marL="0" lvl="0" indent="0">
              <a:buClr>
                <a:srgbClr val="0BD0D9"/>
              </a:buClr>
              <a:buSzPct val="95000"/>
              <a:buNone/>
            </a:pPr>
            <a:endParaRPr lang="pt-BR" sz="2200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pPr marL="0" lvl="0" indent="0">
              <a:buClr>
                <a:srgbClr val="0BD0D9"/>
              </a:buClr>
              <a:buSzPct val="95000"/>
              <a:buNone/>
            </a:pPr>
            <a:endParaRPr lang="pt-BR" sz="2200" dirty="0" smtClean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pPr marL="0" lvl="0" indent="0">
              <a:buClr>
                <a:srgbClr val="0BD0D9"/>
              </a:buClr>
              <a:buSzPct val="95000"/>
              <a:buNone/>
            </a:pPr>
            <a:endParaRPr lang="pt-BR" sz="2200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pPr marL="0" lvl="0" indent="0">
              <a:buClr>
                <a:srgbClr val="0BD0D9"/>
              </a:buClr>
              <a:buSzPct val="95000"/>
              <a:buNone/>
            </a:pPr>
            <a:endParaRPr lang="pt-BR" sz="2200" dirty="0" smtClean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pPr marL="0" lvl="0" indent="0">
              <a:buClr>
                <a:srgbClr val="0BD0D9"/>
              </a:buClr>
              <a:buSzPct val="95000"/>
              <a:buNone/>
            </a:pPr>
            <a:endParaRPr lang="pt-BR" sz="2200" dirty="0" smtClean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pt-BR" sz="1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                           Figura </a:t>
            </a:r>
            <a:r>
              <a:rPr lang="pt-BR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1: </a:t>
            </a:r>
            <a:r>
              <a:rPr lang="pt-BR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Gráfico Proporção de crianças entre zero e 72 meses inscrita no programa </a:t>
            </a:r>
            <a:r>
              <a:rPr lang="pt-BR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   da </a:t>
            </a:r>
            <a:r>
              <a:rPr lang="pt-BR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unidades de saúde.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pt-BR" sz="1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                          Fonte</a:t>
            </a:r>
            <a:r>
              <a:rPr lang="pt-BR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pt-BR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Planilha coleta de dados. UBS José Eleutério da Costa no Município Buriti dos Lopes. </a:t>
            </a:r>
          </a:p>
          <a:p>
            <a:pPr marL="0" lvl="0" indent="0">
              <a:buClr>
                <a:srgbClr val="0BD0D9"/>
              </a:buClr>
              <a:buSzPct val="95000"/>
              <a:buNone/>
            </a:pPr>
            <a:endParaRPr lang="pt-BR" sz="2200" dirty="0" smtClean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pPr marL="0" lvl="0" indent="0">
              <a:buClr>
                <a:srgbClr val="0BD0D9"/>
              </a:buClr>
              <a:buSzPct val="95000"/>
              <a:buNone/>
            </a:pPr>
            <a:endParaRPr lang="pt-BR" sz="2200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0" y="5301208"/>
            <a:ext cx="9144000" cy="1224136"/>
          </a:xfrm>
        </p:spPr>
        <p:txBody>
          <a:bodyPr>
            <a:normAutofit fontScale="90000"/>
          </a:bodyPr>
          <a:lstStyle/>
          <a:p>
            <a:pPr algn="l"/>
            <a:r>
              <a:rPr lang="pt-BR" sz="31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Resultados:</a:t>
            </a:r>
            <a:r>
              <a:rPr lang="pt-BR" sz="31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31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pt-BR" sz="27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Mês 1_ 40  (19,6%) Mês 2_ 92 (45,1%)  Mês 3_ 151 (74%)</a:t>
            </a:r>
            <a:r>
              <a:rPr lang="pt-BR" sz="27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27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endParaRPr lang="pt-BR" sz="2700" dirty="0"/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xmlns="" val="4103993325"/>
              </p:ext>
            </p:extLst>
          </p:nvPr>
        </p:nvGraphicFramePr>
        <p:xfrm>
          <a:off x="2051720" y="1412776"/>
          <a:ext cx="4744085" cy="2605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030044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51520" y="1844824"/>
            <a:ext cx="8568951" cy="4281339"/>
          </a:xfrm>
        </p:spPr>
        <p:txBody>
          <a:bodyPr/>
          <a:lstStyle/>
          <a:p>
            <a:pPr marL="0" lvl="0" indent="0" algn="just">
              <a:spcBef>
                <a:spcPts val="0"/>
              </a:spcBef>
              <a:buClrTx/>
              <a:buSzTx/>
              <a:buNone/>
              <a:defRPr/>
            </a:pPr>
            <a:r>
              <a:rPr lang="pt-BR" sz="3600" b="1" dirty="0">
                <a:solidFill>
                  <a:srgbClr val="B83D68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Objetivo 2: Melhorar a qualidade da atenção à saúde da criança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l">
              <a:spcBef>
                <a:spcPts val="0"/>
              </a:spcBef>
            </a:pPr>
            <a:r>
              <a:rPr lang="pt-BR" sz="4000" b="1" cap="all" dirty="0" smtClean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pt-BR" sz="4000" b="1" cap="all" dirty="0" smtClean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pt-BR" sz="4000" b="1" cap="all" dirty="0" smtClean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  <a:latin typeface="Arial" pitchFamily="34" charset="0"/>
                <a:ea typeface="+mn-ea"/>
                <a:cs typeface="Arial" pitchFamily="34" charset="0"/>
              </a:rPr>
              <a:t>Objetivos</a:t>
            </a:r>
            <a:r>
              <a:rPr lang="pt-BR" sz="4000" b="1" cap="all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  <a:latin typeface="Arial" pitchFamily="34" charset="0"/>
                <a:ea typeface="+mn-ea"/>
                <a:cs typeface="Arial" pitchFamily="34" charset="0"/>
              </a:rPr>
              <a:t>, Metas e resultados</a:t>
            </a:r>
            <a:r>
              <a:rPr lang="pt-BR" sz="1800" dirty="0">
                <a:solidFill>
                  <a:prstClr val="black"/>
                </a:solidFill>
                <a:latin typeface="Trebuchet MS"/>
                <a:ea typeface="+mn-ea"/>
                <a:cs typeface="+mn-cs"/>
              </a:rPr>
              <a:t/>
            </a:r>
            <a:br>
              <a:rPr lang="pt-BR" sz="1800" dirty="0">
                <a:solidFill>
                  <a:prstClr val="black"/>
                </a:solidFill>
                <a:latin typeface="Trebuchet MS"/>
                <a:ea typeface="+mn-ea"/>
                <a:cs typeface="+mn-cs"/>
              </a:rPr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57578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51519" y="2675467"/>
            <a:ext cx="8640961" cy="3450696"/>
          </a:xfrm>
        </p:spPr>
        <p:txBody>
          <a:bodyPr/>
          <a:lstStyle/>
          <a:p>
            <a:pPr marL="0" indent="0">
              <a:buNone/>
            </a:pPr>
            <a:r>
              <a:rPr lang="pt-BR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Resultados:</a:t>
            </a:r>
          </a:p>
          <a:p>
            <a:pPr marL="273600" lvl="0" indent="-244800">
              <a:lnSpc>
                <a:spcPct val="120000"/>
              </a:lnSpc>
              <a:spcBef>
                <a:spcPts val="24"/>
              </a:spcBef>
              <a:buClr>
                <a:srgbClr val="B13F9A"/>
              </a:buClr>
              <a:buSzPct val="73000"/>
              <a:buNone/>
            </a:pPr>
            <a:r>
              <a:rPr lang="pt-BR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meta foi atingida com monitoramento de 100% das crianças cadastradas.</a:t>
            </a:r>
          </a:p>
          <a:p>
            <a:pPr lvl="0" algn="ctr">
              <a:spcBef>
                <a:spcPts val="600"/>
              </a:spcBef>
              <a:buClr>
                <a:srgbClr val="B13F9A"/>
              </a:buClr>
              <a:buSzPct val="73000"/>
              <a:buNone/>
            </a:pPr>
            <a:endParaRPr lang="pt-BR" sz="2800" dirty="0" smtClean="0">
              <a:solidFill>
                <a:schemeClr val="tx1"/>
              </a:solidFill>
              <a:latin typeface="Trebuchet MS"/>
            </a:endParaRP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PT" altLang="es-CO" sz="3600" b="1" dirty="0">
                <a:solidFill>
                  <a:srgbClr val="B83D68">
                    <a:lumMod val="75000"/>
                  </a:srgbClr>
                </a:solidFill>
                <a:latin typeface="Arial" charset="0"/>
                <a:ea typeface="+mn-ea"/>
                <a:cs typeface="Arial" charset="0"/>
              </a:rPr>
              <a:t>Meta 2.2: </a:t>
            </a:r>
            <a:r>
              <a:rPr lang="pt-PT" altLang="es-CO" sz="3600" dirty="0">
                <a:solidFill>
                  <a:srgbClr val="B83D68">
                    <a:lumMod val="75000"/>
                  </a:srgbClr>
                </a:solidFill>
                <a:latin typeface="Arial" charset="0"/>
                <a:ea typeface="+mn-ea"/>
                <a:cs typeface="Arial" charset="0"/>
              </a:rPr>
              <a:t>Monitorar o crescimento em 100% das crianças.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80687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619671" y="4365104"/>
            <a:ext cx="5616625" cy="2160240"/>
          </a:xfrm>
        </p:spPr>
        <p:txBody>
          <a:bodyPr>
            <a:normAutofit fontScale="85000" lnSpcReduction="20000"/>
          </a:bodyPr>
          <a:lstStyle/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pt-BR" sz="1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Figura </a:t>
            </a:r>
            <a:r>
              <a:rPr lang="pt-BR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4: </a:t>
            </a:r>
            <a:r>
              <a:rPr lang="pt-BR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Gráfico de proporção de crianças com excesso de peso monitoradas.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pt-BR" sz="1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Fonte</a:t>
            </a:r>
            <a:r>
              <a:rPr lang="pt-BR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pt-BR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Planilha coleta de dados. UBS José Eleutério da Costa no Município Buriti dos Lopes. </a:t>
            </a:r>
          </a:p>
          <a:p>
            <a:pPr marL="0" indent="0">
              <a:buNone/>
            </a:pPr>
            <a:r>
              <a:rPr lang="pt-BR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Resultados:</a:t>
            </a:r>
          </a:p>
          <a:p>
            <a:pPr marL="0" indent="0">
              <a:buNone/>
            </a:pPr>
            <a:r>
              <a:rPr lang="pt-BR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Só foram cadastradas  duas crianças com excesso de peso e monitoradas.</a:t>
            </a:r>
          </a:p>
          <a:p>
            <a:pPr marL="0" indent="0">
              <a:buNone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l">
              <a:spcBef>
                <a:spcPts val="0"/>
              </a:spcBef>
            </a:pPr>
            <a:r>
              <a:rPr lang="pt-BR" sz="3300" b="1" dirty="0" smtClean="0">
                <a:solidFill>
                  <a:srgbClr val="B83D68">
                    <a:lumMod val="75000"/>
                  </a:srgbClr>
                </a:solidFill>
                <a:latin typeface="Arial"/>
                <a:ea typeface="Calibri"/>
                <a:cs typeface="Times New Roman"/>
              </a:rPr>
              <a:t/>
            </a:r>
            <a:br>
              <a:rPr lang="pt-BR" sz="3300" b="1" dirty="0" smtClean="0">
                <a:solidFill>
                  <a:srgbClr val="B83D68">
                    <a:lumMod val="75000"/>
                  </a:srgbClr>
                </a:solidFill>
                <a:latin typeface="Arial"/>
                <a:ea typeface="Calibri"/>
                <a:cs typeface="Times New Roman"/>
              </a:rPr>
            </a:br>
            <a:r>
              <a:rPr lang="pt-BR" sz="4000" b="1" dirty="0" smtClean="0">
                <a:solidFill>
                  <a:srgbClr val="B83D68">
                    <a:lumMod val="75000"/>
                  </a:srgbClr>
                </a:solidFill>
                <a:latin typeface="Arial" pitchFamily="34" charset="0"/>
                <a:ea typeface="Calibri"/>
                <a:cs typeface="Arial" pitchFamily="34" charset="0"/>
              </a:rPr>
              <a:t>Meta </a:t>
            </a:r>
            <a:r>
              <a:rPr lang="pt-BR" sz="4000" b="1" dirty="0">
                <a:solidFill>
                  <a:srgbClr val="B83D68">
                    <a:lumMod val="75000"/>
                  </a:srgbClr>
                </a:solidFill>
                <a:latin typeface="Arial" pitchFamily="34" charset="0"/>
                <a:ea typeface="Calibri"/>
                <a:cs typeface="Arial" pitchFamily="34" charset="0"/>
              </a:rPr>
              <a:t>2.4: </a:t>
            </a:r>
            <a:r>
              <a:rPr lang="pt-BR" sz="4000" dirty="0">
                <a:solidFill>
                  <a:srgbClr val="B83D68">
                    <a:lumMod val="75000"/>
                  </a:srgbClr>
                </a:solidFill>
                <a:latin typeface="Arial" pitchFamily="34" charset="0"/>
                <a:ea typeface="Calibri"/>
                <a:cs typeface="Arial" pitchFamily="34" charset="0"/>
              </a:rPr>
              <a:t>Monitorar 100% das crianças com excesso de peso.</a:t>
            </a:r>
            <a:r>
              <a:rPr lang="pt-BR" sz="4000" dirty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pt-BR" sz="4000" dirty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</a:br>
            <a:endParaRPr lang="pt-BR" sz="4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xmlns="" val="641745688"/>
              </p:ext>
            </p:extLst>
          </p:nvPr>
        </p:nvGraphicFramePr>
        <p:xfrm>
          <a:off x="1619672" y="1556792"/>
          <a:ext cx="5642164" cy="2670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848651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95536" y="1844824"/>
            <a:ext cx="8568951" cy="4281339"/>
          </a:xfrm>
        </p:spPr>
        <p:txBody>
          <a:bodyPr/>
          <a:lstStyle/>
          <a:p>
            <a:pPr marL="0" lvl="0" indent="-457200">
              <a:lnSpc>
                <a:spcPct val="120000"/>
              </a:lnSpc>
              <a:spcBef>
                <a:spcPts val="1000"/>
              </a:spcBef>
              <a:buClr>
                <a:srgbClr val="31B6FD"/>
              </a:buClr>
              <a:buSzTx/>
              <a:buNone/>
            </a:pPr>
            <a:r>
              <a:rPr lang="pt-BR" sz="3600" dirty="0">
                <a:solidFill>
                  <a:srgbClr val="B83D68">
                    <a:lumMod val="75000"/>
                  </a:srgbClr>
                </a:solidFill>
                <a:latin typeface="Arial"/>
                <a:ea typeface="Calibri"/>
                <a:cs typeface="Times New Roman"/>
              </a:rPr>
              <a:t>A meta foi atingida com 100% das crianças com monitoramento do desenvolvimento.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l">
              <a:spcBef>
                <a:spcPts val="24"/>
              </a:spcBef>
            </a:pPr>
            <a:r>
              <a:rPr lang="pt-BR" sz="3600" b="1" dirty="0">
                <a:solidFill>
                  <a:srgbClr val="B83D68">
                    <a:lumMod val="75000"/>
                  </a:srgbClr>
                </a:solidFill>
                <a:latin typeface="Arial"/>
                <a:ea typeface="Calibri"/>
                <a:cs typeface="Times New Roman"/>
              </a:rPr>
              <a:t/>
            </a:r>
            <a:br>
              <a:rPr lang="pt-BR" sz="3600" b="1" dirty="0">
                <a:solidFill>
                  <a:srgbClr val="B83D68">
                    <a:lumMod val="75000"/>
                  </a:srgbClr>
                </a:solidFill>
                <a:latin typeface="Arial"/>
                <a:ea typeface="Calibri"/>
                <a:cs typeface="Times New Roman"/>
              </a:rPr>
            </a:br>
            <a:r>
              <a:rPr lang="pt-BR" sz="4000" b="1" dirty="0" smtClean="0">
                <a:solidFill>
                  <a:srgbClr val="B83D68">
                    <a:lumMod val="75000"/>
                  </a:srgbClr>
                </a:solidFill>
                <a:latin typeface="Arial"/>
                <a:ea typeface="Calibri"/>
                <a:cs typeface="Times New Roman"/>
              </a:rPr>
              <a:t>Meta </a:t>
            </a:r>
            <a:r>
              <a:rPr lang="pt-BR" sz="4000" b="1" dirty="0">
                <a:solidFill>
                  <a:srgbClr val="B83D68">
                    <a:lumMod val="75000"/>
                  </a:srgbClr>
                </a:solidFill>
                <a:latin typeface="Arial"/>
                <a:ea typeface="Calibri"/>
                <a:cs typeface="Times New Roman"/>
              </a:rPr>
              <a:t>2.5</a:t>
            </a:r>
            <a:r>
              <a:rPr lang="pt-BR" sz="4000" dirty="0">
                <a:solidFill>
                  <a:srgbClr val="B83D68">
                    <a:lumMod val="75000"/>
                  </a:srgbClr>
                </a:solidFill>
                <a:latin typeface="Arial"/>
                <a:ea typeface="Calibri"/>
                <a:cs typeface="Times New Roman"/>
              </a:rPr>
              <a:t>: Monitorar o desenvolvimento em 100% das crianças.</a:t>
            </a:r>
            <a:br>
              <a:rPr lang="pt-BR" sz="4000" dirty="0">
                <a:solidFill>
                  <a:srgbClr val="B83D68">
                    <a:lumMod val="75000"/>
                  </a:srgbClr>
                </a:solidFill>
                <a:latin typeface="Arial"/>
                <a:ea typeface="Calibri"/>
                <a:cs typeface="Times New Roman"/>
              </a:rPr>
            </a:b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xmlns="" val="377544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23528" y="1556792"/>
            <a:ext cx="8496943" cy="5040560"/>
          </a:xfrm>
        </p:spPr>
        <p:txBody>
          <a:bodyPr>
            <a:normAutofit/>
          </a:bodyPr>
          <a:lstStyle/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pPr marL="0" indent="0">
              <a:buNone/>
            </a:pPr>
            <a:r>
              <a:rPr lang="pt-BR" dirty="0" smtClean="0"/>
              <a:t>                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pt-BR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                 Figura </a:t>
            </a:r>
            <a:r>
              <a:rPr lang="pt-BR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5: Gráfico Proporção de crianças com vacinação em dia para idade.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pt-BR" sz="12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                 Fonte</a:t>
            </a:r>
            <a:r>
              <a:rPr lang="pt-BR" sz="1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pt-BR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Planilha coleta de dados. UBS José Eleutério da Costa no Município Buriti dos Lopes. </a:t>
            </a:r>
          </a:p>
          <a:p>
            <a:pPr marL="0" indent="0">
              <a:buNone/>
            </a:pPr>
            <a:endParaRPr lang="pt-BR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>
              <a:spcBef>
                <a:spcPts val="0"/>
              </a:spcBef>
            </a:pPr>
            <a:r>
              <a:rPr lang="pt-BR" sz="3300" b="1" dirty="0">
                <a:solidFill>
                  <a:srgbClr val="B83D68">
                    <a:lumMod val="75000"/>
                  </a:srgbClr>
                </a:solidFill>
                <a:latin typeface="Arial"/>
                <a:ea typeface="Calibri"/>
                <a:cs typeface="Times New Roman"/>
              </a:rPr>
              <a:t>Meta 2.6: Vacinar 100% das crianças de acordo com a </a:t>
            </a:r>
            <a:r>
              <a:rPr lang="pt-BR" sz="3300" b="1" dirty="0" smtClean="0">
                <a:solidFill>
                  <a:srgbClr val="B83D68">
                    <a:lumMod val="75000"/>
                  </a:srgbClr>
                </a:solidFill>
                <a:latin typeface="Arial"/>
                <a:ea typeface="Calibri"/>
                <a:cs typeface="Times New Roman"/>
              </a:rPr>
              <a:t>idade.</a:t>
            </a:r>
            <a:endParaRPr lang="pt-BR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xmlns="" val="281655152"/>
              </p:ext>
            </p:extLst>
          </p:nvPr>
        </p:nvGraphicFramePr>
        <p:xfrm>
          <a:off x="1187624" y="1700808"/>
          <a:ext cx="5872559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ixaDeTexto 6"/>
          <p:cNvSpPr txBox="1">
            <a:spLocks noChangeArrowheads="1"/>
          </p:cNvSpPr>
          <p:nvPr/>
        </p:nvSpPr>
        <p:spPr bwMode="auto">
          <a:xfrm>
            <a:off x="323528" y="5675476"/>
            <a:ext cx="8197113" cy="892552"/>
          </a:xfrm>
          <a:prstGeom prst="rect">
            <a:avLst/>
          </a:prstGeom>
          <a:solidFill>
            <a:sysClr val="window" lastClr="FFFFFF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Resultado: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Mês 1</a:t>
            </a:r>
            <a:r>
              <a:rPr kumimoji="0" lang="pt-BR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_ 38 (98%)      </a:t>
            </a:r>
            <a:r>
              <a:rPr kumimoji="0" lang="pt-BR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Mês 2</a:t>
            </a:r>
            <a:r>
              <a:rPr kumimoji="0" lang="pt-BR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_ </a:t>
            </a:r>
            <a:r>
              <a:rPr kumimoji="0" lang="pt-BR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9</a:t>
            </a:r>
            <a:r>
              <a:rPr kumimoji="0" lang="pt-BR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2(100%)   Mês 3- 151(100%)  </a:t>
            </a:r>
            <a:endParaRPr kumimoji="0" lang="pt-BR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2377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51520" y="1772816"/>
            <a:ext cx="8712968" cy="4386800"/>
          </a:xfrm>
        </p:spPr>
        <p:txBody>
          <a:bodyPr>
            <a:normAutofit/>
          </a:bodyPr>
          <a:lstStyle/>
          <a:p>
            <a:pPr marL="0" lvl="0" indent="0" algn="just">
              <a:spcBef>
                <a:spcPts val="600"/>
              </a:spcBef>
              <a:buClr>
                <a:srgbClr val="B13F9A"/>
              </a:buClr>
              <a:buSzPct val="73000"/>
              <a:buNone/>
            </a:pPr>
            <a:r>
              <a:rPr lang="pt-BR" sz="2800" dirty="0">
                <a:solidFill>
                  <a:srgbClr val="000000"/>
                </a:solidFill>
                <a:latin typeface="Arial"/>
                <a:ea typeface="Calibri"/>
              </a:rPr>
              <a:t>A equipe da UBS escolhe a ação programática em relação à atenção à saúde da criança na faixa etária de zero a 72 meses, pois representa um campo prioritário dentro dos cuidados à saúde das populações. É importante a intervenção desta ação programática em nossa UBS, pois </a:t>
            </a:r>
            <a:r>
              <a:rPr lang="pt-BR" sz="2800" dirty="0">
                <a:solidFill>
                  <a:srgbClr val="000000"/>
                </a:solidFill>
                <a:latin typeface="Arial"/>
                <a:ea typeface="Times New Roman"/>
              </a:rPr>
              <a:t>a infância é um período em que se desenvolve grande parte das potencialidades humanas.</a:t>
            </a:r>
            <a:endParaRPr lang="pt-BR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pt-BR" sz="28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cap="all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  <a:latin typeface="Arial" pitchFamily="34" charset="0"/>
                <a:cs typeface="Arial" pitchFamily="34" charset="0"/>
              </a:rPr>
              <a:t>Introdução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1807442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23528" y="1844824"/>
            <a:ext cx="8568951" cy="4281339"/>
          </a:xfrm>
        </p:spPr>
        <p:txBody>
          <a:bodyPr/>
          <a:lstStyle/>
          <a:p>
            <a:pPr marL="0" lvl="0" indent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pt-BR" sz="3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Resultados: </a:t>
            </a:r>
            <a:r>
              <a:rPr lang="pt-BR" sz="3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Todas as crianças (100%) nesta faixa etária tinham suplementação de ferro.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l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defRPr/>
            </a:pPr>
            <a:r>
              <a:rPr lang="pt-BR" altLang="es-CO" sz="4000" dirty="0" smtClean="0">
                <a:solidFill>
                  <a:srgbClr val="B83D68">
                    <a:lumMod val="75000"/>
                  </a:srgb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pt-BR" altLang="es-CO" sz="4000" dirty="0" smtClean="0">
                <a:solidFill>
                  <a:srgbClr val="B83D68">
                    <a:lumMod val="75000"/>
                  </a:srgb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pt-BR" altLang="es-CO" sz="4000" dirty="0" smtClean="0">
                <a:solidFill>
                  <a:srgbClr val="B83D68">
                    <a:lumMod val="75000"/>
                  </a:srgb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Meta </a:t>
            </a:r>
            <a:r>
              <a:rPr lang="pt-BR" altLang="es-CO" sz="4000" dirty="0">
                <a:solidFill>
                  <a:srgbClr val="B83D68">
                    <a:lumMod val="75000"/>
                  </a:srgb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2.7: </a:t>
            </a:r>
            <a:r>
              <a:rPr lang="pt-BR" sz="4000" dirty="0">
                <a:solidFill>
                  <a:srgbClr val="B83D68">
                    <a:lumMod val="75000"/>
                  </a:srgbClr>
                </a:solidFill>
                <a:latin typeface="Arial"/>
                <a:ea typeface="Calibri"/>
                <a:cs typeface="Times New Roman"/>
              </a:rPr>
              <a:t>Proporção de crianças de 6 a 24 meses com suplementação de ferro.</a:t>
            </a:r>
            <a:br>
              <a:rPr lang="pt-BR" sz="4000" dirty="0">
                <a:solidFill>
                  <a:srgbClr val="B83D68">
                    <a:lumMod val="75000"/>
                  </a:srgbClr>
                </a:solidFill>
                <a:latin typeface="Arial"/>
                <a:ea typeface="Calibri"/>
                <a:cs typeface="Times New Roman"/>
              </a:rPr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269592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51521" y="1988840"/>
            <a:ext cx="8028880" cy="4137323"/>
          </a:xfrm>
        </p:spPr>
        <p:txBody>
          <a:bodyPr/>
          <a:lstStyle/>
          <a:p>
            <a:pPr lvl="0">
              <a:spcBef>
                <a:spcPts val="600"/>
              </a:spcBef>
              <a:buClr>
                <a:srgbClr val="B13F9A"/>
              </a:buClr>
              <a:buSzPct val="73000"/>
              <a:buNone/>
            </a:pPr>
            <a:r>
              <a:rPr lang="pt-BR" sz="4000" b="1" dirty="0">
                <a:solidFill>
                  <a:srgbClr val="B83D68">
                    <a:lumMod val="75000"/>
                  </a:srgbClr>
                </a:solidFill>
                <a:latin typeface="Trebuchet MS"/>
              </a:rPr>
              <a:t>Objetivo 3:</a:t>
            </a:r>
            <a:r>
              <a:rPr lang="pt-BR" sz="4000" dirty="0">
                <a:solidFill>
                  <a:srgbClr val="B83D68">
                    <a:lumMod val="75000"/>
                  </a:srgbClr>
                </a:solidFill>
                <a:latin typeface="Trebuchet MS"/>
              </a:rPr>
              <a:t> Melhorar a adessão ao programa de Saúde da Criança.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sz="3600" b="1" cap="all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362242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23529" y="1700808"/>
            <a:ext cx="7956872" cy="4425355"/>
          </a:xfrm>
        </p:spPr>
        <p:txBody>
          <a:bodyPr/>
          <a:lstStyle/>
          <a:p>
            <a:pPr marL="0" lvl="0" indent="0">
              <a:spcBef>
                <a:spcPts val="600"/>
              </a:spcBef>
              <a:buClr>
                <a:srgbClr val="B13F9A"/>
              </a:buClr>
              <a:buSzPct val="73000"/>
              <a:buNone/>
            </a:pPr>
            <a:endParaRPr lang="pt-BR" sz="2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lvl="0" indent="0">
              <a:spcBef>
                <a:spcPts val="600"/>
              </a:spcBef>
              <a:buClr>
                <a:srgbClr val="B13F9A"/>
              </a:buClr>
              <a:buSzPct val="73000"/>
              <a:buNone/>
            </a:pPr>
            <a:endParaRPr lang="pt-BR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lvl="0" indent="0">
              <a:spcBef>
                <a:spcPts val="600"/>
              </a:spcBef>
              <a:buClr>
                <a:srgbClr val="B13F9A"/>
              </a:buClr>
              <a:buSzPct val="73000"/>
              <a:buNone/>
            </a:pPr>
            <a:endParaRPr lang="pt-BR" sz="2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lvl="0" indent="0">
              <a:spcBef>
                <a:spcPts val="600"/>
              </a:spcBef>
              <a:buClr>
                <a:srgbClr val="B13F9A"/>
              </a:buClr>
              <a:buSzPct val="73000"/>
              <a:buNone/>
            </a:pPr>
            <a:r>
              <a:rPr lang="pt-BR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Resultados</a:t>
            </a:r>
            <a:r>
              <a:rPr lang="pt-BR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Nos três meses da intervenção a equipe não teve crianças faltosas.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l">
              <a:spcBef>
                <a:spcPts val="600"/>
              </a:spcBef>
            </a:pPr>
            <a:r>
              <a:rPr lang="pt-BR" sz="3600" b="1" dirty="0" smtClean="0">
                <a:solidFill>
                  <a:srgbClr val="B83D68">
                    <a:lumMod val="75000"/>
                  </a:srgbClr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pt-BR" sz="3600" b="1" dirty="0" smtClean="0">
                <a:solidFill>
                  <a:srgbClr val="B83D68">
                    <a:lumMod val="75000"/>
                  </a:srgbClr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pt-BR" sz="4000" b="1" dirty="0" smtClean="0">
                <a:solidFill>
                  <a:srgbClr val="B83D68">
                    <a:lumMod val="75000"/>
                  </a:srgbClr>
                </a:solidFill>
                <a:latin typeface="Arial" pitchFamily="34" charset="0"/>
                <a:ea typeface="+mn-ea"/>
                <a:cs typeface="Arial" pitchFamily="34" charset="0"/>
              </a:rPr>
              <a:t>Meta </a:t>
            </a:r>
            <a:r>
              <a:rPr lang="pt-BR" sz="4000" b="1" dirty="0">
                <a:solidFill>
                  <a:srgbClr val="B83D68">
                    <a:lumMod val="75000"/>
                  </a:srgbClr>
                </a:solidFill>
                <a:latin typeface="Arial" pitchFamily="34" charset="0"/>
                <a:ea typeface="+mn-ea"/>
                <a:cs typeface="Arial" pitchFamily="34" charset="0"/>
              </a:rPr>
              <a:t>3.1: Fazer busca ativa de 100% das crianças faltosas às consultas.</a:t>
            </a:r>
            <a:br>
              <a:rPr lang="pt-BR" sz="4000" b="1" dirty="0">
                <a:solidFill>
                  <a:srgbClr val="B83D68">
                    <a:lumMod val="75000"/>
                  </a:srgbClr>
                </a:solidFill>
                <a:latin typeface="Arial" pitchFamily="34" charset="0"/>
                <a:ea typeface="+mn-ea"/>
                <a:cs typeface="Arial" pitchFamily="34" charset="0"/>
              </a:rPr>
            </a:b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xmlns="" val="170096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51521" y="1628800"/>
            <a:ext cx="8028880" cy="4497363"/>
          </a:xfrm>
        </p:spPr>
        <p:txBody>
          <a:bodyPr/>
          <a:lstStyle/>
          <a:p>
            <a:pPr marL="0" lvl="0" indent="0">
              <a:spcBef>
                <a:spcPts val="600"/>
              </a:spcBef>
              <a:buClr>
                <a:srgbClr val="B13F9A"/>
              </a:buClr>
              <a:buSzPct val="73000"/>
              <a:buNone/>
            </a:pPr>
            <a:endParaRPr lang="pt-BR" sz="4000" b="1" dirty="0" smtClean="0">
              <a:solidFill>
                <a:srgbClr val="B83D68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0" lvl="0" indent="0">
              <a:spcBef>
                <a:spcPts val="600"/>
              </a:spcBef>
              <a:buClr>
                <a:srgbClr val="B13F9A"/>
              </a:buClr>
              <a:buSzPct val="73000"/>
              <a:buNone/>
            </a:pPr>
            <a:endParaRPr lang="pt-BR" sz="4000" b="1" dirty="0">
              <a:solidFill>
                <a:srgbClr val="B83D68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0" lvl="0" indent="0">
              <a:spcBef>
                <a:spcPts val="600"/>
              </a:spcBef>
              <a:buClr>
                <a:srgbClr val="B13F9A"/>
              </a:buClr>
              <a:buSzPct val="73000"/>
              <a:buNone/>
            </a:pPr>
            <a:r>
              <a:rPr lang="pt-BR" sz="4000" b="1" dirty="0" smtClean="0">
                <a:solidFill>
                  <a:srgbClr val="B83D68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Objetivo </a:t>
            </a:r>
            <a:r>
              <a:rPr lang="pt-BR" sz="4000" b="1" dirty="0">
                <a:solidFill>
                  <a:srgbClr val="B83D68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4: Melhorar o registro das informações.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t-BR" sz="4000" b="1" cap="all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63533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51520" y="2675467"/>
            <a:ext cx="8892479" cy="2769757"/>
          </a:xfrm>
        </p:spPr>
        <p:txBody>
          <a:bodyPr/>
          <a:lstStyle/>
          <a:p>
            <a:pPr marL="0" lvl="0" indent="0" algn="just">
              <a:spcBef>
                <a:spcPts val="0"/>
              </a:spcBef>
              <a:buClrTx/>
              <a:buSzTx/>
              <a:buNone/>
              <a:defRPr/>
            </a:pPr>
            <a:endParaRPr lang="pt-BR" sz="1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just">
              <a:spcBef>
                <a:spcPts val="0"/>
              </a:spcBef>
              <a:buClrTx/>
              <a:buSzTx/>
              <a:buNone/>
              <a:defRPr/>
            </a:pPr>
            <a:endParaRPr lang="pt-BR" sz="18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just">
              <a:spcBef>
                <a:spcPts val="0"/>
              </a:spcBef>
              <a:buClrTx/>
              <a:buSzTx/>
              <a:buNone/>
              <a:defRPr/>
            </a:pPr>
            <a:endParaRPr lang="pt-BR" sz="1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just">
              <a:spcBef>
                <a:spcPts val="0"/>
              </a:spcBef>
              <a:buClrTx/>
              <a:buSzTx/>
              <a:buNone/>
              <a:defRPr/>
            </a:pPr>
            <a:endParaRPr lang="pt-BR" sz="18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0" y="338328"/>
            <a:ext cx="8892480" cy="2370592"/>
          </a:xfrm>
        </p:spPr>
        <p:txBody>
          <a:bodyPr>
            <a:normAutofit fontScale="90000"/>
          </a:bodyPr>
          <a:lstStyle/>
          <a:p>
            <a:pPr marL="363538" lvl="0" algn="l">
              <a:spcBef>
                <a:spcPts val="0"/>
              </a:spcBef>
              <a:defRPr/>
            </a:pPr>
            <a:r>
              <a:rPr lang="pt-BR" sz="3200" b="1" dirty="0">
                <a:solidFill>
                  <a:srgbClr val="B83D68">
                    <a:lumMod val="75000"/>
                  </a:srgbClr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pt-BR" sz="3200" b="1" dirty="0">
                <a:solidFill>
                  <a:srgbClr val="B83D68">
                    <a:lumMod val="75000"/>
                  </a:srgbClr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pt-BR" sz="4000" b="1" dirty="0" smtClean="0">
                <a:solidFill>
                  <a:srgbClr val="B83D68">
                    <a:lumMod val="75000"/>
                  </a:srgbClr>
                </a:solidFill>
                <a:latin typeface="Arial" pitchFamily="34" charset="0"/>
                <a:ea typeface="+mn-ea"/>
                <a:cs typeface="Arial" pitchFamily="34" charset="0"/>
              </a:rPr>
              <a:t>Meta </a:t>
            </a:r>
            <a:r>
              <a:rPr lang="pt-BR" sz="4000" b="1" dirty="0">
                <a:solidFill>
                  <a:srgbClr val="B83D68">
                    <a:lumMod val="75000"/>
                  </a:srgbClr>
                </a:solidFill>
                <a:latin typeface="Arial" pitchFamily="34" charset="0"/>
                <a:ea typeface="+mn-ea"/>
                <a:cs typeface="Arial" pitchFamily="34" charset="0"/>
              </a:rPr>
              <a:t>4.1</a:t>
            </a:r>
            <a:r>
              <a:rPr lang="pt-BR" sz="4000" dirty="0">
                <a:solidFill>
                  <a:srgbClr val="B83D68">
                    <a:lumMod val="75000"/>
                  </a:srgbClr>
                </a:solidFill>
                <a:latin typeface="Arial" pitchFamily="34" charset="0"/>
                <a:ea typeface="+mn-ea"/>
                <a:cs typeface="Arial" pitchFamily="34" charset="0"/>
              </a:rPr>
              <a:t> Manter registro na ficha espelho de acompanhamento/espelho da saúde da criança de 100% das crianças que consultam no serviço.</a:t>
            </a:r>
            <a:br>
              <a:rPr lang="pt-BR" sz="4000" dirty="0">
                <a:solidFill>
                  <a:srgbClr val="B83D68">
                    <a:lumMod val="75000"/>
                  </a:srgbClr>
                </a:solidFill>
                <a:latin typeface="Arial" pitchFamily="34" charset="0"/>
                <a:ea typeface="+mn-ea"/>
                <a:cs typeface="Arial" pitchFamily="34" charset="0"/>
              </a:rPr>
            </a:br>
            <a:endParaRPr lang="pt-BR" sz="4000" dirty="0"/>
          </a:p>
        </p:txBody>
      </p:sp>
      <p:sp>
        <p:nvSpPr>
          <p:cNvPr id="4" name="Retângulo 3"/>
          <p:cNvSpPr/>
          <p:nvPr/>
        </p:nvSpPr>
        <p:spPr>
          <a:xfrm>
            <a:off x="395536" y="4500570"/>
            <a:ext cx="8424936" cy="830997"/>
          </a:xfrm>
          <a:prstGeom prst="rect">
            <a:avLst/>
          </a:prstGeom>
          <a:ln>
            <a:solidFill>
              <a:srgbClr val="F4E7ED">
                <a:lumMod val="25000"/>
              </a:srgbClr>
            </a:solidFill>
          </a:ln>
        </p:spPr>
        <p:txBody>
          <a:bodyPr wrap="square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Resultados: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Mês 1-  40 (100%)   Mês 2-  92 (100%)   Mês 3-  151 (100%)</a:t>
            </a:r>
            <a:endParaRPr kumimoji="0" lang="pt-BR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490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23529" y="2204864"/>
            <a:ext cx="7956872" cy="3921299"/>
          </a:xfrm>
        </p:spPr>
        <p:txBody>
          <a:bodyPr/>
          <a:lstStyle/>
          <a:p>
            <a:pPr lvl="0">
              <a:spcBef>
                <a:spcPts val="600"/>
              </a:spcBef>
              <a:buClr>
                <a:srgbClr val="B13F9A"/>
              </a:buClr>
              <a:buSzPct val="73000"/>
              <a:buNone/>
            </a:pPr>
            <a:r>
              <a:rPr lang="pt-BR" sz="4000" b="1" dirty="0">
                <a:solidFill>
                  <a:srgbClr val="B83D68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Objetivo 5:</a:t>
            </a:r>
            <a:r>
              <a:rPr lang="pt-BR" sz="4000" dirty="0">
                <a:solidFill>
                  <a:srgbClr val="B83D68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Mapear as crianças de risco pertencentes à área de abrangência.</a:t>
            </a:r>
          </a:p>
          <a:p>
            <a:pPr marL="0" lvl="0" indent="0">
              <a:spcBef>
                <a:spcPts val="600"/>
              </a:spcBef>
              <a:buClr>
                <a:srgbClr val="B13F9A"/>
              </a:buClr>
              <a:buSzPct val="73000"/>
              <a:buNone/>
            </a:pPr>
            <a:endParaRPr lang="pt-BR" sz="3600" dirty="0">
              <a:solidFill>
                <a:srgbClr val="B83D68">
                  <a:lumMod val="75000"/>
                </a:srgbClr>
              </a:solidFill>
              <a:latin typeface="Trebuchet MS"/>
            </a:endParaRP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sz="3600" b="1" cap="all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245533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51521" y="1340768"/>
            <a:ext cx="8496944" cy="5184576"/>
          </a:xfrm>
        </p:spPr>
        <p:txBody>
          <a:bodyPr/>
          <a:lstStyle/>
          <a:p>
            <a:pPr marL="0" lvl="0" indent="536575">
              <a:spcBef>
                <a:spcPts val="600"/>
              </a:spcBef>
              <a:buClr>
                <a:srgbClr val="B13F9A"/>
              </a:buClr>
              <a:buSzPct val="73000"/>
              <a:buNone/>
              <a:defRPr/>
            </a:pPr>
            <a:r>
              <a:rPr lang="pt-BR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Buriti dos Lopes - PI </a:t>
            </a:r>
          </a:p>
          <a:p>
            <a:pPr marL="0" lvl="0" indent="536575">
              <a:spcBef>
                <a:spcPts val="600"/>
              </a:spcBef>
              <a:buClr>
                <a:srgbClr val="B13F9A"/>
              </a:buClr>
              <a:buSzPct val="73000"/>
              <a:buNone/>
              <a:defRPr/>
            </a:pPr>
            <a:r>
              <a:rPr lang="pt-BR" sz="2800" dirty="0">
                <a:solidFill>
                  <a:schemeClr val="tx1"/>
                </a:solidFill>
                <a:latin typeface="Trebuchet MS"/>
              </a:rPr>
              <a:t>302 km de Teresina-PI </a:t>
            </a:r>
            <a:endParaRPr lang="pt-BR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lvl="0" indent="536575">
              <a:spcBef>
                <a:spcPts val="600"/>
              </a:spcBef>
              <a:buClr>
                <a:srgbClr val="B13F9A"/>
              </a:buClr>
              <a:buSzPct val="73000"/>
              <a:buNone/>
              <a:defRPr/>
            </a:pPr>
            <a:r>
              <a:rPr lang="pt-BR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População: 20.826 habitantes (Censo de população 2013)</a:t>
            </a:r>
          </a:p>
          <a:p>
            <a:pPr marL="0" lvl="0" indent="536575">
              <a:spcBef>
                <a:spcPts val="600"/>
              </a:spcBef>
              <a:buClr>
                <a:srgbClr val="B13F9A"/>
              </a:buClr>
              <a:buSzPct val="73000"/>
              <a:buNone/>
              <a:defRPr/>
            </a:pPr>
            <a:r>
              <a:rPr lang="pt-BR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Sistema de </a:t>
            </a:r>
            <a:r>
              <a:rPr lang="pt-BR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Saúde</a:t>
            </a:r>
            <a:endParaRPr lang="pt-BR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>
              <a:spcBef>
                <a:spcPts val="600"/>
              </a:spcBef>
              <a:buClr>
                <a:srgbClr val="B13F9A"/>
              </a:buClr>
              <a:buSzPct val="73000"/>
              <a:buFont typeface="Wingdings 2"/>
              <a:buChar char=""/>
            </a:pPr>
            <a:r>
              <a:rPr lang="pt-BR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Habilitado como Gestão Plena da Atenção Básica</a:t>
            </a:r>
          </a:p>
          <a:p>
            <a:pPr lvl="0">
              <a:spcBef>
                <a:spcPts val="600"/>
              </a:spcBef>
              <a:buClr>
                <a:srgbClr val="B13F9A"/>
              </a:buClr>
              <a:buSzPct val="73000"/>
              <a:buFont typeface="Wingdings 2"/>
              <a:buChar char=""/>
            </a:pPr>
            <a:r>
              <a:rPr lang="pt-BR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Constituído por 8 Unidades Básicas de Saúde (UBS) com ESF e não tem UBS tradicional.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b="1" cap="all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  <a:latin typeface="Arial" pitchFamily="34" charset="0"/>
                <a:cs typeface="Arial" pitchFamily="34" charset="0"/>
              </a:rPr>
              <a:t>Caracterização do Município.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1616724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51521" y="2675467"/>
            <a:ext cx="8028880" cy="3450696"/>
          </a:xfrm>
        </p:spPr>
        <p:txBody>
          <a:bodyPr/>
          <a:lstStyle/>
          <a:p>
            <a:pPr marL="0" lvl="0" indent="0" algn="just">
              <a:spcBef>
                <a:spcPts val="0"/>
              </a:spcBef>
              <a:buClrTx/>
              <a:buSzTx/>
              <a:buNone/>
              <a:defRPr/>
            </a:pPr>
            <a:r>
              <a:rPr lang="pt-BR" sz="2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Resultados:</a:t>
            </a:r>
          </a:p>
          <a:p>
            <a:pPr marL="0" lvl="0" indent="0" algn="just">
              <a:spcBef>
                <a:spcPts val="0"/>
              </a:spcBef>
              <a:buClrTx/>
              <a:buSzTx/>
              <a:buNone/>
              <a:defRPr/>
            </a:pPr>
            <a:r>
              <a:rPr lang="pt-BR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Neste indicador todas as crianças  151 (100%)  cadastradas tem avaliação de risco.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938544"/>
          </a:xfrm>
        </p:spPr>
        <p:txBody>
          <a:bodyPr>
            <a:normAutofit fontScale="90000"/>
          </a:bodyPr>
          <a:lstStyle/>
          <a:p>
            <a:pPr marL="363538" lvl="0" algn="l">
              <a:spcBef>
                <a:spcPts val="0"/>
              </a:spcBef>
              <a:defRPr/>
            </a:pPr>
            <a:r>
              <a:rPr lang="pt-BR" sz="3600" b="1" dirty="0" smtClean="0">
                <a:solidFill>
                  <a:srgbClr val="B83D68">
                    <a:lumMod val="75000"/>
                  </a:srgbClr>
                </a:solidFill>
                <a:latin typeface="Trebuchet MS"/>
                <a:ea typeface="+mn-ea"/>
                <a:cs typeface="+mn-cs"/>
              </a:rPr>
              <a:t/>
            </a:r>
            <a:br>
              <a:rPr lang="pt-BR" sz="3600" b="1" dirty="0" smtClean="0">
                <a:solidFill>
                  <a:srgbClr val="B83D68">
                    <a:lumMod val="75000"/>
                  </a:srgbClr>
                </a:solidFill>
                <a:latin typeface="Trebuchet MS"/>
                <a:ea typeface="+mn-ea"/>
                <a:cs typeface="+mn-cs"/>
              </a:rPr>
            </a:br>
            <a:r>
              <a:rPr lang="pt-BR" sz="4000" b="1" dirty="0" smtClean="0">
                <a:solidFill>
                  <a:srgbClr val="B83D68">
                    <a:lumMod val="75000"/>
                  </a:srgbClr>
                </a:solidFill>
                <a:latin typeface="Arial" pitchFamily="34" charset="0"/>
                <a:ea typeface="+mn-ea"/>
                <a:cs typeface="Arial" pitchFamily="34" charset="0"/>
              </a:rPr>
              <a:t>Meta </a:t>
            </a:r>
            <a:r>
              <a:rPr lang="pt-BR" sz="4000" b="1" dirty="0">
                <a:solidFill>
                  <a:srgbClr val="B83D68">
                    <a:lumMod val="75000"/>
                  </a:srgbClr>
                </a:solidFill>
                <a:latin typeface="Arial" pitchFamily="34" charset="0"/>
                <a:ea typeface="+mn-ea"/>
                <a:cs typeface="Arial" pitchFamily="34" charset="0"/>
              </a:rPr>
              <a:t>5.1: Realizar avaliação de risco em 100% das crianças cadastradas no programa</a:t>
            </a:r>
            <a:r>
              <a:rPr lang="pt-BR" sz="4000" dirty="0">
                <a:solidFill>
                  <a:srgbClr val="B83D68">
                    <a:lumMod val="75000"/>
                  </a:srgbClr>
                </a:solidFill>
                <a:latin typeface="Arial" pitchFamily="34" charset="0"/>
                <a:ea typeface="+mn-ea"/>
                <a:cs typeface="Arial" pitchFamily="34" charset="0"/>
              </a:rPr>
              <a:t>.</a:t>
            </a:r>
            <a:br>
              <a:rPr lang="pt-BR" sz="4000" dirty="0">
                <a:solidFill>
                  <a:srgbClr val="B83D68">
                    <a:lumMod val="75000"/>
                  </a:srgbClr>
                </a:solidFill>
                <a:latin typeface="Arial" pitchFamily="34" charset="0"/>
                <a:ea typeface="+mn-ea"/>
                <a:cs typeface="Arial" pitchFamily="34" charset="0"/>
              </a:rPr>
            </a:br>
            <a:endParaRPr lang="pt-BR" sz="4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190305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79513" y="1772816"/>
            <a:ext cx="8100888" cy="4353347"/>
          </a:xfrm>
        </p:spPr>
        <p:txBody>
          <a:bodyPr/>
          <a:lstStyle/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lvl="0">
              <a:spcBef>
                <a:spcPts val="600"/>
              </a:spcBef>
              <a:buClr>
                <a:srgbClr val="B13F9A"/>
              </a:buClr>
              <a:buSzPct val="73000"/>
              <a:buNone/>
            </a:pPr>
            <a:r>
              <a:rPr lang="pt-BR" sz="3600" b="1" dirty="0">
                <a:solidFill>
                  <a:srgbClr val="B83D68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Objetivo 6:</a:t>
            </a:r>
            <a:r>
              <a:rPr lang="pt-BR" sz="3600" dirty="0">
                <a:solidFill>
                  <a:srgbClr val="B83D68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Promover a saúde das crianças.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sz="3600" b="1" cap="all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33644562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51520" y="2675467"/>
            <a:ext cx="8568951" cy="3450696"/>
          </a:xfrm>
        </p:spPr>
        <p:txBody>
          <a:bodyPr/>
          <a:lstStyle/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lvl="0" indent="0">
              <a:spcBef>
                <a:spcPts val="600"/>
              </a:spcBef>
              <a:buClr>
                <a:srgbClr val="B13F9A"/>
              </a:buClr>
              <a:buSzPct val="73000"/>
              <a:buNone/>
            </a:pPr>
            <a:r>
              <a:rPr lang="pt-BR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Resultados:</a:t>
            </a:r>
          </a:p>
          <a:p>
            <a:pPr marL="0" lvl="0" indent="0">
              <a:spcBef>
                <a:spcPts val="600"/>
              </a:spcBef>
              <a:buClr>
                <a:srgbClr val="B13F9A"/>
              </a:buClr>
              <a:buSzPct val="73000"/>
              <a:buNone/>
            </a:pPr>
            <a:r>
              <a:rPr lang="pt-BR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 100% das mães receberam orientações para prevenir acidentes na infância.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722520"/>
          </a:xfrm>
        </p:spPr>
        <p:txBody>
          <a:bodyPr>
            <a:normAutofit fontScale="90000"/>
          </a:bodyPr>
          <a:lstStyle/>
          <a:p>
            <a:pPr lvl="0" algn="l">
              <a:spcBef>
                <a:spcPts val="600"/>
              </a:spcBef>
            </a:pPr>
            <a:r>
              <a:rPr lang="pt-BR" sz="3600" b="1" dirty="0" smtClean="0">
                <a:solidFill>
                  <a:srgbClr val="B83D68">
                    <a:lumMod val="75000"/>
                  </a:srgbClr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pt-BR" sz="3600" b="1" dirty="0" smtClean="0">
                <a:solidFill>
                  <a:srgbClr val="B83D68">
                    <a:lumMod val="75000"/>
                  </a:srgbClr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pt-BR" sz="3600" b="1" dirty="0">
                <a:solidFill>
                  <a:srgbClr val="B83D68">
                    <a:lumMod val="75000"/>
                  </a:srgbClr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pt-BR" sz="3600" b="1" dirty="0">
                <a:solidFill>
                  <a:srgbClr val="B83D68">
                    <a:lumMod val="75000"/>
                  </a:srgbClr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pt-BR" sz="3600" b="1" dirty="0" smtClean="0">
                <a:solidFill>
                  <a:srgbClr val="B83D68">
                    <a:lumMod val="75000"/>
                  </a:srgbClr>
                </a:solidFill>
                <a:latin typeface="Arial" pitchFamily="34" charset="0"/>
                <a:ea typeface="+mn-ea"/>
                <a:cs typeface="Arial" pitchFamily="34" charset="0"/>
              </a:rPr>
              <a:t>Meta </a:t>
            </a:r>
            <a:r>
              <a:rPr lang="pt-BR" sz="3600" b="1" dirty="0">
                <a:solidFill>
                  <a:srgbClr val="B83D68">
                    <a:lumMod val="75000"/>
                  </a:srgbClr>
                </a:solidFill>
                <a:latin typeface="Arial" pitchFamily="34" charset="0"/>
                <a:ea typeface="+mn-ea"/>
                <a:cs typeface="Arial" pitchFamily="34" charset="0"/>
              </a:rPr>
              <a:t>6.1: Dar orientações para prevenir acidentes na infância em 100% das consultas de saúde da criança. </a:t>
            </a:r>
            <a:br>
              <a:rPr lang="pt-BR" sz="3600" b="1" dirty="0">
                <a:solidFill>
                  <a:srgbClr val="B83D68">
                    <a:lumMod val="75000"/>
                  </a:srgbClr>
                </a:solidFill>
                <a:latin typeface="Arial" pitchFamily="34" charset="0"/>
                <a:ea typeface="+mn-ea"/>
                <a:cs typeface="Arial" pitchFamily="34" charset="0"/>
              </a:rPr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62365651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043608" y="4437113"/>
            <a:ext cx="5976664" cy="792087"/>
          </a:xfrm>
        </p:spPr>
        <p:txBody>
          <a:bodyPr>
            <a:normAutofit lnSpcReduction="10000"/>
          </a:bodyPr>
          <a:lstStyle/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pt-BR" sz="1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Figura 10: </a:t>
            </a:r>
            <a:r>
              <a:rPr lang="pt-BR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Gráfico Proporção de crianças colocadas para mamar durante a primeira consulta..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pt-BR" sz="1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Fonte: </a:t>
            </a:r>
            <a:r>
              <a:rPr lang="pt-BR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Planilha coleta de dados. UBS José Eleutério da Costa no Município Buriti dos Lopes. 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>
              <a:spcBef>
                <a:spcPts val="0"/>
              </a:spcBef>
            </a:pPr>
            <a:r>
              <a:rPr lang="pt-BR" sz="3300" b="1" dirty="0">
                <a:solidFill>
                  <a:srgbClr val="B83D68">
                    <a:lumMod val="75000"/>
                  </a:srgbClr>
                </a:solidFill>
                <a:latin typeface="Arial"/>
                <a:ea typeface="Calibri"/>
                <a:cs typeface="Times New Roman"/>
              </a:rPr>
              <a:t>Meta 6.2: Colocar 100% das crianças para mamar na primeira consulta</a:t>
            </a:r>
            <a:r>
              <a:rPr lang="pt-BR" sz="3300" b="1" dirty="0" smtClean="0">
                <a:solidFill>
                  <a:srgbClr val="B83D68">
                    <a:lumMod val="75000"/>
                  </a:srgbClr>
                </a:solidFill>
                <a:latin typeface="Arial"/>
                <a:ea typeface="Calibri"/>
                <a:cs typeface="Times New Roman"/>
              </a:rPr>
              <a:t>.</a:t>
            </a:r>
            <a:endParaRPr lang="pt-BR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xmlns="" val="3090325216"/>
              </p:ext>
            </p:extLst>
          </p:nvPr>
        </p:nvGraphicFramePr>
        <p:xfrm>
          <a:off x="1099270" y="1484784"/>
          <a:ext cx="5835247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ixaDeTexto 6"/>
          <p:cNvSpPr txBox="1">
            <a:spLocks noChangeArrowheads="1"/>
          </p:cNvSpPr>
          <p:nvPr/>
        </p:nvSpPr>
        <p:spPr bwMode="auto">
          <a:xfrm>
            <a:off x="395536" y="5716706"/>
            <a:ext cx="8748464" cy="830997"/>
          </a:xfrm>
          <a:prstGeom prst="rect">
            <a:avLst/>
          </a:prstGeom>
          <a:solidFill>
            <a:sysClr val="window" lastClr="FFFFFF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Resultado: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Mês  1-  26 (65,0%)   Mês 2-  61 (66,3%)   Mês 3-  77 (51,0%)  </a:t>
            </a:r>
            <a:endParaRPr kumimoji="0" lang="pt-BR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6741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79512" y="2132856"/>
            <a:ext cx="8568951" cy="86409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l">
              <a:spcBef>
                <a:spcPts val="0"/>
              </a:spcBef>
              <a:defRPr/>
            </a:pPr>
            <a:r>
              <a:rPr lang="pt-BR" sz="3600" b="1" dirty="0" smtClean="0">
                <a:solidFill>
                  <a:srgbClr val="B83D68">
                    <a:lumMod val="75000"/>
                  </a:srgbClr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pt-BR" sz="3600" b="1" dirty="0" smtClean="0">
                <a:solidFill>
                  <a:srgbClr val="B83D68">
                    <a:lumMod val="75000"/>
                  </a:srgbClr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pt-BR" sz="4000" b="1" dirty="0" smtClean="0">
                <a:solidFill>
                  <a:srgbClr val="B83D68">
                    <a:lumMod val="75000"/>
                  </a:srgbClr>
                </a:solidFill>
                <a:latin typeface="Arial" pitchFamily="34" charset="0"/>
                <a:ea typeface="+mn-ea"/>
                <a:cs typeface="Arial" pitchFamily="34" charset="0"/>
              </a:rPr>
              <a:t>Meta </a:t>
            </a:r>
            <a:r>
              <a:rPr lang="pt-BR" sz="4000" b="1" dirty="0">
                <a:solidFill>
                  <a:srgbClr val="B83D68">
                    <a:lumMod val="75000"/>
                  </a:srgbClr>
                </a:solidFill>
                <a:latin typeface="Arial" pitchFamily="34" charset="0"/>
                <a:ea typeface="+mn-ea"/>
                <a:cs typeface="Arial" pitchFamily="34" charset="0"/>
              </a:rPr>
              <a:t>6.3.</a:t>
            </a:r>
            <a:r>
              <a:rPr lang="pt-BR" sz="4000" dirty="0">
                <a:solidFill>
                  <a:srgbClr val="B83D68">
                    <a:lumMod val="75000"/>
                  </a:srgbClr>
                </a:solidFill>
                <a:latin typeface="Arial" pitchFamily="34" charset="0"/>
                <a:ea typeface="+mn-ea"/>
                <a:cs typeface="Arial" pitchFamily="34" charset="0"/>
              </a:rPr>
              <a:t> Fornecer orientações nutricionais de acordo com a faixa etária para 100% das crianças.</a:t>
            </a:r>
            <a:br>
              <a:rPr lang="pt-BR" sz="4000" dirty="0">
                <a:solidFill>
                  <a:srgbClr val="B83D68">
                    <a:lumMod val="75000"/>
                  </a:srgbClr>
                </a:solidFill>
                <a:latin typeface="Arial" pitchFamily="34" charset="0"/>
                <a:ea typeface="+mn-ea"/>
                <a:cs typeface="Arial" pitchFamily="34" charset="0"/>
              </a:rPr>
            </a:br>
            <a:endParaRPr lang="pt-BR" sz="4000" dirty="0"/>
          </a:p>
        </p:txBody>
      </p:sp>
      <p:sp>
        <p:nvSpPr>
          <p:cNvPr id="5" name="CaixaDeTexto 6"/>
          <p:cNvSpPr txBox="1">
            <a:spLocks noChangeArrowheads="1"/>
          </p:cNvSpPr>
          <p:nvPr/>
        </p:nvSpPr>
        <p:spPr bwMode="auto">
          <a:xfrm>
            <a:off x="179512" y="3212976"/>
            <a:ext cx="8712968" cy="1508105"/>
          </a:xfrm>
          <a:prstGeom prst="rect">
            <a:avLst/>
          </a:prstGeom>
          <a:solidFill>
            <a:sysClr val="window" lastClr="FFFFFF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63538" lvl="0">
              <a:defRPr/>
            </a:pPr>
            <a:r>
              <a:rPr kumimoji="0" lang="pt-BR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Resultados:</a:t>
            </a:r>
            <a:br>
              <a:rPr kumimoji="0" lang="pt-BR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</a:br>
            <a:r>
              <a:rPr lang="pt-BR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Mês </a:t>
            </a:r>
            <a:r>
              <a:rPr lang="pt-BR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1–  40 (100%)  Mês 2– 92 (100%)  Mês 3– 151 (100%)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  </a:t>
            </a:r>
            <a:endParaRPr kumimoji="0" lang="pt-BR" sz="1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655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51520" y="3212976"/>
            <a:ext cx="8640959" cy="2913187"/>
          </a:xfrm>
        </p:spPr>
        <p:txBody>
          <a:bodyPr>
            <a:normAutofit/>
          </a:bodyPr>
          <a:lstStyle/>
          <a:p>
            <a:pPr marL="0" lvl="0" indent="0" algn="just">
              <a:spcBef>
                <a:spcPts val="0"/>
              </a:spcBef>
              <a:buClrTx/>
              <a:buSzTx/>
              <a:buNone/>
              <a:defRPr/>
            </a:pPr>
            <a:r>
              <a:rPr lang="pt-BR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Resultados</a:t>
            </a:r>
            <a:r>
              <a:rPr lang="pt-BR" sz="2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0" lvl="0" indent="0" algn="just">
              <a:spcBef>
                <a:spcPts val="0"/>
              </a:spcBef>
              <a:buClrTx/>
              <a:buSzTx/>
              <a:buNone/>
              <a:defRPr/>
            </a:pPr>
            <a:r>
              <a:rPr lang="pt-BR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 meta foi atingida 100% aproveitando todos os encontros com as mães.</a:t>
            </a:r>
          </a:p>
          <a:p>
            <a:pPr marL="0" lvl="0" indent="0" algn="just">
              <a:spcBef>
                <a:spcPts val="0"/>
              </a:spcBef>
              <a:buClrTx/>
              <a:buSzTx/>
              <a:buNone/>
              <a:defRPr/>
            </a:pPr>
            <a:endParaRPr lang="pt-BR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79512" y="338328"/>
            <a:ext cx="8712968" cy="2370592"/>
          </a:xfrm>
        </p:spPr>
        <p:txBody>
          <a:bodyPr>
            <a:noAutofit/>
          </a:bodyPr>
          <a:lstStyle/>
          <a:p>
            <a:pPr lvl="0" algn="l">
              <a:spcBef>
                <a:spcPts val="0"/>
              </a:spcBef>
              <a:defRPr/>
            </a:pPr>
            <a:r>
              <a:rPr lang="pt-BR" sz="3600" b="1" dirty="0" smtClean="0">
                <a:solidFill>
                  <a:srgbClr val="B83D68">
                    <a:lumMod val="75000"/>
                  </a:srgbClr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pt-BR" sz="3600" b="1" dirty="0" smtClean="0">
                <a:solidFill>
                  <a:srgbClr val="B83D68">
                    <a:lumMod val="75000"/>
                  </a:srgbClr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pt-BR" sz="3600" b="1" dirty="0" smtClean="0">
                <a:solidFill>
                  <a:srgbClr val="B83D68">
                    <a:lumMod val="75000"/>
                  </a:srgbClr>
                </a:solidFill>
                <a:latin typeface="Arial" pitchFamily="34" charset="0"/>
                <a:ea typeface="+mn-ea"/>
                <a:cs typeface="Arial" pitchFamily="34" charset="0"/>
              </a:rPr>
              <a:t>Meta </a:t>
            </a:r>
            <a:r>
              <a:rPr lang="pt-BR" sz="3600" b="1" dirty="0">
                <a:solidFill>
                  <a:srgbClr val="B83D68">
                    <a:lumMod val="75000"/>
                  </a:srgbClr>
                </a:solidFill>
                <a:latin typeface="Arial" pitchFamily="34" charset="0"/>
                <a:ea typeface="+mn-ea"/>
                <a:cs typeface="Arial" pitchFamily="34" charset="0"/>
              </a:rPr>
              <a:t>6.4.</a:t>
            </a:r>
            <a:r>
              <a:rPr lang="pt-BR" sz="3600" dirty="0">
                <a:solidFill>
                  <a:srgbClr val="B83D68">
                    <a:lumMod val="75000"/>
                  </a:srgbClr>
                </a:solidFill>
                <a:latin typeface="Arial" pitchFamily="34" charset="0"/>
                <a:ea typeface="+mn-ea"/>
                <a:cs typeface="Arial" pitchFamily="34" charset="0"/>
              </a:rPr>
              <a:t> Fornecer orientações sobre higiene bucal, etiologia e prevenção da cárie 100% das crianças de acordo com a faixa etária.</a:t>
            </a:r>
            <a:br>
              <a:rPr lang="pt-BR" sz="3600" dirty="0">
                <a:solidFill>
                  <a:srgbClr val="B83D68">
                    <a:lumMod val="75000"/>
                  </a:srgbClr>
                </a:solidFill>
                <a:latin typeface="Arial" pitchFamily="34" charset="0"/>
                <a:ea typeface="+mn-ea"/>
                <a:cs typeface="Arial" pitchFamily="34" charset="0"/>
              </a:rPr>
            </a:b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xmlns="" val="4229083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23528" y="1484784"/>
            <a:ext cx="8568951" cy="5184576"/>
          </a:xfrm>
        </p:spPr>
        <p:txBody>
          <a:bodyPr>
            <a:normAutofit lnSpcReduction="10000"/>
          </a:bodyPr>
          <a:lstStyle/>
          <a:p>
            <a:pPr lvl="0">
              <a:spcBef>
                <a:spcPts val="600"/>
              </a:spcBef>
              <a:buClr>
                <a:srgbClr val="B13F9A"/>
              </a:buClr>
              <a:buSzPct val="73000"/>
              <a:buNone/>
            </a:pPr>
            <a:r>
              <a:rPr lang="pt-BR" sz="3600" b="1" dirty="0">
                <a:solidFill>
                  <a:srgbClr val="B83D68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Qual o significado dos resultados obtidos para a equipe</a:t>
            </a:r>
          </a:p>
          <a:p>
            <a:pPr marL="342900" lvl="0" indent="-342900">
              <a:spcBef>
                <a:spcPts val="600"/>
              </a:spcBef>
              <a:buClr>
                <a:srgbClr val="B13F9A"/>
              </a:buClr>
              <a:buSzPct val="73000"/>
              <a:buFont typeface="Wingdings" pitchFamily="2" charset="2"/>
              <a:buChar char="v"/>
            </a:pPr>
            <a:r>
              <a:rPr lang="pt-BR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800" dirty="0">
                <a:solidFill>
                  <a:srgbClr val="000000"/>
                </a:solidFill>
                <a:latin typeface="Arial"/>
                <a:cs typeface="Times New Roman"/>
              </a:rPr>
              <a:t>P</a:t>
            </a:r>
            <a:r>
              <a:rPr lang="pt-BR" sz="2800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ermitiu a capacitação dos profissionais da equipe incorporando mais conhecimento na atenção da ação programática de saúde da criança de acordo com o protocolo do Ministério de Saúde.</a:t>
            </a:r>
          </a:p>
          <a:p>
            <a:pPr marL="342900" lvl="0" indent="-342900">
              <a:spcBef>
                <a:spcPts val="600"/>
              </a:spcBef>
              <a:buClr>
                <a:srgbClr val="B13F9A"/>
              </a:buClr>
              <a:buSzPct val="73000"/>
              <a:buFont typeface="Wingdings" pitchFamily="2" charset="2"/>
              <a:buChar char="v"/>
            </a:pPr>
            <a:r>
              <a:rPr lang="pt-BR" sz="2800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 Conhecer as atribuições de cada integrante da equipe. </a:t>
            </a:r>
          </a:p>
          <a:p>
            <a:pPr marL="342900" lvl="0" indent="-342900">
              <a:spcBef>
                <a:spcPts val="600"/>
              </a:spcBef>
              <a:buClr>
                <a:srgbClr val="B13F9A"/>
              </a:buClr>
              <a:buSzPct val="73000"/>
              <a:buFont typeface="Wingdings" pitchFamily="2" charset="2"/>
              <a:buChar char="v"/>
            </a:pPr>
            <a:r>
              <a:rPr lang="pt-BR" sz="2800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Ajudou incorporar novo estilo de trabalho na UBS mais integrado.</a:t>
            </a:r>
            <a:endParaRPr lang="pt-BR" sz="2800" b="1" dirty="0">
              <a:solidFill>
                <a:srgbClr val="B83D68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None/>
              <a:defRPr/>
            </a:pPr>
            <a:endParaRPr lang="es-CO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864096"/>
          </a:xfrm>
        </p:spPr>
        <p:txBody>
          <a:bodyPr>
            <a:normAutofit fontScale="90000"/>
          </a:bodyPr>
          <a:lstStyle/>
          <a:p>
            <a:pPr lvl="0" algn="l">
              <a:defRPr/>
            </a:pPr>
            <a:r>
              <a:rPr lang="pt-BR" sz="4300" b="1" cap="all" dirty="0" smtClean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pt-BR" sz="4300" b="1" cap="all" dirty="0" smtClean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pt-BR" sz="4300" b="1" cap="all" dirty="0" smtClean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  <a:latin typeface="Arial" pitchFamily="34" charset="0"/>
                <a:ea typeface="+mn-ea"/>
                <a:cs typeface="Arial" pitchFamily="34" charset="0"/>
              </a:rPr>
              <a:t>Discussão</a:t>
            </a:r>
            <a:r>
              <a:rPr lang="pt-BR" sz="4300" b="1" cap="all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pt-BR" sz="4300" b="1" cap="all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  <a:latin typeface="Arial" pitchFamily="34" charset="0"/>
                <a:ea typeface="+mn-ea"/>
                <a:cs typeface="Arial" pitchFamily="34" charset="0"/>
              </a:rPr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89163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51521" y="1484784"/>
            <a:ext cx="8640960" cy="5373216"/>
          </a:xfrm>
        </p:spPr>
        <p:txBody>
          <a:bodyPr>
            <a:normAutofit/>
          </a:bodyPr>
          <a:lstStyle/>
          <a:p>
            <a:pPr lvl="0">
              <a:buClr>
                <a:srgbClr val="31B6FD"/>
              </a:buClr>
              <a:buFont typeface="Arial" pitchFamily="34" charset="0"/>
              <a:buChar char="•"/>
            </a:pPr>
            <a:r>
              <a:rPr lang="pt-BR" sz="2600" dirty="0" smtClean="0">
                <a:latin typeface="Arial" pitchFamily="34" charset="0"/>
                <a:cs typeface="Arial" pitchFamily="34" charset="0"/>
              </a:rPr>
              <a:t> </a:t>
            </a:r>
            <a:endParaRPr lang="pt-BR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395416"/>
            <a:ext cx="8229600" cy="801336"/>
          </a:xfrm>
        </p:spPr>
        <p:txBody>
          <a:bodyPr>
            <a:noAutofit/>
          </a:bodyPr>
          <a:lstStyle/>
          <a:p>
            <a:pPr lvl="0" algn="l">
              <a:defRPr/>
            </a:pPr>
            <a:r>
              <a:rPr lang="pt-BR" sz="3900" b="1" cap="all" dirty="0" smtClean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pt-BR" sz="3900" b="1" cap="all" dirty="0" smtClean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pt-BR" sz="3900" b="1" cap="all" dirty="0" smtClean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  <a:latin typeface="Arial" pitchFamily="34" charset="0"/>
                <a:ea typeface="+mn-ea"/>
                <a:cs typeface="Arial" pitchFamily="34" charset="0"/>
              </a:rPr>
              <a:t>Discussão</a:t>
            </a:r>
            <a:r>
              <a:rPr lang="pt-BR" sz="3900" b="1" cap="all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pt-BR" sz="3900" b="1" cap="all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  <a:latin typeface="Arial" pitchFamily="34" charset="0"/>
                <a:ea typeface="+mn-ea"/>
                <a:cs typeface="Arial" pitchFamily="34" charset="0"/>
              </a:rPr>
            </a:br>
            <a:endParaRPr lang="pt-BR" sz="4000" dirty="0"/>
          </a:p>
        </p:txBody>
      </p:sp>
      <p:sp>
        <p:nvSpPr>
          <p:cNvPr id="4" name="Retângulo 3"/>
          <p:cNvSpPr/>
          <p:nvPr/>
        </p:nvSpPr>
        <p:spPr>
          <a:xfrm>
            <a:off x="323528" y="1340768"/>
            <a:ext cx="8568952" cy="48782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>
              <a:spcBef>
                <a:spcPts val="600"/>
              </a:spcBef>
              <a:buClr>
                <a:srgbClr val="B13F9A"/>
              </a:buClr>
              <a:buSzPct val="73000"/>
            </a:pPr>
            <a:r>
              <a:rPr lang="pt-BR" sz="3600" b="1" dirty="0">
                <a:solidFill>
                  <a:srgbClr val="B83D68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Qual o significado dos resultados obtidos para o serviço</a:t>
            </a:r>
          </a:p>
          <a:p>
            <a:pPr marL="342900" lvl="0" indent="-342900">
              <a:spcBef>
                <a:spcPts val="600"/>
              </a:spcBef>
              <a:buClr>
                <a:srgbClr val="B13F9A"/>
              </a:buClr>
              <a:buSzPct val="73000"/>
              <a:buFont typeface="Wingdings" pitchFamily="2" charset="2"/>
              <a:buChar char="v"/>
            </a:pPr>
            <a:r>
              <a:rPr lang="pt-BR" sz="2800" b="1" dirty="0">
                <a:solidFill>
                  <a:srgbClr val="000000"/>
                </a:solidFill>
                <a:latin typeface="Arial"/>
                <a:cs typeface="Times New Roman"/>
              </a:rPr>
              <a:t> </a:t>
            </a:r>
            <a:r>
              <a:rPr lang="pt-BR" sz="2800" dirty="0">
                <a:solidFill>
                  <a:srgbClr val="000000"/>
                </a:solidFill>
                <a:latin typeface="Arial"/>
                <a:cs typeface="Times New Roman"/>
              </a:rPr>
              <a:t>Permitiu </a:t>
            </a:r>
            <a:r>
              <a:rPr lang="pt-BR" sz="2800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ampliar os atendimentos das crianças de zero a 72 meses e as vagas assistindo as consultas seguem a programação do Ministério de Saúde.</a:t>
            </a:r>
          </a:p>
          <a:p>
            <a:pPr marL="342900" lvl="0" indent="-342900">
              <a:spcBef>
                <a:spcPts val="600"/>
              </a:spcBef>
              <a:buClr>
                <a:srgbClr val="B13F9A"/>
              </a:buClr>
              <a:buSzPct val="73000"/>
              <a:buFont typeface="Wingdings" pitchFamily="2" charset="2"/>
              <a:buChar char="v"/>
            </a:pPr>
            <a:r>
              <a:rPr lang="pt-BR" sz="2800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   Melhoria do registro e o agendamento das consultas das crianças.</a:t>
            </a:r>
          </a:p>
          <a:p>
            <a:pPr marL="342900" lvl="0" indent="-342900">
              <a:spcBef>
                <a:spcPts val="600"/>
              </a:spcBef>
              <a:buClr>
                <a:srgbClr val="B13F9A"/>
              </a:buClr>
              <a:buSzPct val="73000"/>
              <a:buFont typeface="Wingdings" pitchFamily="2" charset="2"/>
              <a:buChar char="v"/>
            </a:pPr>
            <a:r>
              <a:rPr lang="pt-BR" sz="2800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 Viabilizou a otimização da agenda para a atenção à demanda espontânea.</a:t>
            </a:r>
            <a:endParaRPr lang="pt-BR" sz="2800" dirty="0">
              <a:solidFill>
                <a:srgbClr val="B83D68">
                  <a:lumMod val="75000"/>
                </a:srgbClr>
              </a:solidFill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6133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51521" y="1556792"/>
            <a:ext cx="8640960" cy="5112568"/>
          </a:xfrm>
        </p:spPr>
        <p:txBody>
          <a:bodyPr/>
          <a:lstStyle/>
          <a:p>
            <a:pPr lvl="0">
              <a:spcBef>
                <a:spcPts val="600"/>
              </a:spcBef>
              <a:buClr>
                <a:srgbClr val="B13F9A"/>
              </a:buClr>
              <a:buSzPct val="73000"/>
              <a:buNone/>
            </a:pPr>
            <a:r>
              <a:rPr lang="pt-BR" sz="3200" b="1" dirty="0">
                <a:solidFill>
                  <a:srgbClr val="B83D68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Qual o significado dos resultados obtidos para comunidade</a:t>
            </a:r>
            <a:endParaRPr lang="pt-BR" sz="3200" dirty="0">
              <a:solidFill>
                <a:srgbClr val="B83D68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>
              <a:spcBef>
                <a:spcPts val="600"/>
              </a:spcBef>
              <a:buClr>
                <a:srgbClr val="B13F9A"/>
              </a:buClr>
              <a:buSzPct val="73000"/>
              <a:buFont typeface="Wingdings" pitchFamily="2" charset="2"/>
              <a:buChar char="v"/>
              <a:defRPr/>
            </a:pPr>
            <a:r>
              <a:rPr lang="pt-BR" sz="2800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Possibilitou para as mães e a família ter mais conhecimento em relação aos atendimentos das crianças, garantindo um nascimento saudável, aleitamento materno e acompanhamento do processo de crescimento e desenvolvimento.</a:t>
            </a:r>
            <a:endParaRPr lang="pt-BR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02440"/>
          </a:xfrm>
        </p:spPr>
        <p:txBody>
          <a:bodyPr>
            <a:noAutofit/>
          </a:bodyPr>
          <a:lstStyle/>
          <a:p>
            <a:pPr lvl="0" algn="l">
              <a:defRPr/>
            </a:pPr>
            <a:r>
              <a:rPr lang="pt-BR" sz="3900" b="1" cap="all" dirty="0" smtClean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pt-BR" sz="3900" b="1" cap="all" dirty="0" smtClean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pt-BR" sz="3900" b="1" cap="all" dirty="0" smtClean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  <a:latin typeface="Arial" pitchFamily="34" charset="0"/>
                <a:ea typeface="+mn-ea"/>
                <a:cs typeface="Arial" pitchFamily="34" charset="0"/>
              </a:rPr>
              <a:t>Discussão</a:t>
            </a:r>
            <a:r>
              <a:rPr lang="pt-BR" sz="3900" b="1" cap="all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pt-BR" sz="3900" b="1" cap="all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  <a:latin typeface="Arial" pitchFamily="34" charset="0"/>
                <a:ea typeface="+mn-ea"/>
                <a:cs typeface="Arial" pitchFamily="34" charset="0"/>
              </a:rPr>
            </a:b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xmlns="" val="2078496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51521" y="1124744"/>
            <a:ext cx="8640960" cy="5001419"/>
          </a:xfrm>
        </p:spPr>
        <p:txBody>
          <a:bodyPr/>
          <a:lstStyle/>
          <a:p>
            <a:pPr lvl="0">
              <a:spcBef>
                <a:spcPts val="600"/>
              </a:spcBef>
              <a:buClr>
                <a:srgbClr val="B13F9A"/>
              </a:buClr>
              <a:buSzPct val="73000"/>
              <a:buNone/>
            </a:pPr>
            <a:r>
              <a:rPr lang="pt-BR" sz="2800" b="1" dirty="0">
                <a:solidFill>
                  <a:srgbClr val="B83D68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O que precisa mudar para viabilizar a continuidade da intervenção após o término da equipe</a:t>
            </a:r>
            <a:r>
              <a:rPr lang="pt-BR" sz="2800" b="1" dirty="0" smtClean="0">
                <a:solidFill>
                  <a:srgbClr val="B83D68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 lvl="0">
              <a:spcBef>
                <a:spcPts val="600"/>
              </a:spcBef>
              <a:buClr>
                <a:srgbClr val="B13F9A"/>
              </a:buClr>
              <a:buSzPct val="73000"/>
              <a:buNone/>
            </a:pPr>
            <a:endParaRPr lang="pt-BR" sz="2800" b="1" dirty="0">
              <a:solidFill>
                <a:srgbClr val="B83D68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lvl="0">
              <a:buClr>
                <a:srgbClr val="31B6FD"/>
              </a:buClr>
            </a:pPr>
            <a:r>
              <a:rPr lang="pt-BR" sz="2800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Após de concluída a UBS com a nova estrutura permite oferecer melhor atendimentos com maior qualidade  nesta ação programática incluindo as consultas de odontologia.</a:t>
            </a:r>
            <a:endParaRPr lang="pt-BR" sz="2800" dirty="0">
              <a:solidFill>
                <a:srgbClr val="073E87"/>
              </a:solidFill>
            </a:endParaRP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86416"/>
          </a:xfrm>
        </p:spPr>
        <p:txBody>
          <a:bodyPr>
            <a:normAutofit fontScale="90000"/>
          </a:bodyPr>
          <a:lstStyle/>
          <a:p>
            <a:pPr lvl="0" algn="l">
              <a:defRPr/>
            </a:pPr>
            <a:r>
              <a:rPr lang="pt-BR" sz="3900" b="1" cap="all" dirty="0" smtClean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pt-BR" sz="3900" b="1" cap="all" dirty="0" smtClean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pt-BR" sz="3900" b="1" cap="all" dirty="0" smtClean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  <a:latin typeface="Arial" pitchFamily="34" charset="0"/>
                <a:ea typeface="+mn-ea"/>
                <a:cs typeface="Arial" pitchFamily="34" charset="0"/>
              </a:rPr>
              <a:t>Discussão</a:t>
            </a:r>
            <a:r>
              <a:rPr lang="pt-BR" sz="3900" b="1" cap="all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pt-BR" sz="3900" b="1" cap="all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  <a:latin typeface="Arial" pitchFamily="34" charset="0"/>
                <a:ea typeface="+mn-ea"/>
                <a:cs typeface="Arial" pitchFamily="34" charset="0"/>
              </a:rPr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03931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51521" y="1628800"/>
            <a:ext cx="8640960" cy="4968552"/>
          </a:xfrm>
        </p:spPr>
        <p:txBody>
          <a:bodyPr/>
          <a:lstStyle/>
          <a:p>
            <a:pPr lvl="0">
              <a:spcBef>
                <a:spcPts val="600"/>
              </a:spcBef>
              <a:buClr>
                <a:srgbClr val="B13F9A"/>
              </a:buClr>
              <a:buSzPct val="73000"/>
              <a:buFont typeface="Wingdings 2"/>
              <a:buChar char=""/>
            </a:pPr>
            <a:r>
              <a:rPr lang="pt-BR" sz="3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População Vinculada 2.052 usuários</a:t>
            </a:r>
          </a:p>
          <a:p>
            <a:pPr lvl="0">
              <a:spcBef>
                <a:spcPts val="600"/>
              </a:spcBef>
              <a:buClr>
                <a:srgbClr val="B13F9A"/>
              </a:buClr>
              <a:buSzPct val="73000"/>
              <a:buFont typeface="Wingdings 2"/>
              <a:buChar char=""/>
            </a:pPr>
            <a:r>
              <a:rPr lang="pt-BR" sz="3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Local adaptado para ser uma UBS .</a:t>
            </a:r>
          </a:p>
          <a:p>
            <a:pPr lvl="0">
              <a:spcBef>
                <a:spcPts val="600"/>
              </a:spcBef>
              <a:buClr>
                <a:srgbClr val="B13F9A"/>
              </a:buClr>
              <a:buSzPct val="73000"/>
              <a:buFont typeface="Wingdings 2"/>
              <a:buChar char=""/>
            </a:pPr>
            <a:r>
              <a:rPr lang="pt-BR" sz="3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Está em funcionamento faz </a:t>
            </a:r>
            <a:r>
              <a:rPr lang="pt-BR" sz="3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31 </a:t>
            </a:r>
            <a:r>
              <a:rPr lang="pt-BR" sz="3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anos .</a:t>
            </a:r>
          </a:p>
          <a:p>
            <a:pPr lvl="0">
              <a:spcBef>
                <a:spcPts val="600"/>
              </a:spcBef>
              <a:buClr>
                <a:srgbClr val="B13F9A"/>
              </a:buClr>
              <a:buSzPct val="73000"/>
              <a:buFont typeface="Wingdings 2"/>
              <a:buChar char=""/>
            </a:pPr>
            <a:r>
              <a:rPr lang="pt-BR" sz="3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Tem dois turno de atendimento e tem área de abrangência definida 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400" b="1" cap="all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  <a:latin typeface="Arial" pitchFamily="34" charset="0"/>
                <a:cs typeface="Arial" pitchFamily="34" charset="0"/>
              </a:rPr>
              <a:t>Caracterização da Unidade Básica de Saúde.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81889369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51521" y="1556792"/>
            <a:ext cx="8640960" cy="4569371"/>
          </a:xfrm>
        </p:spPr>
        <p:txBody>
          <a:bodyPr/>
          <a:lstStyle/>
          <a:p>
            <a:pPr marL="571500" lvl="0" indent="-571500" algn="just">
              <a:spcBef>
                <a:spcPts val="0"/>
              </a:spcBef>
              <a:buClrTx/>
              <a:buSzTx/>
              <a:buFont typeface="Wingdings" pitchFamily="2" charset="2"/>
              <a:buChar char="Ø"/>
            </a:pPr>
            <a:r>
              <a:rPr lang="pt-BR" sz="3600" dirty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Próximas ações:</a:t>
            </a:r>
            <a:r>
              <a:rPr lang="pt-BR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 </a:t>
            </a:r>
          </a:p>
          <a:p>
            <a:pPr marL="342900" lvl="0" indent="-342900" algn="just">
              <a:spcBef>
                <a:spcPts val="0"/>
              </a:spcBef>
              <a:buClrTx/>
              <a:buSzTx/>
              <a:buFont typeface="Wingdings" pitchFamily="2" charset="2"/>
              <a:buChar char="v"/>
            </a:pPr>
            <a:r>
              <a:rPr lang="pt-BR" sz="2800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Ampliar o trabalho de conscientização das mães, a família e a comunidade em relação à importância e a necessidade dos atendimentos das crianças permitindo.</a:t>
            </a:r>
          </a:p>
          <a:p>
            <a:pPr marL="342900" lvl="0" indent="-342900" algn="just">
              <a:spcBef>
                <a:spcPts val="0"/>
              </a:spcBef>
              <a:buClrTx/>
              <a:buSzTx/>
              <a:buFont typeface="Wingdings" pitchFamily="2" charset="2"/>
              <a:buChar char="v"/>
            </a:pPr>
            <a:r>
              <a:rPr lang="pt-BR" sz="2800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 Melhorar indicadores que apresentaram dificuldades na intervenção.</a:t>
            </a:r>
            <a:endParaRPr lang="pt-BR" sz="2800" dirty="0">
              <a:solidFill>
                <a:srgbClr val="B13F9A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indent="539750" algn="l">
              <a:spcBef>
                <a:spcPts val="0"/>
              </a:spcBef>
            </a:pPr>
            <a:r>
              <a:rPr lang="pt-BR" sz="3600" b="1" dirty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A intervenção está incorporada à rotina do serviço. </a:t>
            </a:r>
            <a:br>
              <a:rPr lang="pt-BR" sz="3600" b="1" dirty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</a:br>
            <a:endParaRPr lang="pt-B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937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51521" y="1556792"/>
            <a:ext cx="8640960" cy="4569371"/>
          </a:xfrm>
        </p:spPr>
        <p:txBody>
          <a:bodyPr/>
          <a:lstStyle/>
          <a:p>
            <a:pPr marL="617220" lvl="0" indent="-342900" algn="just">
              <a:lnSpc>
                <a:spcPct val="150000"/>
              </a:lnSpc>
              <a:buClr>
                <a:srgbClr val="31B6FD"/>
              </a:buClr>
              <a:buFont typeface="Wingdings" pitchFamily="2" charset="2"/>
              <a:buChar char="v"/>
            </a:pPr>
            <a:r>
              <a:rPr lang="pt-BR" sz="2200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Foi uma experiência fazer um Curso de Espacialização na modalidade a distancia, além de existir muitas dificuldades com a língua portuguesa e uma cultura diferente de trabalho na equipe para realizar as ações programáticas de acordo protocolos. </a:t>
            </a:r>
          </a:p>
          <a:p>
            <a:pPr marL="617220" lvl="0" indent="-342900" algn="just">
              <a:lnSpc>
                <a:spcPct val="150000"/>
              </a:lnSpc>
              <a:buClr>
                <a:srgbClr val="31B6FD"/>
              </a:buClr>
              <a:buFont typeface="Wingdings" pitchFamily="2" charset="2"/>
              <a:buChar char="v"/>
            </a:pPr>
            <a:r>
              <a:rPr lang="pt-BR" sz="2200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Constituiu um trabalho prático e ampliado nas ações programáticas na ESF principalmente na ação programática em saúde da criança.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200" b="1" cap="all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  <a:latin typeface="Arial" pitchFamily="34" charset="0"/>
                <a:cs typeface="Arial" pitchFamily="34" charset="0"/>
              </a:rPr>
              <a:t>Reflexão critica sobre  processo pessoal de aprendizagem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19668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0" y="1844824"/>
            <a:ext cx="9143999" cy="5013176"/>
          </a:xfrm>
        </p:spPr>
        <p:txBody>
          <a:bodyPr>
            <a:normAutofit/>
          </a:bodyPr>
          <a:lstStyle/>
          <a:p>
            <a:pPr marL="617220" lvl="0" indent="-342900" algn="just">
              <a:lnSpc>
                <a:spcPct val="150000"/>
              </a:lnSpc>
              <a:buClr>
                <a:srgbClr val="31B6FD"/>
              </a:buClr>
              <a:buFont typeface="Wingdings" pitchFamily="2" charset="2"/>
              <a:buChar char="v"/>
            </a:pPr>
            <a:r>
              <a:rPr lang="pt-BR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Consegui aumentar os conhecimentos sobre as doenças mais frequentes na comunidade e os aspectos relacionados a saúde coletiva e isto é muito importante para o controle epidemiológico e cumprimento adequado  das demais ações programáticas estabelecida nos protocolos do Ministério de saúde.</a:t>
            </a:r>
          </a:p>
          <a:p>
            <a:pPr marL="0" lvl="0" indent="0" algn="just">
              <a:spcBef>
                <a:spcPts val="600"/>
              </a:spcBef>
              <a:buClr>
                <a:srgbClr val="B13F9A"/>
              </a:buClr>
              <a:buSzPct val="73000"/>
              <a:buNone/>
            </a:pPr>
            <a:endParaRPr lang="pt-BR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endParaRPr lang="pt-BR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440160"/>
          </a:xfrm>
        </p:spPr>
        <p:txBody>
          <a:bodyPr>
            <a:noAutofit/>
          </a:bodyPr>
          <a:lstStyle/>
          <a:p>
            <a:pPr algn="l"/>
            <a:r>
              <a:rPr lang="pt-BR" sz="3200" b="1" cap="all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  <a:latin typeface="Arial" pitchFamily="34" charset="0"/>
                <a:cs typeface="Arial" pitchFamily="34" charset="0"/>
              </a:rPr>
              <a:t>Reflexão critica sobre  processo pessoal de aprendizagem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xmlns="" val="17028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Clr>
                <a:srgbClr val="0BD0D9"/>
              </a:buClr>
              <a:buSzPct val="95000"/>
              <a:buNone/>
            </a:pPr>
            <a:r>
              <a:rPr lang="pt-BR" sz="6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OBRIGADO</a:t>
            </a:r>
            <a:endParaRPr lang="pt-BR" sz="6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6886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51521" y="1700808"/>
            <a:ext cx="8640960" cy="4896544"/>
          </a:xfrm>
        </p:spPr>
        <p:txBody>
          <a:bodyPr>
            <a:normAutofit/>
          </a:bodyPr>
          <a:lstStyle/>
          <a:p>
            <a:pPr lvl="0">
              <a:spcBef>
                <a:spcPts val="600"/>
              </a:spcBef>
              <a:buClr>
                <a:srgbClr val="B13F9A"/>
              </a:buClr>
              <a:buSzPct val="73000"/>
              <a:buFont typeface="Wingdings 2"/>
              <a:buChar char=""/>
            </a:pPr>
            <a:r>
              <a:rPr lang="pt-BR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 Equipe de ESF composta por :</a:t>
            </a:r>
          </a:p>
          <a:p>
            <a:pPr lvl="0">
              <a:spcBef>
                <a:spcPts val="600"/>
              </a:spcBef>
              <a:buClr>
                <a:srgbClr val="B13F9A"/>
              </a:buClr>
              <a:buSzPct val="73000"/>
              <a:buFont typeface="Wingdings" pitchFamily="2" charset="2"/>
              <a:buChar char="v"/>
            </a:pPr>
            <a:r>
              <a:rPr lang="pt-BR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 médico .</a:t>
            </a:r>
          </a:p>
          <a:p>
            <a:pPr lvl="0">
              <a:spcBef>
                <a:spcPts val="600"/>
              </a:spcBef>
              <a:buClr>
                <a:srgbClr val="B13F9A"/>
              </a:buClr>
              <a:buSzPct val="73000"/>
              <a:buFont typeface="Wingdings" pitchFamily="2" charset="2"/>
              <a:buChar char="v"/>
            </a:pPr>
            <a:r>
              <a:rPr lang="pt-BR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 dentista.</a:t>
            </a:r>
          </a:p>
          <a:p>
            <a:pPr lvl="0">
              <a:spcBef>
                <a:spcPts val="600"/>
              </a:spcBef>
              <a:buClr>
                <a:srgbClr val="B13F9A"/>
              </a:buClr>
              <a:buSzPct val="73000"/>
              <a:buFont typeface="Wingdings" pitchFamily="2" charset="2"/>
              <a:buChar char="v"/>
            </a:pPr>
            <a:r>
              <a:rPr lang="pt-BR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 enfermeiro.</a:t>
            </a:r>
          </a:p>
          <a:p>
            <a:pPr lvl="0">
              <a:spcBef>
                <a:spcPts val="600"/>
              </a:spcBef>
              <a:buClr>
                <a:srgbClr val="B13F9A"/>
              </a:buClr>
              <a:buSzPct val="73000"/>
              <a:buFont typeface="Wingdings" pitchFamily="2" charset="2"/>
              <a:buChar char="v"/>
            </a:pPr>
            <a:r>
              <a:rPr lang="pt-BR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1técnico de higiene bucal.</a:t>
            </a:r>
          </a:p>
          <a:p>
            <a:pPr lvl="0">
              <a:spcBef>
                <a:spcPts val="600"/>
              </a:spcBef>
              <a:buClr>
                <a:srgbClr val="B13F9A"/>
              </a:buClr>
              <a:buSzPct val="73000"/>
              <a:buFont typeface="Wingdings" pitchFamily="2" charset="2"/>
              <a:buChar char="v"/>
            </a:pPr>
            <a:r>
              <a:rPr lang="pt-BR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 técnico de enfermagem.</a:t>
            </a:r>
          </a:p>
          <a:p>
            <a:pPr lvl="0">
              <a:spcBef>
                <a:spcPts val="600"/>
              </a:spcBef>
              <a:buClr>
                <a:srgbClr val="B13F9A"/>
              </a:buClr>
              <a:buSzPct val="73000"/>
              <a:buFont typeface="Wingdings" pitchFamily="2" charset="2"/>
              <a:buChar char="v"/>
            </a:pPr>
            <a:r>
              <a:rPr lang="pt-BR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5 agentes comunitários.</a:t>
            </a:r>
          </a:p>
          <a:p>
            <a:pPr lvl="0">
              <a:spcBef>
                <a:spcPts val="600"/>
              </a:spcBef>
              <a:buClr>
                <a:srgbClr val="B13F9A"/>
              </a:buClr>
              <a:buSzPct val="73000"/>
              <a:buFont typeface="Wingdings" pitchFamily="2" charset="2"/>
              <a:buChar char="v"/>
            </a:pPr>
            <a:r>
              <a:rPr lang="pt-BR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 recepcionista. </a:t>
            </a:r>
          </a:p>
          <a:p>
            <a:pPr lvl="0">
              <a:spcBef>
                <a:spcPts val="600"/>
              </a:spcBef>
              <a:buClr>
                <a:srgbClr val="B13F9A"/>
              </a:buClr>
              <a:buSzPct val="73000"/>
              <a:buFont typeface="Wingdings" pitchFamily="2" charset="2"/>
              <a:buChar char="v"/>
            </a:pPr>
            <a:r>
              <a:rPr lang="pt-BR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 auxiliar de farmácia.</a:t>
            </a:r>
          </a:p>
          <a:p>
            <a:pPr lvl="0">
              <a:spcBef>
                <a:spcPts val="600"/>
              </a:spcBef>
              <a:buClr>
                <a:srgbClr val="B13F9A"/>
              </a:buClr>
              <a:buSzPct val="73000"/>
              <a:buFont typeface="Wingdings" pitchFamily="2" charset="2"/>
              <a:buChar char="v"/>
            </a:pPr>
            <a:r>
              <a:rPr lang="pt-BR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 auxiliares de serviço gerais ou de limpeza.</a:t>
            </a:r>
          </a:p>
          <a:p>
            <a:pPr lvl="0">
              <a:spcBef>
                <a:spcPts val="600"/>
              </a:spcBef>
              <a:buClr>
                <a:srgbClr val="B13F9A"/>
              </a:buClr>
              <a:buSzPct val="73000"/>
              <a:buFont typeface="Wingdings" pitchFamily="2" charset="2"/>
              <a:buChar char="v"/>
            </a:pPr>
            <a:r>
              <a:rPr lang="pt-BR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 motorista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b="1" cap="all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  <a:latin typeface="Arial" pitchFamily="34" charset="0"/>
                <a:cs typeface="Arial" pitchFamily="34" charset="0"/>
              </a:rPr>
              <a:t>Caracterização da Unidade Básica de Saúde.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4886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51521" y="1556792"/>
            <a:ext cx="8568952" cy="5112568"/>
          </a:xfrm>
        </p:spPr>
        <p:txBody>
          <a:bodyPr/>
          <a:lstStyle/>
          <a:p>
            <a:pPr lvl="0">
              <a:buClr>
                <a:srgbClr val="0BD0D9"/>
              </a:buClr>
              <a:buSzPct val="95000"/>
              <a:buFont typeface="Wingdings 2"/>
              <a:buChar char=""/>
            </a:pPr>
            <a:r>
              <a:rPr lang="pt-BR" sz="2800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O município tem uma equipe de Núcleo de Apoio à Saúde da Família-NASF (1 Assistente Social, 1 Fonoaudiólogo, 1 Pediatra, 1 Fisioterapeuta, 1 Psicóloga, 1 Nutricionista</a:t>
            </a:r>
            <a:r>
              <a:rPr lang="pt-BR" sz="2800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)</a:t>
            </a:r>
          </a:p>
          <a:p>
            <a:pPr marL="0" lvl="0" indent="0">
              <a:buClr>
                <a:srgbClr val="0BD0D9"/>
              </a:buClr>
              <a:buSzPct val="95000"/>
              <a:buNone/>
            </a:pPr>
            <a:endParaRPr lang="pt-BR" sz="2800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pPr lvl="0">
              <a:buClr>
                <a:srgbClr val="0BD0D9"/>
              </a:buClr>
              <a:buSzPct val="95000"/>
              <a:buFont typeface="Wingdings 2"/>
              <a:buChar char=""/>
            </a:pPr>
            <a:r>
              <a:rPr lang="pt-BR" sz="2800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Centro de Atenção Psicossocial- CAPS (1 Enfermeira, 1 Psiquiatra, 1 Assistente Social, 1 Psicólogo, 1 Terapeuta Ocupacional</a:t>
            </a:r>
            <a:r>
              <a:rPr lang="pt-BR" sz="2800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)</a:t>
            </a:r>
          </a:p>
          <a:p>
            <a:pPr marL="0" lvl="0" indent="0">
              <a:buClr>
                <a:srgbClr val="0BD0D9"/>
              </a:buClr>
              <a:buSzPct val="95000"/>
              <a:buNone/>
            </a:pPr>
            <a:endParaRPr lang="pt-BR" sz="2800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pPr lvl="0">
              <a:buClr>
                <a:srgbClr val="0BD0D9"/>
              </a:buClr>
              <a:buSzPct val="95000"/>
              <a:buFont typeface="Wingdings 2"/>
              <a:buChar char=""/>
            </a:pPr>
            <a:r>
              <a:rPr lang="pt-BR" sz="2800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Centro de Especialidades Odontológicas-CEO.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400" b="1" cap="all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  <a:latin typeface="Arial" pitchFamily="34" charset="0"/>
                <a:cs typeface="Arial" pitchFamily="34" charset="0"/>
              </a:rPr>
              <a:t>Caracterização da Unidade Básica de Saúde.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64720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51521" y="1484784"/>
            <a:ext cx="8640960" cy="4641379"/>
          </a:xfrm>
        </p:spPr>
        <p:txBody>
          <a:bodyPr/>
          <a:lstStyle/>
          <a:p>
            <a:pPr lvl="0">
              <a:buClr>
                <a:srgbClr val="31B6FD"/>
              </a:buClr>
              <a:buFont typeface="Arial" pitchFamily="34" charset="0"/>
              <a:buChar char="•"/>
            </a:pPr>
            <a:r>
              <a:rPr lang="pt-BR" sz="2800" dirty="0">
                <a:solidFill>
                  <a:srgbClr val="000000"/>
                </a:solidFill>
                <a:latin typeface="Arial"/>
                <a:cs typeface="Times New Roman"/>
              </a:rPr>
              <a:t>A</a:t>
            </a:r>
            <a:r>
              <a:rPr lang="pt-BR" sz="2800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s consultas de puericultura de crianças de 24 a 72 meses não acontecem de acordo protocolo do Ministério de Saúde.</a:t>
            </a:r>
          </a:p>
          <a:p>
            <a:pPr lvl="0">
              <a:buClr>
                <a:srgbClr val="31B6FD"/>
              </a:buClr>
              <a:buFont typeface="Arial" pitchFamily="34" charset="0"/>
              <a:buChar char="•"/>
            </a:pPr>
            <a:r>
              <a:rPr lang="pt-BR" sz="2800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A equipe não tinha profissionais com a responsabilidade de avaliar e monitorar a ação programática.</a:t>
            </a:r>
          </a:p>
          <a:p>
            <a:pPr lvl="0">
              <a:buClr>
                <a:srgbClr val="0BD0D9"/>
              </a:buClr>
              <a:buSzPct val="95000"/>
              <a:buFont typeface="Arial" pitchFamily="34" charset="0"/>
              <a:buChar char="•"/>
            </a:pPr>
            <a:r>
              <a:rPr lang="pt-BR" sz="2800" dirty="0">
                <a:solidFill>
                  <a:srgbClr val="000000"/>
                </a:solidFill>
                <a:latin typeface="Arial"/>
                <a:ea typeface="Calibri"/>
              </a:rPr>
              <a:t> A atenção odontológica é deficiente.</a:t>
            </a:r>
          </a:p>
          <a:p>
            <a:pPr lvl="0">
              <a:buClr>
                <a:srgbClr val="31B6FD"/>
              </a:buClr>
              <a:buFont typeface="Arial" pitchFamily="34" charset="0"/>
              <a:buChar char="•"/>
            </a:pPr>
            <a:r>
              <a:rPr lang="pt-BR" sz="2800" dirty="0">
                <a:solidFill>
                  <a:srgbClr val="000000"/>
                </a:solidFill>
                <a:latin typeface="Arial"/>
                <a:ea typeface="Calibri"/>
              </a:rPr>
              <a:t>Situação geográfica de nossa área de abrangência muito dispersa. </a:t>
            </a:r>
            <a:endParaRPr lang="pt-BR" sz="2800" dirty="0">
              <a:solidFill>
                <a:srgbClr val="073E87"/>
              </a:solidFill>
            </a:endParaRP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000" b="1" cap="all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  <a:latin typeface="Arial" pitchFamily="34" charset="0"/>
                <a:cs typeface="Arial" pitchFamily="34" charset="0"/>
              </a:rPr>
              <a:t>Situação da ação programática antes da intervenção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971770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51521" y="1268760"/>
            <a:ext cx="8640960" cy="4857403"/>
          </a:xfrm>
        </p:spPr>
        <p:txBody>
          <a:bodyPr/>
          <a:lstStyle/>
          <a:p>
            <a:pPr marL="0" lvl="0" indent="0">
              <a:spcBef>
                <a:spcPts val="600"/>
              </a:spcBef>
              <a:buClr>
                <a:srgbClr val="B13F9A"/>
              </a:buClr>
              <a:buSzPct val="73000"/>
              <a:buNone/>
            </a:pPr>
            <a:r>
              <a:rPr lang="pt-BR" sz="3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Qualificar a atenção à  Saúde da Criança de zero a setenta e dois meses, na UBS José Eleutério da Costa, Buriti dos Lopes/PI.</a:t>
            </a:r>
            <a:r>
              <a:rPr lang="pt-BR" sz="3200" dirty="0">
                <a:solidFill>
                  <a:srgbClr val="04617B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3200" dirty="0">
                <a:solidFill>
                  <a:srgbClr val="04617B"/>
                </a:solidFill>
                <a:latin typeface="Arial" pitchFamily="34" charset="0"/>
                <a:cs typeface="Arial" pitchFamily="34" charset="0"/>
              </a:rPr>
            </a:br>
            <a:endParaRPr lang="pt-BR" sz="3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cap="all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  <a:latin typeface="Arial" pitchFamily="34" charset="0"/>
                <a:cs typeface="Arial" pitchFamily="34" charset="0"/>
              </a:rPr>
              <a:t>Objetivo Geral 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51763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5040560"/>
          </a:xfrm>
        </p:spPr>
        <p:txBody>
          <a:bodyPr/>
          <a:lstStyle/>
          <a:p>
            <a:pPr marL="562950" lvl="0" indent="-285750" algn="just" eaLnBrk="0" fontAlgn="base" hangingPunct="0">
              <a:lnSpc>
                <a:spcPct val="150000"/>
              </a:lnSpc>
              <a:spcBef>
                <a:spcPts val="456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defRPr/>
            </a:pPr>
            <a:r>
              <a:rPr lang="pt-BR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Detalhamento das ações: Com o objetivo de ampliar a cobertura das crianças para 85 %, sendo realizada da intervenção nas 12 semanas de duração, focando as ações nos quatro eixos:</a:t>
            </a:r>
            <a:endParaRPr lang="pt-BR" sz="2800" i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77200" lvl="0" indent="0" algn="just" eaLnBrk="0" fontAlgn="base" hangingPunct="0">
              <a:lnSpc>
                <a:spcPct val="150000"/>
              </a:lnSpc>
              <a:spcBef>
                <a:spcPts val="456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pt-BR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pt-BR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1- </a:t>
            </a:r>
            <a:r>
              <a:rPr lang="pt-BR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Organização e gestão do serviço                                   </a:t>
            </a:r>
          </a:p>
          <a:p>
            <a:pPr marL="0" lvl="0" indent="0">
              <a:buClr>
                <a:srgbClr val="0BD0D9"/>
              </a:buClr>
              <a:buSzPct val="95000"/>
              <a:buNone/>
            </a:pPr>
            <a:r>
              <a:rPr lang="pt-BR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 2- Engajamento Público</a:t>
            </a:r>
          </a:p>
          <a:p>
            <a:pPr marL="0" lvl="0" indent="0">
              <a:buClr>
                <a:srgbClr val="0BD0D9"/>
              </a:buClr>
              <a:buSzPct val="95000"/>
              <a:buNone/>
            </a:pPr>
            <a:r>
              <a:rPr lang="pt-BR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 3- Qualificação da Prática Clínica</a:t>
            </a:r>
          </a:p>
          <a:p>
            <a:pPr marL="0" lvl="0" indent="0">
              <a:buClr>
                <a:srgbClr val="0BD0D9"/>
              </a:buClr>
              <a:buSzPct val="95000"/>
              <a:buNone/>
            </a:pPr>
            <a:r>
              <a:rPr lang="pt-BR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 4- Monitoramento e Avaliação dos Serviços</a:t>
            </a:r>
            <a:endParaRPr lang="pt-BR" sz="28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cap="all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  <a:latin typeface="Arial" pitchFamily="34" charset="0"/>
                <a:cs typeface="Arial" pitchFamily="34" charset="0"/>
              </a:rPr>
              <a:t>Metodologia.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1134475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Overrid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Overrid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Overrid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Forma de Onda">
  <a:themeElements>
    <a:clrScheme name="Forma de Onda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pulento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  <a:fontScheme name="Opulento">
    <a:majorFont>
      <a:latin typeface="Trebuchet MS"/>
      <a:ea typeface=""/>
      <a:cs typeface=""/>
      <a:font script="Jpan" typeface="HG丸ｺﾞｼｯｸM-PRO"/>
      <a:font script="Hang" typeface="HY그래픽M"/>
      <a:font script="Hans" typeface="黑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Trebuchet MS"/>
      <a:ea typeface=""/>
      <a:cs typeface=""/>
      <a:font script="Jpan" typeface="HG丸ｺﾞｼｯｸM-PRO"/>
      <a:font script="Hang" typeface="HY그래픽M"/>
      <a:font script="Hans" typeface="华文新魏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pulento">
    <a:fillStyleLst>
      <a:solidFill>
        <a:schemeClr val="phClr"/>
      </a:solidFill>
      <a:gradFill rotWithShape="1">
        <a:gsLst>
          <a:gs pos="0">
            <a:schemeClr val="phClr">
              <a:tint val="15000"/>
              <a:satMod val="250000"/>
            </a:schemeClr>
          </a:gs>
          <a:gs pos="49000">
            <a:schemeClr val="phClr">
              <a:tint val="50000"/>
              <a:satMod val="200000"/>
            </a:schemeClr>
          </a:gs>
          <a:gs pos="49100">
            <a:schemeClr val="phClr">
              <a:tint val="64000"/>
              <a:satMod val="160000"/>
            </a:schemeClr>
          </a:gs>
          <a:gs pos="92000">
            <a:schemeClr val="phClr">
              <a:tint val="50000"/>
              <a:satMod val="200000"/>
            </a:schemeClr>
          </a:gs>
          <a:gs pos="100000">
            <a:schemeClr val="phClr">
              <a:tint val="43000"/>
              <a:satMod val="190000"/>
            </a:schemeClr>
          </a:gs>
        </a:gsLst>
        <a:lin ang="5400000" scaled="1"/>
      </a:gradFill>
      <a:gradFill rotWithShape="1">
        <a:gsLst>
          <a:gs pos="0">
            <a:schemeClr val="phClr">
              <a:tint val="74000"/>
            </a:schemeClr>
          </a:gs>
          <a:gs pos="49000">
            <a:schemeClr val="phClr">
              <a:tint val="96000"/>
              <a:shade val="84000"/>
              <a:satMod val="110000"/>
            </a:schemeClr>
          </a:gs>
          <a:gs pos="49100">
            <a:schemeClr val="phClr">
              <a:shade val="55000"/>
              <a:satMod val="150000"/>
            </a:schemeClr>
          </a:gs>
          <a:gs pos="92000">
            <a:schemeClr val="phClr">
              <a:tint val="98000"/>
              <a:shade val="90000"/>
              <a:satMod val="128000"/>
            </a:schemeClr>
          </a:gs>
          <a:gs pos="100000">
            <a:schemeClr val="phClr">
              <a:tint val="90000"/>
              <a:shade val="97000"/>
              <a:satMod val="128000"/>
            </a:schemeClr>
          </a:gs>
        </a:gsLst>
        <a:lin ang="5400000" scaled="1"/>
      </a:gradFill>
    </a:fillStyleLst>
    <a:lnStyleLst>
      <a:ln w="11430" cap="flat" cmpd="sng" algn="ctr">
        <a:solidFill>
          <a:schemeClr val="phClr"/>
        </a:solidFill>
        <a:prstDash val="solid"/>
      </a:ln>
      <a:ln w="40000" cap="flat" cmpd="sng" algn="ctr">
        <a:solidFill>
          <a:schemeClr val="phClr"/>
        </a:solidFill>
        <a:prstDash val="solid"/>
      </a:ln>
      <a:ln w="318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chemeClr val="phClr">
              <a:shade val="30000"/>
              <a:satMod val="150000"/>
              <a:alpha val="38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78000"/>
              <a:satMod val="220000"/>
            </a:schemeClr>
          </a:gs>
          <a:gs pos="100000">
            <a:schemeClr val="phClr">
              <a:shade val="35000"/>
              <a:satMod val="155000"/>
            </a:schemeClr>
          </a:gs>
        </a:gsLst>
        <a:path path="circle">
          <a:fillToRect l="50000" t="50000" r="50000" b="500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80000"/>
            </a:schemeClr>
            <a:schemeClr val="phClr">
              <a:tint val="500"/>
              <a:satMod val="150000"/>
            </a:schemeClr>
          </a:duotone>
        </a:blip>
        <a:tile tx="0" ty="0" sx="50000" sy="50000" flip="none" algn="tl"/>
      </a:blipFill>
    </a:bgFillStyleLst>
  </a:fmtScheme>
</a:themeOverride>
</file>

<file path=ppt/theme/themeOverride2.xml><?xml version="1.0" encoding="utf-8"?>
<a:themeOverride xmlns:a="http://schemas.openxmlformats.org/drawingml/2006/main">
  <a:clrScheme name="Opulento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  <a:fontScheme name="Opulento">
    <a:majorFont>
      <a:latin typeface="Trebuchet MS"/>
      <a:ea typeface=""/>
      <a:cs typeface=""/>
      <a:font script="Jpan" typeface="HG丸ｺﾞｼｯｸM-PRO"/>
      <a:font script="Hang" typeface="HY그래픽M"/>
      <a:font script="Hans" typeface="黑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Trebuchet MS"/>
      <a:ea typeface=""/>
      <a:cs typeface=""/>
      <a:font script="Jpan" typeface="HG丸ｺﾞｼｯｸM-PRO"/>
      <a:font script="Hang" typeface="HY그래픽M"/>
      <a:font script="Hans" typeface="华文新魏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pulento">
    <a:fillStyleLst>
      <a:solidFill>
        <a:schemeClr val="phClr"/>
      </a:solidFill>
      <a:gradFill rotWithShape="1">
        <a:gsLst>
          <a:gs pos="0">
            <a:schemeClr val="phClr">
              <a:tint val="15000"/>
              <a:satMod val="250000"/>
            </a:schemeClr>
          </a:gs>
          <a:gs pos="49000">
            <a:schemeClr val="phClr">
              <a:tint val="50000"/>
              <a:satMod val="200000"/>
            </a:schemeClr>
          </a:gs>
          <a:gs pos="49100">
            <a:schemeClr val="phClr">
              <a:tint val="64000"/>
              <a:satMod val="160000"/>
            </a:schemeClr>
          </a:gs>
          <a:gs pos="92000">
            <a:schemeClr val="phClr">
              <a:tint val="50000"/>
              <a:satMod val="200000"/>
            </a:schemeClr>
          </a:gs>
          <a:gs pos="100000">
            <a:schemeClr val="phClr">
              <a:tint val="43000"/>
              <a:satMod val="190000"/>
            </a:schemeClr>
          </a:gs>
        </a:gsLst>
        <a:lin ang="5400000" scaled="1"/>
      </a:gradFill>
      <a:gradFill rotWithShape="1">
        <a:gsLst>
          <a:gs pos="0">
            <a:schemeClr val="phClr">
              <a:tint val="74000"/>
            </a:schemeClr>
          </a:gs>
          <a:gs pos="49000">
            <a:schemeClr val="phClr">
              <a:tint val="96000"/>
              <a:shade val="84000"/>
              <a:satMod val="110000"/>
            </a:schemeClr>
          </a:gs>
          <a:gs pos="49100">
            <a:schemeClr val="phClr">
              <a:shade val="55000"/>
              <a:satMod val="150000"/>
            </a:schemeClr>
          </a:gs>
          <a:gs pos="92000">
            <a:schemeClr val="phClr">
              <a:tint val="98000"/>
              <a:shade val="90000"/>
              <a:satMod val="128000"/>
            </a:schemeClr>
          </a:gs>
          <a:gs pos="100000">
            <a:schemeClr val="phClr">
              <a:tint val="90000"/>
              <a:shade val="97000"/>
              <a:satMod val="128000"/>
            </a:schemeClr>
          </a:gs>
        </a:gsLst>
        <a:lin ang="5400000" scaled="1"/>
      </a:gradFill>
    </a:fillStyleLst>
    <a:lnStyleLst>
      <a:ln w="11430" cap="flat" cmpd="sng" algn="ctr">
        <a:solidFill>
          <a:schemeClr val="phClr"/>
        </a:solidFill>
        <a:prstDash val="solid"/>
      </a:ln>
      <a:ln w="40000" cap="flat" cmpd="sng" algn="ctr">
        <a:solidFill>
          <a:schemeClr val="phClr"/>
        </a:solidFill>
        <a:prstDash val="solid"/>
      </a:ln>
      <a:ln w="318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chemeClr val="phClr">
              <a:shade val="30000"/>
              <a:satMod val="150000"/>
              <a:alpha val="38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78000"/>
              <a:satMod val="220000"/>
            </a:schemeClr>
          </a:gs>
          <a:gs pos="100000">
            <a:schemeClr val="phClr">
              <a:shade val="35000"/>
              <a:satMod val="155000"/>
            </a:schemeClr>
          </a:gs>
        </a:gsLst>
        <a:path path="circle">
          <a:fillToRect l="50000" t="50000" r="50000" b="500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80000"/>
            </a:schemeClr>
            <a:schemeClr val="phClr">
              <a:tint val="500"/>
              <a:satMod val="150000"/>
            </a:schemeClr>
          </a:duotone>
        </a:blip>
        <a:tile tx="0" ty="0" sx="50000" sy="50000" flip="none" algn="tl"/>
      </a:blipFill>
    </a:bgFillStyleLst>
  </a:fmtScheme>
</a:themeOverride>
</file>

<file path=ppt/theme/themeOverride3.xml><?xml version="1.0" encoding="utf-8"?>
<a:themeOverride xmlns:a="http://schemas.openxmlformats.org/drawingml/2006/main">
  <a:clrScheme name="Opulento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  <a:fontScheme name="Opulento">
    <a:majorFont>
      <a:latin typeface="Trebuchet MS"/>
      <a:ea typeface=""/>
      <a:cs typeface=""/>
      <a:font script="Jpan" typeface="HG丸ｺﾞｼｯｸM-PRO"/>
      <a:font script="Hang" typeface="HY그래픽M"/>
      <a:font script="Hans" typeface="黑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Trebuchet MS"/>
      <a:ea typeface=""/>
      <a:cs typeface=""/>
      <a:font script="Jpan" typeface="HG丸ｺﾞｼｯｸM-PRO"/>
      <a:font script="Hang" typeface="HY그래픽M"/>
      <a:font script="Hans" typeface="华文新魏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pulento">
    <a:fillStyleLst>
      <a:solidFill>
        <a:schemeClr val="phClr"/>
      </a:solidFill>
      <a:gradFill rotWithShape="1">
        <a:gsLst>
          <a:gs pos="0">
            <a:schemeClr val="phClr">
              <a:tint val="15000"/>
              <a:satMod val="250000"/>
            </a:schemeClr>
          </a:gs>
          <a:gs pos="49000">
            <a:schemeClr val="phClr">
              <a:tint val="50000"/>
              <a:satMod val="200000"/>
            </a:schemeClr>
          </a:gs>
          <a:gs pos="49100">
            <a:schemeClr val="phClr">
              <a:tint val="64000"/>
              <a:satMod val="160000"/>
            </a:schemeClr>
          </a:gs>
          <a:gs pos="92000">
            <a:schemeClr val="phClr">
              <a:tint val="50000"/>
              <a:satMod val="200000"/>
            </a:schemeClr>
          </a:gs>
          <a:gs pos="100000">
            <a:schemeClr val="phClr">
              <a:tint val="43000"/>
              <a:satMod val="190000"/>
            </a:schemeClr>
          </a:gs>
        </a:gsLst>
        <a:lin ang="5400000" scaled="1"/>
      </a:gradFill>
      <a:gradFill rotWithShape="1">
        <a:gsLst>
          <a:gs pos="0">
            <a:schemeClr val="phClr">
              <a:tint val="74000"/>
            </a:schemeClr>
          </a:gs>
          <a:gs pos="49000">
            <a:schemeClr val="phClr">
              <a:tint val="96000"/>
              <a:shade val="84000"/>
              <a:satMod val="110000"/>
            </a:schemeClr>
          </a:gs>
          <a:gs pos="49100">
            <a:schemeClr val="phClr">
              <a:shade val="55000"/>
              <a:satMod val="150000"/>
            </a:schemeClr>
          </a:gs>
          <a:gs pos="92000">
            <a:schemeClr val="phClr">
              <a:tint val="98000"/>
              <a:shade val="90000"/>
              <a:satMod val="128000"/>
            </a:schemeClr>
          </a:gs>
          <a:gs pos="100000">
            <a:schemeClr val="phClr">
              <a:tint val="90000"/>
              <a:shade val="97000"/>
              <a:satMod val="128000"/>
            </a:schemeClr>
          </a:gs>
        </a:gsLst>
        <a:lin ang="5400000" scaled="1"/>
      </a:gradFill>
    </a:fillStyleLst>
    <a:lnStyleLst>
      <a:ln w="11430" cap="flat" cmpd="sng" algn="ctr">
        <a:solidFill>
          <a:schemeClr val="phClr"/>
        </a:solidFill>
        <a:prstDash val="solid"/>
      </a:ln>
      <a:ln w="40000" cap="flat" cmpd="sng" algn="ctr">
        <a:solidFill>
          <a:schemeClr val="phClr"/>
        </a:solidFill>
        <a:prstDash val="solid"/>
      </a:ln>
      <a:ln w="318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chemeClr val="phClr">
              <a:shade val="30000"/>
              <a:satMod val="150000"/>
              <a:alpha val="38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78000"/>
              <a:satMod val="220000"/>
            </a:schemeClr>
          </a:gs>
          <a:gs pos="100000">
            <a:schemeClr val="phClr">
              <a:shade val="35000"/>
              <a:satMod val="155000"/>
            </a:schemeClr>
          </a:gs>
        </a:gsLst>
        <a:path path="circle">
          <a:fillToRect l="50000" t="50000" r="50000" b="500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80000"/>
            </a:schemeClr>
            <a:schemeClr val="phClr">
              <a:tint val="500"/>
              <a:satMod val="150000"/>
            </a:schemeClr>
          </a:duotone>
        </a:blip>
        <a:tile tx="0" ty="0" sx="50000" sy="50000" flip="none" algn="tl"/>
      </a:blipFill>
    </a:bgFillStyleLst>
  </a:fmtScheme>
</a:themeOverride>
</file>

<file path=ppt/theme/themeOverride4.xml><?xml version="1.0" encoding="utf-8"?>
<a:themeOverride xmlns:a="http://schemas.openxmlformats.org/drawingml/2006/main">
  <a:clrScheme name="Opulento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  <a:fontScheme name="Opulento">
    <a:majorFont>
      <a:latin typeface="Trebuchet MS"/>
      <a:ea typeface=""/>
      <a:cs typeface=""/>
      <a:font script="Jpan" typeface="HG丸ｺﾞｼｯｸM-PRO"/>
      <a:font script="Hang" typeface="HY그래픽M"/>
      <a:font script="Hans" typeface="黑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Trebuchet MS"/>
      <a:ea typeface=""/>
      <a:cs typeface=""/>
      <a:font script="Jpan" typeface="HG丸ｺﾞｼｯｸM-PRO"/>
      <a:font script="Hang" typeface="HY그래픽M"/>
      <a:font script="Hans" typeface="华文新魏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pulento">
    <a:fillStyleLst>
      <a:solidFill>
        <a:schemeClr val="phClr"/>
      </a:solidFill>
      <a:gradFill rotWithShape="1">
        <a:gsLst>
          <a:gs pos="0">
            <a:schemeClr val="phClr">
              <a:tint val="15000"/>
              <a:satMod val="250000"/>
            </a:schemeClr>
          </a:gs>
          <a:gs pos="49000">
            <a:schemeClr val="phClr">
              <a:tint val="50000"/>
              <a:satMod val="200000"/>
            </a:schemeClr>
          </a:gs>
          <a:gs pos="49100">
            <a:schemeClr val="phClr">
              <a:tint val="64000"/>
              <a:satMod val="160000"/>
            </a:schemeClr>
          </a:gs>
          <a:gs pos="92000">
            <a:schemeClr val="phClr">
              <a:tint val="50000"/>
              <a:satMod val="200000"/>
            </a:schemeClr>
          </a:gs>
          <a:gs pos="100000">
            <a:schemeClr val="phClr">
              <a:tint val="43000"/>
              <a:satMod val="190000"/>
            </a:schemeClr>
          </a:gs>
        </a:gsLst>
        <a:lin ang="5400000" scaled="1"/>
      </a:gradFill>
      <a:gradFill rotWithShape="1">
        <a:gsLst>
          <a:gs pos="0">
            <a:schemeClr val="phClr">
              <a:tint val="74000"/>
            </a:schemeClr>
          </a:gs>
          <a:gs pos="49000">
            <a:schemeClr val="phClr">
              <a:tint val="96000"/>
              <a:shade val="84000"/>
              <a:satMod val="110000"/>
            </a:schemeClr>
          </a:gs>
          <a:gs pos="49100">
            <a:schemeClr val="phClr">
              <a:shade val="55000"/>
              <a:satMod val="150000"/>
            </a:schemeClr>
          </a:gs>
          <a:gs pos="92000">
            <a:schemeClr val="phClr">
              <a:tint val="98000"/>
              <a:shade val="90000"/>
              <a:satMod val="128000"/>
            </a:schemeClr>
          </a:gs>
          <a:gs pos="100000">
            <a:schemeClr val="phClr">
              <a:tint val="90000"/>
              <a:shade val="97000"/>
              <a:satMod val="128000"/>
            </a:schemeClr>
          </a:gs>
        </a:gsLst>
        <a:lin ang="5400000" scaled="1"/>
      </a:gradFill>
    </a:fillStyleLst>
    <a:lnStyleLst>
      <a:ln w="11430" cap="flat" cmpd="sng" algn="ctr">
        <a:solidFill>
          <a:schemeClr val="phClr"/>
        </a:solidFill>
        <a:prstDash val="solid"/>
      </a:ln>
      <a:ln w="40000" cap="flat" cmpd="sng" algn="ctr">
        <a:solidFill>
          <a:schemeClr val="phClr"/>
        </a:solidFill>
        <a:prstDash val="solid"/>
      </a:ln>
      <a:ln w="318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chemeClr val="phClr">
              <a:shade val="30000"/>
              <a:satMod val="150000"/>
              <a:alpha val="38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78000"/>
              <a:satMod val="220000"/>
            </a:schemeClr>
          </a:gs>
          <a:gs pos="100000">
            <a:schemeClr val="phClr">
              <a:shade val="35000"/>
              <a:satMod val="155000"/>
            </a:schemeClr>
          </a:gs>
        </a:gsLst>
        <a:path path="circle">
          <a:fillToRect l="50000" t="50000" r="50000" b="500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80000"/>
            </a:schemeClr>
            <a:schemeClr val="phClr">
              <a:tint val="500"/>
              <a:satMod val="150000"/>
            </a:schemeClr>
          </a:duotone>
        </a:blip>
        <a:tile tx="0" ty="0" sx="50000" sy="50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694</TotalTime>
  <Words>1410</Words>
  <Application>Microsoft Office PowerPoint</Application>
  <PresentationFormat>Apresentação na tela (4:3)</PresentationFormat>
  <Paragraphs>175</Paragraphs>
  <Slides>43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43</vt:i4>
      </vt:variant>
    </vt:vector>
  </HeadingPairs>
  <TitlesOfParts>
    <vt:vector size="44" baseType="lpstr">
      <vt:lpstr>Forma de Onda</vt:lpstr>
      <vt:lpstr>  UNIVERSIDADE ABERTA DO SUS UNIVERSIDADE FEDERAL DE PELOTAS DEPARTAMENTO DE MEDICINA SOCIAL CURSO DE ESPECIALIZAÇÃO EM  SAÚDE  DA  FAMÍLIA MODALIDADE A DISTANCIA TURMA 7 </vt:lpstr>
      <vt:lpstr>Introdução</vt:lpstr>
      <vt:lpstr>Caracterização do Município.</vt:lpstr>
      <vt:lpstr>Caracterização da Unidade Básica de Saúde.</vt:lpstr>
      <vt:lpstr>Caracterização da Unidade Básica de Saúde.</vt:lpstr>
      <vt:lpstr>Caracterização da Unidade Básica de Saúde.</vt:lpstr>
      <vt:lpstr>Situação da ação programática antes da intervenção</vt:lpstr>
      <vt:lpstr>Objetivo Geral .</vt:lpstr>
      <vt:lpstr>Metodologia.</vt:lpstr>
      <vt:lpstr>Logística</vt:lpstr>
      <vt:lpstr>Objetivos, Metas e resultados</vt:lpstr>
      <vt:lpstr>Resultados: Mês 1_ 40  (19,6%) Mês 2_ 92 (45,1%)  Mês 3_ 151 (74%) </vt:lpstr>
      <vt:lpstr> Objetivos, Metas e resultados </vt:lpstr>
      <vt:lpstr>Slide 14</vt:lpstr>
      <vt:lpstr>Meta 2.2: Monitorar o crescimento em 100% das crianças.</vt:lpstr>
      <vt:lpstr>Slide 16</vt:lpstr>
      <vt:lpstr> Meta 2.4: Monitorar 100% das crianças com excesso de peso. </vt:lpstr>
      <vt:lpstr> Meta 2.5: Monitorar o desenvolvimento em 100% das crianças. </vt:lpstr>
      <vt:lpstr>Meta 2.6: Vacinar 100% das crianças de acordo com a idade.</vt:lpstr>
      <vt:lpstr> Meta 2.7: Proporção de crianças de 6 a 24 meses com suplementação de ferro. </vt:lpstr>
      <vt:lpstr>Slide 21</vt:lpstr>
      <vt:lpstr>Slide 22</vt:lpstr>
      <vt:lpstr>Slide 23</vt:lpstr>
      <vt:lpstr>Slide 24</vt:lpstr>
      <vt:lpstr>Objetivos, Metas e resultados</vt:lpstr>
      <vt:lpstr> Meta 3.1: Fazer busca ativa de 100% das crianças faltosas às consultas. </vt:lpstr>
      <vt:lpstr>OBJETIVOS, METAS E RESULTADOS</vt:lpstr>
      <vt:lpstr> Meta 4.1 Manter registro na ficha espelho de acompanhamento/espelho da saúde da criança de 100% das crianças que consultam no serviço. </vt:lpstr>
      <vt:lpstr>Objetivos, Metas e resultados</vt:lpstr>
      <vt:lpstr> Meta 5.1: Realizar avaliação de risco em 100% das crianças cadastradas no programa. </vt:lpstr>
      <vt:lpstr>Objetivos, Metas e resultados</vt:lpstr>
      <vt:lpstr>  Meta 6.1: Dar orientações para prevenir acidentes na infância em 100% das consultas de saúde da criança.  </vt:lpstr>
      <vt:lpstr>Meta 6.2: Colocar 100% das crianças para mamar na primeira consulta.</vt:lpstr>
      <vt:lpstr> Meta 6.3. Fornecer orientações nutricionais de acordo com a faixa etária para 100% das crianças. </vt:lpstr>
      <vt:lpstr> Meta 6.4. Fornecer orientações sobre higiene bucal, etiologia e prevenção da cárie 100% das crianças de acordo com a faixa etária. </vt:lpstr>
      <vt:lpstr> Discussão </vt:lpstr>
      <vt:lpstr> Discussão </vt:lpstr>
      <vt:lpstr> Discussão </vt:lpstr>
      <vt:lpstr> Discussão </vt:lpstr>
      <vt:lpstr>A intervenção está incorporada à rotina do serviço.  </vt:lpstr>
      <vt:lpstr>Reflexão critica sobre  processo pessoal de aprendizagem</vt:lpstr>
      <vt:lpstr>Reflexão critica sobre  processo pessoal de aprendizagem</vt:lpstr>
      <vt:lpstr>Slide 43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cliente</dc:creator>
  <cp:lastModifiedBy>Leonardo Pozza</cp:lastModifiedBy>
  <cp:revision>56</cp:revision>
  <dcterms:created xsi:type="dcterms:W3CDTF">2015-07-20T23:20:05Z</dcterms:created>
  <dcterms:modified xsi:type="dcterms:W3CDTF">2015-09-18T21:47:20Z</dcterms:modified>
</cp:coreProperties>
</file>