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3" r:id="rId4"/>
    <p:sldId id="258" r:id="rId5"/>
    <p:sldId id="288" r:id="rId6"/>
    <p:sldId id="274" r:id="rId7"/>
    <p:sldId id="259" r:id="rId8"/>
    <p:sldId id="275" r:id="rId9"/>
    <p:sldId id="262" r:id="rId10"/>
    <p:sldId id="260" r:id="rId11"/>
    <p:sldId id="285" r:id="rId12"/>
    <p:sldId id="304" r:id="rId13"/>
    <p:sldId id="282" r:id="rId14"/>
    <p:sldId id="283" r:id="rId15"/>
    <p:sldId id="284" r:id="rId16"/>
    <p:sldId id="305" r:id="rId17"/>
    <p:sldId id="306" r:id="rId18"/>
    <p:sldId id="292" r:id="rId19"/>
    <p:sldId id="293" r:id="rId20"/>
    <p:sldId id="295" r:id="rId21"/>
    <p:sldId id="299" r:id="rId22"/>
    <p:sldId id="300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mela" initials="P" lastIdx="6" clrIdx="0"/>
  <p:cmAuthor id="1" name="ASUS" initials="A" lastIdx="5" clrIdx="1">
    <p:extLst/>
  </p:cmAuthor>
  <p:cmAuthor id="2" name="Lennon" initials="L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lando\Documents\Especializacion%20en%20brasil\Unidade%203%20-%201\2014_06_06%20Coleta%20de%20dados%20HAS%20e%20DM%20Final%20Aprimorad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lando\Documents\Especializacion%20en%20brasil\Unidade%203%20-%201\2014_06_06%20Coleta%20de%20dados%20HAS%20e%20DM%20Final%20Aprimorad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lando\Documents\Especializacion%20en%20brasil\Unidade%203%20-%201\2014_06_06%20Coleta%20de%20dados%20HAS%20e%20DM%20Final%20Aprimorad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lando\Documents\Especializacion%20en%20brasil\Unidade%203%20-%201\2014_06_06%20Coleta%20de%20dados%20HAS%20e%20DM%20Final%20Aprimorad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lando\Documents\Especializacion%20en%20brasil\Unidade%203%20-%201\2014_06_06%20Coleta%20de%20dados%20HAS%20e%20DM%20Final%20Aprimorad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lando\Documents\Especializacion%20en%20brasil\Unidade%203%20-%201\2014_06_06%20Coleta%20de%20dados%20HAS%20e%20DM%20Final%20Aprimorad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lando\Documents\Especializacion%20en%20brasil\Unidade%203%20-%201\2014_06_06%20Coleta%20de%20dados%20HAS%20e%20DM%20Final%20Aprimorad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lando\Documents\Especializacion%20en%20brasil\Unidade%203%20-%201\2014_06_06%20Coleta%20de%20dados%20HAS%20e%20DM%20Final%20Aprimorad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lando\Documents\Especializacion%20en%20brasil\Unidade%203%20-%201\2014_06_06%20Coleta%20de%20dados%20HAS%20e%20DM%20Final%20Aprimorad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lando\Documents\Especializacion%20en%20brasil\Unidade%203%20-%201\2014_06_06%20Coleta%20de%20dados%20HAS%20e%20DM%20Final%20Aprimorad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11693559898681667"/>
          <c:y val="0.11355426725505478"/>
          <c:w val="0.83602235204470465"/>
          <c:h val="0.752229048292040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dLbls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0.14417177914110427</c:v>
                </c:pt>
                <c:pt idx="1">
                  <c:v>0.28220858895705897</c:v>
                </c:pt>
                <c:pt idx="2">
                  <c:v>0.42484662576687576</c:v>
                </c:pt>
                <c:pt idx="3">
                  <c:v>0.58128834355828263</c:v>
                </c:pt>
              </c:numCache>
            </c:numRef>
          </c:val>
        </c:ser>
        <c:axId val="66015232"/>
        <c:axId val="66016768"/>
      </c:barChart>
      <c:catAx>
        <c:axId val="660152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6016768"/>
        <c:crosses val="autoZero"/>
        <c:auto val="1"/>
        <c:lblAlgn val="ctr"/>
        <c:lblOffset val="100"/>
      </c:catAx>
      <c:valAx>
        <c:axId val="6601676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6015232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12266134092905764"/>
          <c:y val="0.19338536222795163"/>
          <c:w val="0.83991769254898596"/>
          <c:h val="0.5873605947955361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1</c:v>
                </c:pt>
                <c:pt idx="1">
                  <c:v>0.98550724637681153</c:v>
                </c:pt>
                <c:pt idx="2">
                  <c:v>1</c:v>
                </c:pt>
                <c:pt idx="3">
                  <c:v>0.94000000000000061</c:v>
                </c:pt>
              </c:numCache>
            </c:numRef>
          </c:val>
        </c:ser>
        <c:axId val="72440448"/>
        <c:axId val="72470912"/>
      </c:barChart>
      <c:catAx>
        <c:axId val="724404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470912"/>
        <c:crosses val="autoZero"/>
        <c:auto val="1"/>
        <c:lblAlgn val="ctr"/>
        <c:lblOffset val="100"/>
      </c:catAx>
      <c:valAx>
        <c:axId val="7247091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4404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11748747824432385"/>
          <c:y val="0.14096711440481721"/>
          <c:w val="0.83924843423800333"/>
          <c:h val="0.6035724811183055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0.21739130434782841</c:v>
                </c:pt>
                <c:pt idx="1">
                  <c:v>0.42857142857142855</c:v>
                </c:pt>
                <c:pt idx="2">
                  <c:v>0.57763975155280078</c:v>
                </c:pt>
                <c:pt idx="3">
                  <c:v>0.62111801242236064</c:v>
                </c:pt>
              </c:numCache>
            </c:numRef>
          </c:val>
        </c:ser>
        <c:axId val="66053632"/>
        <c:axId val="66055168"/>
      </c:barChart>
      <c:catAx>
        <c:axId val="66053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6055168"/>
        <c:crosses val="autoZero"/>
        <c:auto val="1"/>
        <c:lblAlgn val="ctr"/>
        <c:lblOffset val="100"/>
      </c:catAx>
      <c:valAx>
        <c:axId val="6605516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60536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12451421279346452"/>
          <c:y val="0.18770125565290308"/>
          <c:w val="0.8442622950819596"/>
          <c:h val="0.5882352941176413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0.93617021276595769</c:v>
                </c:pt>
                <c:pt idx="1">
                  <c:v>0.93478260869565222</c:v>
                </c:pt>
                <c:pt idx="2">
                  <c:v>0.91696750902527058</c:v>
                </c:pt>
                <c:pt idx="3">
                  <c:v>0.92084432717678177</c:v>
                </c:pt>
              </c:numCache>
            </c:numRef>
          </c:val>
        </c:ser>
        <c:axId val="66112896"/>
        <c:axId val="66118784"/>
      </c:barChart>
      <c:catAx>
        <c:axId val="661128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6118784"/>
        <c:crosses val="autoZero"/>
        <c:auto val="1"/>
        <c:lblAlgn val="ctr"/>
        <c:lblOffset val="100"/>
      </c:catAx>
      <c:valAx>
        <c:axId val="6611878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61128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12553191489361687"/>
          <c:y val="0.18040244969378841"/>
          <c:w val="0.8361702127659576"/>
          <c:h val="0.5904069678400343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0.97142857142857275</c:v>
                </c:pt>
                <c:pt idx="1">
                  <c:v>0.95652173913043481</c:v>
                </c:pt>
                <c:pt idx="2">
                  <c:v>0.95698924731182877</c:v>
                </c:pt>
                <c:pt idx="3">
                  <c:v>0.92</c:v>
                </c:pt>
              </c:numCache>
            </c:numRef>
          </c:val>
        </c:ser>
        <c:axId val="66220800"/>
        <c:axId val="66222336"/>
      </c:barChart>
      <c:catAx>
        <c:axId val="662208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6222336"/>
        <c:crosses val="autoZero"/>
        <c:auto val="1"/>
        <c:lblAlgn val="ctr"/>
        <c:lblOffset val="100"/>
      </c:catAx>
      <c:valAx>
        <c:axId val="6622233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62208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8"/>
  <c:chart>
    <c:autoTitleDeleted val="1"/>
    <c:plotArea>
      <c:layout>
        <c:manualLayout>
          <c:layoutTarget val="inner"/>
          <c:xMode val="edge"/>
          <c:yMode val="edge"/>
          <c:x val="0.12525273734722583"/>
          <c:y val="0.2233431613999792"/>
          <c:w val="0.84646631641871162"/>
          <c:h val="0.5167286245353166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0.96808510638297873</c:v>
                </c:pt>
                <c:pt idx="1">
                  <c:v>0.96195652173913049</c:v>
                </c:pt>
                <c:pt idx="2">
                  <c:v>0.97111913357400825</c:v>
                </c:pt>
                <c:pt idx="3">
                  <c:v>0.97889182058047719</c:v>
                </c:pt>
              </c:numCache>
            </c:numRef>
          </c:val>
        </c:ser>
        <c:axId val="72251264"/>
        <c:axId val="72252800"/>
      </c:barChart>
      <c:catAx>
        <c:axId val="722512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252800"/>
        <c:crosses val="autoZero"/>
        <c:auto val="1"/>
        <c:lblAlgn val="ctr"/>
        <c:lblOffset val="100"/>
      </c:catAx>
      <c:valAx>
        <c:axId val="7225280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2512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12291688538932634"/>
          <c:y val="0.22578526521394118"/>
          <c:w val="0.83958504147347879"/>
          <c:h val="0.5112781954887217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0.97142857142857275</c:v>
                </c:pt>
                <c:pt idx="1">
                  <c:v>0.98529411764705888</c:v>
                </c:pt>
                <c:pt idx="2">
                  <c:v>0.97849462365591477</c:v>
                </c:pt>
                <c:pt idx="3">
                  <c:v>0.98</c:v>
                </c:pt>
              </c:numCache>
            </c:numRef>
          </c:val>
        </c:ser>
        <c:axId val="72285184"/>
        <c:axId val="72168192"/>
      </c:barChart>
      <c:catAx>
        <c:axId val="722851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168192"/>
        <c:crosses val="autoZero"/>
        <c:auto val="1"/>
        <c:lblAlgn val="ctr"/>
        <c:lblOffset val="100"/>
      </c:catAx>
      <c:valAx>
        <c:axId val="7216819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2851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8"/>
  <c:chart>
    <c:autoTitleDeleted val="1"/>
    <c:plotArea>
      <c:layout>
        <c:manualLayout>
          <c:layoutTarget val="inner"/>
          <c:xMode val="edge"/>
          <c:yMode val="edge"/>
          <c:x val="0.11740890688259108"/>
          <c:y val="0.30651455682230638"/>
          <c:w val="0.84615384615384881"/>
          <c:h val="0.5708833620815451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0.99638989169675052</c:v>
                </c:pt>
                <c:pt idx="3">
                  <c:v>0.99472295514511877</c:v>
                </c:pt>
              </c:numCache>
            </c:numRef>
          </c:val>
        </c:ser>
        <c:axId val="72204288"/>
        <c:axId val="72205824"/>
      </c:barChart>
      <c:catAx>
        <c:axId val="72204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205824"/>
        <c:crosses val="autoZero"/>
        <c:auto val="1"/>
        <c:lblAlgn val="ctr"/>
        <c:lblOffset val="100"/>
      </c:catAx>
      <c:valAx>
        <c:axId val="722058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2042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1231732776617956"/>
          <c:y val="0.24440225793693632"/>
          <c:w val="0.83924843423799778"/>
          <c:h val="0.5555577084794630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Indicadores!$T$37:$W$37</c:f>
              <c:numCache>
                <c:formatCode>0.0%</c:formatCode>
                <c:ptCount val="4"/>
                <c:pt idx="0">
                  <c:v>1</c:v>
                </c:pt>
                <c:pt idx="1">
                  <c:v>0.98550724637681153</c:v>
                </c:pt>
                <c:pt idx="2">
                  <c:v>1</c:v>
                </c:pt>
                <c:pt idx="3">
                  <c:v>0.99</c:v>
                </c:pt>
              </c:numCache>
            </c:numRef>
          </c:val>
        </c:ser>
        <c:axId val="72365568"/>
        <c:axId val="72367104"/>
      </c:barChart>
      <c:catAx>
        <c:axId val="723655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367104"/>
        <c:crosses val="autoZero"/>
        <c:auto val="1"/>
        <c:lblAlgn val="ctr"/>
        <c:lblOffset val="100"/>
      </c:catAx>
      <c:valAx>
        <c:axId val="7236710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3655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11885245901639344"/>
          <c:y val="0.20491395589126093"/>
          <c:w val="0.84426229508196426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1</c:v>
                </c:pt>
                <c:pt idx="1">
                  <c:v>0.99456521739130432</c:v>
                </c:pt>
                <c:pt idx="2">
                  <c:v>0.98194945848375548</c:v>
                </c:pt>
                <c:pt idx="3">
                  <c:v>0.9683377308707124</c:v>
                </c:pt>
              </c:numCache>
            </c:numRef>
          </c:val>
        </c:ser>
        <c:axId val="72391296"/>
        <c:axId val="72429952"/>
      </c:barChart>
      <c:catAx>
        <c:axId val="723912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429952"/>
        <c:crosses val="autoZero"/>
        <c:auto val="1"/>
        <c:lblAlgn val="ctr"/>
        <c:lblOffset val="100"/>
      </c:catAx>
      <c:valAx>
        <c:axId val="724299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23912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17/09/2015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17/09/2015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17/09/2015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17/09/2015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17/09/2015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17/09/2015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17/09/2015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17/09/2015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17/09/2015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17/09/2015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1512-1DA1-43BC-BB92-3E4D248DB011}" type="datetimeFigureOut">
              <a:rPr lang="pt-BR" smtClean="0"/>
              <a:pPr/>
              <a:t>17/09/2015</a:t>
            </a:fld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AD29C4-8669-4BC4-8F33-33417EB38C8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8AD29C4-8669-4BC4-8F33-33417EB38C8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BC1512-1DA1-43BC-BB92-3E4D248DB011}" type="datetimeFigureOut">
              <a:rPr lang="pt-BR" smtClean="0"/>
              <a:pPr/>
              <a:t>17/09/2015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78210" y="260648"/>
            <a:ext cx="6694512" cy="181619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b="1" dirty="0"/>
              <a:t>UNIVERSIDADE ABERTA DO SUS</a:t>
            </a:r>
            <a:r>
              <a:rPr lang="pt-BR" sz="2700" dirty="0"/>
              <a:t/>
            </a:r>
            <a:br>
              <a:rPr lang="pt-BR" sz="2700" dirty="0"/>
            </a:br>
            <a:r>
              <a:rPr lang="pt-BR" sz="2700" b="1" dirty="0"/>
              <a:t>UNIVERSIDADE FEDERAL DE PELOTAS</a:t>
            </a:r>
            <a:r>
              <a:rPr lang="pt-BR" sz="2700" dirty="0"/>
              <a:t/>
            </a:r>
            <a:br>
              <a:rPr lang="pt-BR" sz="2700" dirty="0"/>
            </a:br>
            <a:r>
              <a:rPr lang="pt-BR" sz="2700" b="1" dirty="0"/>
              <a:t>Especialização em Saúde da Família</a:t>
            </a:r>
            <a:r>
              <a:rPr lang="pt-BR" sz="2700" dirty="0"/>
              <a:t/>
            </a:r>
            <a:br>
              <a:rPr lang="pt-BR" sz="2700" dirty="0"/>
            </a:br>
            <a:r>
              <a:rPr lang="pt-BR" sz="2700" b="1" dirty="0"/>
              <a:t>Modalidade a Distância</a:t>
            </a:r>
            <a:r>
              <a:rPr lang="pt-BR" sz="2700" dirty="0"/>
              <a:t/>
            </a:r>
            <a:br>
              <a:rPr lang="pt-BR" sz="2700" dirty="0"/>
            </a:br>
            <a:r>
              <a:rPr lang="pt-BR" sz="2700" b="1" dirty="0"/>
              <a:t>Turma </a:t>
            </a:r>
            <a:r>
              <a:rPr lang="pt-BR" sz="2700" b="1" dirty="0" smtClean="0"/>
              <a:t>8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704856" cy="3744416"/>
          </a:xfrm>
        </p:spPr>
        <p:txBody>
          <a:bodyPr>
            <a:normAutofit/>
          </a:bodyPr>
          <a:lstStyle/>
          <a:p>
            <a:r>
              <a:rPr lang="pt-BR" b="1" dirty="0"/>
              <a:t> </a:t>
            </a: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da Atenção à Pessoa com Hipertensão e/ou Diabetes na UBS Vila Kolping, Batalha/PI</a:t>
            </a:r>
            <a:endParaRPr lang="es-E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	           </a:t>
            </a:r>
            <a:r>
              <a:rPr lang="pt-BR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Especializando: Orlando Pérez Rodríguez</a:t>
            </a:r>
          </a:p>
          <a:p>
            <a:pPr algn="just"/>
            <a:r>
              <a:rPr lang="pt-BR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	   	  Orientadora: Ivone Andreatta Menegolla</a:t>
            </a:r>
            <a:endParaRPr lang="es-ES" sz="1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Andressa de Andrade</a:t>
            </a:r>
            <a:endParaRPr lang="es-ES" sz="1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020272" y="260648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403648" cy="91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7053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347864" y="332656"/>
            <a:ext cx="2232248" cy="796950"/>
          </a:xfrm>
        </p:spPr>
        <p:txBody>
          <a:bodyPr/>
          <a:lstStyle/>
          <a:p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225689"/>
            <a:ext cx="7776864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u="sng" dirty="0">
                <a:latin typeface="Arial" panose="020B0604020202020204" pitchFamily="34" charset="0"/>
                <a:cs typeface="Arial" pitchFamily="34" charset="0"/>
              </a:rPr>
              <a:t>E</a:t>
            </a:r>
            <a:r>
              <a:rPr lang="pt-BR" sz="2000" b="1" u="sng" dirty="0" smtClean="0">
                <a:latin typeface="Arial" panose="020B0604020202020204" pitchFamily="34" charset="0"/>
                <a:cs typeface="Arial" pitchFamily="34" charset="0"/>
              </a:rPr>
              <a:t>ngajamento </a:t>
            </a:r>
            <a:r>
              <a:rPr lang="pt-BR" sz="2000" b="1" u="sng" dirty="0">
                <a:latin typeface="Arial" panose="020B0604020202020204" pitchFamily="34" charset="0"/>
                <a:cs typeface="Arial" pitchFamily="34" charset="0"/>
              </a:rPr>
              <a:t>público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No eixo de engajamento público será informado à comunidade, através de atividades de sala de espera sobre a existência do programa de hipertensão e diabetes mellitus da unidade de saúde, serão repassadas informações sobre a importância de aferir a pressão arterial a partir dos 18 anos, pela equipe de saúde na UBS, visitas domiciliares e por meio de busca ativa.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u="sng" dirty="0">
                <a:latin typeface="Arial" pitchFamily="34" charset="0"/>
                <a:cs typeface="Arial" pitchFamily="34" charset="0"/>
              </a:rPr>
              <a:t>M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onitoramento </a:t>
            </a:r>
            <a:r>
              <a:rPr lang="pt-BR" sz="2000" b="1" u="sng" dirty="0">
                <a:latin typeface="Arial" pitchFamily="34" charset="0"/>
                <a:cs typeface="Arial" pitchFamily="34" charset="0"/>
              </a:rPr>
              <a:t>e avaliação das ações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pt-BR" dirty="0">
                <a:latin typeface="Arial" pitchFamily="34" charset="0"/>
                <a:cs typeface="Arial" pitchFamily="34" charset="0"/>
              </a:rPr>
              <a:t>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oram </a:t>
            </a:r>
            <a:r>
              <a:rPr lang="pt-BR" dirty="0">
                <a:latin typeface="Arial" pitchFamily="34" charset="0"/>
                <a:cs typeface="Arial" pitchFamily="34" charset="0"/>
              </a:rPr>
              <a:t>desenvolvidos relatórios e registros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organizados, monitoramento dos usuários em atraso,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busca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ativa, novas captações, monitorar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acesso aos medicamentos da Farmácia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Popular, entre outras atividades.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81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7449" y="188640"/>
            <a:ext cx="2242592" cy="1143000"/>
          </a:xfrm>
        </p:spPr>
        <p:txBody>
          <a:bodyPr/>
          <a:lstStyle/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LOGÍSTICA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7544" y="1340768"/>
            <a:ext cx="7541534" cy="336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Período da intervenção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4 meses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( fevereiro a junho).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População alvo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usuários da área adstrita à unidade diagnosticados  com HAS e DM.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Protocolo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foi adotado como base os cadernos de atenção básica nº 36 e 37 do MS (2013).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Médico </a:t>
            </a:r>
            <a:r>
              <a:rPr lang="pt-BR" dirty="0">
                <a:latin typeface="Arial" pitchFamily="34" charset="0"/>
                <a:cs typeface="Arial" pitchFamily="34" charset="0"/>
              </a:rPr>
              <a:t>e Enfermeira foram responsáveis pela capacitação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profissionais.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Palestras para os usuários foram realizadas semanalmente.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08278" y="5445224"/>
            <a:ext cx="7200800" cy="872034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Foram utilizadas fichas espelho e planilha de coleta de dados fornecidas pelo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curso.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49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5589240"/>
            <a:ext cx="7992888" cy="1080121"/>
          </a:xfrm>
        </p:spPr>
        <p:txBody>
          <a:bodyPr/>
          <a:lstStyle/>
          <a:p>
            <a:pPr marL="900430" marR="448945">
              <a:lnSpc>
                <a:spcPct val="150000"/>
              </a:lnSpc>
              <a:spcAft>
                <a:spcPts val="0"/>
              </a:spcAft>
            </a:pPr>
            <a:r>
              <a:rPr lang="pt-BR" sz="180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Figura 1 - </a:t>
            </a:r>
            <a:r>
              <a:rPr lang="pt-BR" sz="18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pt-BR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obertura do programa de atenção ao usuário com hipertensão na </a:t>
            </a:r>
            <a:r>
              <a:rPr lang="pt-BR" sz="18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UBS Vila Kolping Batalha/PI</a:t>
            </a:r>
            <a:endParaRPr lang="pt-BR" sz="1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5536" y="764704"/>
            <a:ext cx="770485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primeiro mês de intervenção cadastramos 94 (14,4%) usuários, no segundo mês 184 (28,2%) HAS, no terceiro mês 277 (42,5%) e no quarto mês 379(58,1%) usuários foram cadastrados.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1259632" y="2132856"/>
          <a:ext cx="5904655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771800" y="1886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15566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23528" y="980728"/>
            <a:ext cx="777686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Sendo assim, no primeiro mês cadastramos 35 (21,7%) usuários, no segundo mês 69 (42,9%) DM, no terceiro mês 93 (57,8%) e no quarto mês 100 (62,1%) usuários foram cadastrados.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8 Gráfico"/>
          <p:cNvGraphicFramePr/>
          <p:nvPr/>
        </p:nvGraphicFramePr>
        <p:xfrm>
          <a:off x="611560" y="2492896"/>
          <a:ext cx="691276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171890" y="105489"/>
            <a:ext cx="8002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67544" y="551723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5311140" algn="l"/>
              </a:tabLst>
            </a:pP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Figura 2-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obertura do programa de atenção ao usuário com diabetes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UBS</a:t>
            </a:r>
            <a:r>
              <a:rPr lang="pt-BR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Vila Kolping, Batalha/PI.</a:t>
            </a:r>
            <a:endParaRPr lang="pt-BR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71800" y="1886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31603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131840" y="260648"/>
            <a:ext cx="26642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5402540"/>
            <a:ext cx="8064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5311140" algn="l"/>
              </a:tabLst>
            </a:pP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Figura 3-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Proporção de hipertensos com os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exames complementares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dia do acordo com o protocolo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UBS</a:t>
            </a:r>
            <a:r>
              <a:rPr lang="pt-BR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Vila Kolping, Batalha/PI.</a:t>
            </a:r>
            <a:endParaRPr lang="pt-BR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39552" y="764704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primeiro mês tivemos 88 (93,6%) usuários, no segundo mês 172 (93,5%) HAS, no terceiro mês 254 (91,7%) e no quarto mês 349(92,1%) hipertensos com exames complementares em dia do acordo com o protocolo.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Gráfico"/>
          <p:cNvGraphicFramePr/>
          <p:nvPr/>
        </p:nvGraphicFramePr>
        <p:xfrm>
          <a:off x="1043608" y="2564904"/>
          <a:ext cx="669674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771800" y="1886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8314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131840" y="260648"/>
            <a:ext cx="26642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23528" y="764704"/>
            <a:ext cx="792088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primeiro mês tivemos 34 (97,1%) usuários, no segundo mês 66 (95,7%) DM, no terceiro mês 89 (95,7%) e no quarto mês 92(92%) diabéticos com exames complementares em dia do acordo com o protocolo.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611560" y="2276872"/>
          <a:ext cx="734481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323528" y="5474548"/>
            <a:ext cx="792088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5311140" algn="l"/>
              </a:tabLst>
            </a:pP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Figura 4-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Proporção de diabéticos com os exames complementares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dia do acordo com o protocolo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UBS</a:t>
            </a:r>
            <a:r>
              <a:rPr lang="pt-BR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Vila Kolping, Batalha/PI.</a:t>
            </a:r>
            <a:endParaRPr lang="pt-BR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1886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255577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066726"/>
            <a:ext cx="7992888" cy="121014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primeiro mês tivemos 93 (96,8%) usuários, no segundo mês 177 (96,2%) HAS, no terceiro mês 269 (97,1%) e no quarto mês 371(97,9%) hipertensos com prescrição de medicamentos da Farmácia Popular\Hiperdia priorizada.</a:t>
            </a:r>
            <a:b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2636912"/>
          <a:ext cx="76200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467544" y="5330532"/>
            <a:ext cx="770485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5311140" algn="l"/>
              </a:tabLst>
            </a:pP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Figura 5-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Proporção de hipertensos com prescrição de medicamentos da Farmácia Popular\Hiperdia priorizada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UBS</a:t>
            </a:r>
            <a:r>
              <a:rPr lang="pt-BR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Vila Kolping, Batalha/PI.</a:t>
            </a:r>
            <a:endParaRPr lang="pt-BR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71800" y="1886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061864"/>
            <a:ext cx="7620000" cy="1143000"/>
          </a:xfrm>
        </p:spPr>
        <p:txBody>
          <a:bodyPr/>
          <a:lstStyle/>
          <a:p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primeiro mês tivemos 34 (97,1%) usuários, no segundo mês 67 (98,5%) DM, no terceiro mês 91 (97,8%) e no quarto mês 98(98%) diabéticos com prescrição de medicamentos da Farmácia Popular\Hiperdia priorizada.</a:t>
            </a:r>
            <a:b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s-ES" sz="1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2132856"/>
          <a:ext cx="7620000" cy="29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79512" y="5330532"/>
            <a:ext cx="8064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5311140" algn="l"/>
              </a:tabLst>
            </a:pP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Figura 6-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Proporção de diabéticos com prescrição de medicamentos da Farmácia Popular\Hiperdia priorizada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UBS</a:t>
            </a:r>
            <a:r>
              <a:rPr lang="pt-BR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Vila Kolping, Batalha/PI.</a:t>
            </a:r>
            <a:endParaRPr lang="pt-BR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71800" y="1886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7692008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primeiro mês tivemos 94 (100%) usuários, no segundo mês 184 (100%) HAS, no terceiro mês 276 (99,6%) e no quarto mês 377(99,5%) hipertensos com registro adequado na ficha de acompanhamento.</a:t>
            </a:r>
            <a:endParaRPr lang="pt-BR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395536" y="2204864"/>
          <a:ext cx="77048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323528" y="5746030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5311140" algn="l"/>
              </a:tabLst>
            </a:pP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Figura 7-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Proporção de hipertensos com registro adequado na ficha de acompanhamento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UBS</a:t>
            </a:r>
            <a:r>
              <a:rPr lang="pt-BR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Vila Kolping, Batalha/PI.</a:t>
            </a:r>
            <a:endParaRPr lang="pt-BR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771800" y="1886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34464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620000" cy="1143000"/>
          </a:xfrm>
        </p:spPr>
        <p:txBody>
          <a:bodyPr/>
          <a:lstStyle/>
          <a:p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primeiro mês tivemos 35 (100%) usuários, no segundo mês 68 (9%) DM, no terceiro mês 93 (100%) e no quarto mês 99(99%) diabéticos com registro adequado na ficha de acompanhamento. </a:t>
            </a:r>
            <a:endParaRPr lang="pt-BR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5453836"/>
            <a:ext cx="7488832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5311140" algn="l"/>
              </a:tabLst>
            </a:pP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Figura 8-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Proporção de diabéticos com registro adequado na ficha de acompanhamento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UBS</a:t>
            </a:r>
            <a:r>
              <a:rPr lang="pt-BR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Vila Kolping, Batalha/PI.</a:t>
            </a:r>
            <a:endParaRPr lang="pt-BR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5 Gráfico"/>
          <p:cNvGraphicFramePr/>
          <p:nvPr/>
        </p:nvGraphicFramePr>
        <p:xfrm>
          <a:off x="467544" y="1916832"/>
          <a:ext cx="741682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771800" y="1886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410243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7272808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anose="020B0604020202020204" pitchFamily="34" charset="0"/>
              </a:rPr>
              <a:t>	</a:t>
            </a:r>
            <a:endParaRPr lang="pt-BR" dirty="0" smtClean="0"/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principal causa de morbimortalidade na população brasileira constituem as doenças cardiovasculares, sendo a hipertensão arterial sistêmica (HAS) e o diabetes mellitus (DM) reconhecidas como os principais fatores de risco para essas doenças.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Por sua vez, constituem os dois principais problemas  de saúde da nossa área de abrangência.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(BRASIL, 2013)</a:t>
            </a:r>
          </a:p>
        </p:txBody>
      </p:sp>
    </p:spTree>
    <p:extLst>
      <p:ext uri="{BB962C8B-B14F-4D97-AF65-F5344CB8AC3E}">
        <p14:creationId xmlns:p14="http://schemas.microsoft.com/office/powerpoint/2010/main" xmlns="" val="36576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7620000" cy="1143000"/>
          </a:xfrm>
        </p:spPr>
        <p:txBody>
          <a:bodyPr/>
          <a:lstStyle/>
          <a:p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primeiro mês tivemos 94 (100%) usuários, no segundo mês 183 (99,5%) HAS, no terceiro mês 272 (98,2%) e no quarto mês 367(96,8%) hipertensos com estratificação de risco cardiovascular por exame clínico em dia.</a:t>
            </a:r>
            <a:endParaRPr lang="pt-BR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11560" y="5301208"/>
            <a:ext cx="741682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5311140" algn="l"/>
              </a:tabLst>
            </a:pP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Figura 9-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Proporção de hipertensos com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estratificação de risco cardiovascular por exame clínico em dia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UBS</a:t>
            </a:r>
            <a:r>
              <a:rPr lang="pt-BR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Vila Kolping, Batalha/PI.</a:t>
            </a:r>
            <a:endParaRPr lang="pt-BR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467544" y="1988840"/>
          <a:ext cx="7416824" cy="3168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771800" y="1886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351352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/>
        </p:nvGraphicFramePr>
        <p:xfrm>
          <a:off x="899592" y="1916832"/>
          <a:ext cx="6408712" cy="3232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467544" y="5402540"/>
            <a:ext cx="770485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5391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5311140" algn="l"/>
              </a:tabLst>
            </a:pP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Figura 10-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Proporção de diabéticos com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estratificação de risco cardiovascular por exame clínico em dia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pt-BR" dirty="0" smtClean="0">
                <a:solidFill>
                  <a:srgbClr val="0000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UBS</a:t>
            </a:r>
            <a:r>
              <a:rPr lang="pt-BR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Vila Kolping, Batalha/PI.</a:t>
            </a:r>
            <a:endParaRPr lang="pt-BR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5536" y="908720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No primeiro mês tivemos 35 (100%) usuários, no segundo mês 68 (98,5%) DM, no terceiro mês 93 (100%) e no quarto mês 94(94%) diabéticos com estratificação de risco cardiovascular por exame clínico em dia.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771800" y="1886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39322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1052736"/>
            <a:ext cx="748883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u="sng" dirty="0">
                <a:latin typeface="Arial" pitchFamily="34" charset="0"/>
                <a:cs typeface="Arial" pitchFamily="34" charset="0"/>
              </a:rPr>
              <a:t>6: </a:t>
            </a:r>
            <a:r>
              <a:rPr lang="pt-BR" dirty="0">
                <a:latin typeface="Arial" pitchFamily="34" charset="0"/>
                <a:cs typeface="Arial" pitchFamily="34" charset="0"/>
              </a:rPr>
              <a:t>promover a saúde dos hipertensos e diabéticos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Metas</a:t>
            </a:r>
            <a:endParaRPr lang="pt-BR" u="sng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- Garantir </a:t>
            </a:r>
            <a:r>
              <a:rPr lang="pt-BR" dirty="0">
                <a:latin typeface="Arial" pitchFamily="34" charset="0"/>
                <a:cs typeface="Arial" pitchFamily="34" charset="0"/>
              </a:rPr>
              <a:t>orientação nutricional sobre alimentação saudável a 100%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HAS e DM.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- Garantir </a:t>
            </a:r>
            <a:r>
              <a:rPr lang="pt-BR" dirty="0">
                <a:latin typeface="Arial" pitchFamily="34" charset="0"/>
                <a:cs typeface="Arial" pitchFamily="34" charset="0"/>
              </a:rPr>
              <a:t>orientação em relação à prática regular de atividade física a 100% dos pacientes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HAS e DM.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- Garantir </a:t>
            </a:r>
            <a:r>
              <a:rPr lang="pt-BR" dirty="0">
                <a:latin typeface="Arial" pitchFamily="34" charset="0"/>
                <a:cs typeface="Arial" pitchFamily="34" charset="0"/>
              </a:rPr>
              <a:t>orientação sobre os riscos do tabagismo a 100% dos pacientes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HAS e DM.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Garantir </a:t>
            </a:r>
            <a:r>
              <a:rPr lang="pt-BR" dirty="0">
                <a:latin typeface="Arial" pitchFamily="34" charset="0"/>
                <a:cs typeface="Arial" pitchFamily="34" charset="0"/>
              </a:rPr>
              <a:t>orientação sobre higiene bucal a 100% dos pacientes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HAS e DM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Ao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término da intervenção,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metas propostas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foi cumprida 100%.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771800" y="1886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25085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131840" y="476672"/>
            <a:ext cx="26642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DISCUSSÃO 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2921" y="1287727"/>
            <a:ext cx="7704856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intervenção apresentou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satisfatórios,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primeiro deles foi à formação do grupo de HAS e DM;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 atendimento clínico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dos usuários em cada consulta se tornou mais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integral;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Comprometimento da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equipe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 as ações desenvolvidas;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no acolhimento para os usuários hipertensos e diabéticos;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Atividades de educação em saúde para os pacientes e seus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familiares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Ampliar as estratégias empregadas de acolhimento para os programas que são prioridades do Ministério da Saúde, como por exemplo, a puericultura e o pré-natal.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22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8384" y="1988840"/>
            <a:ext cx="7620000" cy="41959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Os desafios encontrados no desenvolvimento desse projeto foram superados;</a:t>
            </a:r>
          </a:p>
          <a:p>
            <a:pPr algn="just">
              <a:lnSpc>
                <a:spcPct val="150000"/>
              </a:lnSpc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educação a distância por UNASUS teve maior impacto;</a:t>
            </a:r>
          </a:p>
          <a:p>
            <a:pPr algn="just">
              <a:lnSpc>
                <a:spcPct val="150000"/>
              </a:lnSpc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ferramenta relevante do trabalho em equipe na atenção básica foi o mais gratificante.</a:t>
            </a:r>
          </a:p>
          <a:p>
            <a:pPr algn="just">
              <a:lnSpc>
                <a:spcPct val="150000"/>
              </a:lnSpc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Aprofundamento do conhecimento.</a:t>
            </a:r>
          </a:p>
          <a:p>
            <a:pPr marL="114300" indent="0">
              <a:lnSpc>
                <a:spcPct val="150000"/>
              </a:lnSpc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15616" y="657242"/>
            <a:ext cx="691276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eflexão crítica sobre processo pessoal de aprendizagem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44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 </a:t>
            </a:r>
            <a:r>
              <a:rPr lang="pt-BR" sz="1900" dirty="0">
                <a:latin typeface="Arial" pitchFamily="34" charset="0"/>
                <a:cs typeface="Arial" pitchFamily="34" charset="0"/>
              </a:rPr>
              <a:t>BRASIL. Ministério da Saúde. Estratégias para o cuidado da pessoa com doença crônica: hipertensão arterial sistêmica. Brasília: Ministério da Saúde, 2013. (Cadernos de Atenção Básica, n. 37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pt-BR" sz="1900" dirty="0">
              <a:latin typeface="Arial" pitchFamily="34" charset="0"/>
              <a:cs typeface="Arial" pitchFamily="34" charset="0"/>
            </a:endParaRPr>
          </a:p>
          <a:p>
            <a:r>
              <a:rPr lang="pt-BR" sz="1900" dirty="0">
                <a:latin typeface="Arial" pitchFamily="34" charset="0"/>
                <a:cs typeface="Arial" pitchFamily="34" charset="0"/>
              </a:rPr>
              <a:t>BRASIL. Ministério da Saúde. Estratégias para o cuidado da pessoa com doença crônica: diabetes mellitus. Brasília: Ministério da Saúde, 2013. (Cadernos de Atenção Básica, n. 36).</a:t>
            </a:r>
          </a:p>
          <a:p>
            <a:pPr marL="114300" indent="0">
              <a:buNone/>
            </a:pPr>
            <a:endParaRPr lang="pt-BR" sz="1900" dirty="0">
              <a:latin typeface="Arial" pitchFamily="34" charset="0"/>
              <a:cs typeface="Arial" pitchFamily="34" charset="0"/>
            </a:endParaRPr>
          </a:p>
          <a:p>
            <a:r>
              <a:rPr lang="pt-BR" sz="1900" dirty="0">
                <a:latin typeface="Arial" pitchFamily="34" charset="0"/>
                <a:cs typeface="Arial" pitchFamily="34" charset="0"/>
              </a:rPr>
              <a:t>SOCIEDADE BRASILEIRA DE HIPERTENSÃO. Diretrizes Brasileiras de Hipertensão VI.Revista Hipertensão, v. 13, n. 1,  jan./mar. 2010.</a:t>
            </a:r>
          </a:p>
          <a:p>
            <a:pPr marL="0" indent="0">
              <a:buNone/>
            </a:pPr>
            <a:endParaRPr lang="pt-BR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843808" y="548680"/>
            <a:ext cx="26642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REFERÊNCIAS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0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87824" y="14988"/>
            <a:ext cx="2592288" cy="926976"/>
          </a:xfrm>
        </p:spPr>
        <p:txBody>
          <a:bodyPr/>
          <a:lstStyle/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1196752"/>
            <a:ext cx="792088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u="sng" dirty="0">
                <a:latin typeface="Arial" pitchFamily="34" charset="0"/>
                <a:cs typeface="Arial" pitchFamily="34" charset="0"/>
              </a:rPr>
              <a:t>Caracterização do 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município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t-BR" sz="2000" b="1" u="sng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Batalha, está situado na Microrregião Litoral Piauiense, fica a 143 km de Teresina, capital do estado. Sua </a:t>
            </a:r>
            <a:r>
              <a:rPr lang="pt-BR" dirty="0">
                <a:latin typeface="Arial" pitchFamily="34" charset="0"/>
                <a:cs typeface="Arial" pitchFamily="34" charset="0"/>
              </a:rPr>
              <a:t>população, segundo IBGE, estimava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2010 </a:t>
            </a:r>
            <a:r>
              <a:rPr lang="pt-BR" dirty="0">
                <a:latin typeface="Arial" pitchFamily="34" charset="0"/>
                <a:cs typeface="Arial" pitchFamily="34" charset="0"/>
              </a:rPr>
              <a:t>é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29.800 </a:t>
            </a:r>
            <a:r>
              <a:rPr lang="pt-BR" dirty="0">
                <a:latin typeface="Arial" pitchFamily="34" charset="0"/>
                <a:cs typeface="Arial" pitchFamily="34" charset="0"/>
              </a:rPr>
              <a:t>habitantes, sendo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20.055 </a:t>
            </a:r>
            <a:r>
              <a:rPr lang="pt-BR" dirty="0">
                <a:latin typeface="Arial" pitchFamily="34" charset="0"/>
                <a:cs typeface="Arial" pitchFamily="34" charset="0"/>
              </a:rPr>
              <a:t>habitantes na zona rural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9.745 </a:t>
            </a:r>
            <a:r>
              <a:rPr lang="pt-BR" dirty="0">
                <a:latin typeface="Arial" pitchFamily="34" charset="0"/>
                <a:cs typeface="Arial" pitchFamily="34" charset="0"/>
              </a:rPr>
              <a:t>habitantes na zona urbana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A divisão por gênero são 42% do sexo masculino e 58% do sexo feminino. O município possui  uma extensão territorial de 1588,905 km2.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(IBGE</a:t>
            </a:r>
            <a:r>
              <a:rPr lang="pt-BR" dirty="0">
                <a:latin typeface="Arial" pitchFamily="34" charset="0"/>
                <a:cs typeface="Arial" pitchFamily="34" charset="0"/>
              </a:rPr>
              <a:t>, 2010).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dirty="0">
                <a:latin typeface="Arial" pitchFamily="34" charset="0"/>
                <a:cs typeface="Arial" pitchFamily="34" charset="0"/>
              </a:rPr>
              <a:t>município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possui 13 ESF e 13 ESB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2 NASF; 1 CEO; 1 CAPS I;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58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0364" y="1124744"/>
            <a:ext cx="7787208" cy="48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Caracterização da UBS</a:t>
            </a:r>
          </a:p>
          <a:p>
            <a:pPr algn="just">
              <a:lnSpc>
                <a:spcPct val="150000"/>
              </a:lnSpc>
            </a:pPr>
            <a:endParaRPr lang="pt-BR" sz="20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A população de nossa UBS é de 4285 habitantes cadastrados, com 843 famílias de elas: 38 famílias com 179 integrantes de área rural e 805 famílias com 4106 integrantes da zona urbana; 1927 são do sexo masculino (44,9%) e 2358 do feminino (55,1%).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Uma sala de recepção bem pequena, 1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consultório de enfermagem, 1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sala para imunização, 1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sala para procedimentos de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enfermagem,1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consultório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médico, Uma sala de entrega de medicamento e triagem e consultório odontológico.</a:t>
            </a:r>
            <a:endParaRPr lang="pt-BR" sz="1800" dirty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987824" y="14988"/>
            <a:ext cx="2592288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8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987824" y="260648"/>
            <a:ext cx="2592288" cy="926976"/>
          </a:xfrm>
        </p:spPr>
        <p:txBody>
          <a:bodyPr/>
          <a:lstStyle/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 flipH="1">
            <a:off x="1691680" y="1412776"/>
            <a:ext cx="49685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600" b="1" u="sng" dirty="0" smtClean="0">
                <a:latin typeface="Arial" pitchFamily="34" charset="0"/>
                <a:cs typeface="Arial" pitchFamily="34" charset="0"/>
              </a:rPr>
              <a:t>EQUIPE</a:t>
            </a:r>
          </a:p>
          <a:p>
            <a:pPr>
              <a:lnSpc>
                <a:spcPct val="150000"/>
              </a:lnSpc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Médico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: ORLANDO PÉREZ RODRÍGUEZ</a:t>
            </a:r>
          </a:p>
          <a:p>
            <a:pPr>
              <a:lnSpc>
                <a:spcPct val="150000"/>
              </a:lnSpc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Enfermeira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: LUCILEA ANDRADE DE SOUSA</a:t>
            </a:r>
          </a:p>
          <a:p>
            <a:pPr>
              <a:lnSpc>
                <a:spcPct val="150000"/>
              </a:lnSpc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Tec. </a:t>
            </a:r>
            <a:r>
              <a:rPr lang="pt-BR" sz="1600" b="1" dirty="0" err="1" smtClean="0">
                <a:latin typeface="Arial" pitchFamily="34" charset="0"/>
                <a:cs typeface="Arial" pitchFamily="34" charset="0"/>
              </a:rPr>
              <a:t>Enf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:  MARIA DAS DORES ALVES</a:t>
            </a:r>
          </a:p>
          <a:p>
            <a:pPr>
              <a:lnSpc>
                <a:spcPct val="150000"/>
              </a:lnSpc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</a:t>
            </a:r>
          </a:p>
          <a:p>
            <a:pPr>
              <a:lnSpc>
                <a:spcPct val="150000"/>
              </a:lnSpc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ACS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MARIA DAS DORES DA COSTA SILVA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ELIS REGINA FAUSTINO DE SOUSA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FRANCISCA DE LOURDES CARVALHO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FRANCISCO DE ASSIS LUCAS NUNES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PAULO CESAR ARAGAO SILVA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JOSE AUGUSTO FERREIRA SILVA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441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987824" y="188640"/>
            <a:ext cx="2592288" cy="926976"/>
          </a:xfrm>
        </p:spPr>
        <p:txBody>
          <a:bodyPr/>
          <a:lstStyle/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59532" y="4797152"/>
            <a:ext cx="7704856" cy="129266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Segundo </a:t>
            </a:r>
            <a:r>
              <a:rPr lang="pt-BR" dirty="0">
                <a:latin typeface="Arial" pitchFamily="34" charset="0"/>
                <a:cs typeface="Arial" pitchFamily="34" charset="0"/>
              </a:rPr>
              <a:t>o caderno de ações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programáticas, o número </a:t>
            </a:r>
            <a:r>
              <a:rPr lang="pt-BR" dirty="0">
                <a:latin typeface="Arial" pitchFamily="34" charset="0"/>
                <a:cs typeface="Arial" pitchFamily="34" charset="0"/>
              </a:rPr>
              <a:t>de HAS e DM cadastrados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pt-BR" dirty="0">
                <a:latin typeface="Arial" pitchFamily="34" charset="0"/>
                <a:cs typeface="Arial" pitchFamily="34" charset="0"/>
              </a:rPr>
              <a:t>UBS é inferior ao esperado para uma população com idade superior a 20 anos, onde apenas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379 (58,1%) </a:t>
            </a:r>
            <a:r>
              <a:rPr lang="pt-BR" dirty="0">
                <a:latin typeface="Arial" pitchFamily="34" charset="0"/>
                <a:cs typeface="Arial" pitchFamily="34" charset="0"/>
              </a:rPr>
              <a:t>são HAS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100 (62,1%) </a:t>
            </a:r>
            <a:r>
              <a:rPr lang="pt-BR" dirty="0">
                <a:latin typeface="Arial" pitchFamily="34" charset="0"/>
                <a:cs typeface="Arial" pitchFamily="34" charset="0"/>
              </a:rPr>
              <a:t>são DM na área adstrita 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UBS</a:t>
            </a:r>
            <a:r>
              <a:rPr lang="pt-BR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359532" y="1268760"/>
            <a:ext cx="795688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u="sng" dirty="0">
                <a:latin typeface="Arial" pitchFamily="34" charset="0"/>
                <a:cs typeface="Arial" pitchFamily="34" charset="0"/>
              </a:rPr>
              <a:t>Ação programática antes da 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Intervenção</a:t>
            </a:r>
          </a:p>
          <a:p>
            <a:pPr>
              <a:lnSpc>
                <a:spcPct val="150000"/>
              </a:lnSpc>
            </a:pPr>
            <a:endParaRPr lang="pt-BR" sz="2000" b="1" u="sng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dirty="0">
                <a:latin typeface="Arial" pitchFamily="34" charset="0"/>
                <a:cs typeface="Arial" pitchFamily="34" charset="0"/>
              </a:rPr>
              <a:t>programa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HIPERDIA era realizado uma vez por semana pela amanha pelo médico e a enfermeira fazia somente controle da glicemia.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- A </a:t>
            </a:r>
            <a:r>
              <a:rPr lang="pt-BR" dirty="0">
                <a:latin typeface="Arial" pitchFamily="34" charset="0"/>
                <a:cs typeface="Arial" pitchFamily="34" charset="0"/>
              </a:rPr>
              <a:t>estratificação de risco cardiovascular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não era realizada.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dirty="0">
                <a:latin typeface="Arial" pitchFamily="34" charset="0"/>
                <a:cs typeface="Arial" pitchFamily="34" charset="0"/>
              </a:rPr>
              <a:t>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tualização dos registros e monitoramento não eram realizadas.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104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59832" y="260648"/>
            <a:ext cx="2232248" cy="810344"/>
          </a:xfrm>
        </p:spPr>
        <p:txBody>
          <a:bodyPr/>
          <a:lstStyle/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OBJETIVOS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908720"/>
            <a:ext cx="7848872" cy="51706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u="sng" dirty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geral</a:t>
            </a:r>
            <a:endParaRPr lang="pt-BR" sz="2000" u="sng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Melhorar a atenção à saúde de hipertensos e diabéticos na Estratégia de Saúde da Família Vila Kolping, município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Batalha/Piauí.</a:t>
            </a:r>
          </a:p>
          <a:p>
            <a:pPr algn="just">
              <a:lnSpc>
                <a:spcPct val="150000"/>
              </a:lnSpc>
            </a:pPr>
            <a:endParaRPr lang="pt-BR" sz="2000" b="1" u="sng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Objetivos 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específicos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2000" b="1" dirty="0" smtClean="0">
              <a:latin typeface="Arial" pitchFamily="34" charset="0"/>
              <a:ea typeface="Arial" panose="020B0604020202020204" pitchFamily="34" charset="0"/>
              <a:cs typeface="Arial" pitchFamily="34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1-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Ampliar a cobertura da população diabética e hipertensa na ESF</a:t>
            </a:r>
            <a:r>
              <a:rPr lang="pt-BR" dirty="0" smtClean="0"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;</a:t>
            </a:r>
            <a:endParaRPr lang="pt-BR" dirty="0" smtClean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2 - Melhorar a qualidade de atenção a diabéticos e hipertensos</a:t>
            </a:r>
            <a:r>
              <a:rPr lang="pt-BR" dirty="0" smtClean="0"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;</a:t>
            </a:r>
            <a:endParaRPr lang="pt-BR" dirty="0" smtClean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3-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Melhorar a adesão dos diabéticos e hipertensos ao programa</a:t>
            </a:r>
            <a:r>
              <a:rPr lang="pt-BR" dirty="0" smtClean="0"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;</a:t>
            </a:r>
            <a:endParaRPr lang="pt-BR" dirty="0" smtClean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4 - Melhorar o registro das informações dos diabéticos e hipertensos</a:t>
            </a:r>
            <a:r>
              <a:rPr lang="pt-BR" dirty="0" smtClean="0"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;</a:t>
            </a:r>
            <a:endParaRPr lang="pt-BR" dirty="0" smtClean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5-Mapear diabéticos e hipertensos de risco para doença            cardiovascular;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        6-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Promover a saúde dos hipertensos e diabéticos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18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19872" y="188640"/>
            <a:ext cx="1882552" cy="922114"/>
          </a:xfrm>
        </p:spPr>
        <p:txBody>
          <a:bodyPr/>
          <a:lstStyle/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METAS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83568" y="1484784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Meta de cobertura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sz="2000" dirty="0" smtClean="0"/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Ampliar a cobertura da população diabética e hipertensa na ESF.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1.1-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Cadastrar 100% dos hipertensos da área de abrangência no Programa de Atenção à Hipertensão Arterial e à diabetes Mellitus da UBS.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1.2-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Cadastrar 100% dos diabéticos da área de abrangência no Programa de Atenção à Hipertensão Arterial e à Diabetes Mellitus da unidade de saúde.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Metas de qualidade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100%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509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7864" y="332656"/>
            <a:ext cx="2232248" cy="796950"/>
          </a:xfrm>
        </p:spPr>
        <p:txBody>
          <a:bodyPr/>
          <a:lstStyle/>
          <a:p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1118334"/>
            <a:ext cx="796936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u="sng" dirty="0">
                <a:latin typeface="Arial" panose="020B0604020202020204" pitchFamily="34" charset="0"/>
                <a:cs typeface="Arial" pitchFamily="34" charset="0"/>
              </a:rPr>
              <a:t>O</a:t>
            </a:r>
            <a:r>
              <a:rPr lang="pt-BR" sz="2000" b="1" u="sng" dirty="0" smtClean="0">
                <a:latin typeface="Arial" panose="020B0604020202020204" pitchFamily="34" charset="0"/>
                <a:cs typeface="Arial" pitchFamily="34" charset="0"/>
              </a:rPr>
              <a:t>rganização </a:t>
            </a:r>
            <a:r>
              <a:rPr lang="pt-BR" sz="2000" b="1" u="sng" dirty="0">
                <a:latin typeface="Arial" panose="020B0604020202020204" pitchFamily="34" charset="0"/>
                <a:cs typeface="Arial" pitchFamily="34" charset="0"/>
              </a:rPr>
              <a:t>e gestão do serviço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Ofertado </a:t>
            </a:r>
            <a:r>
              <a:rPr lang="pt-BR" dirty="0">
                <a:latin typeface="Arial" pitchFamily="34" charset="0"/>
                <a:cs typeface="Arial" pitchFamily="34" charset="0"/>
              </a:rPr>
              <a:t>acompanhamento aos usuários HAS e/ou DM residentes na área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abrangência </a:t>
            </a:r>
            <a:r>
              <a:rPr lang="pt-BR" dirty="0">
                <a:latin typeface="Arial" pitchFamily="34" charset="0"/>
                <a:cs typeface="Arial" pitchFamily="34" charset="0"/>
              </a:rPr>
              <a:t>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equipe, melhorar o acolhimento, garantir material adequado, reorganização dos serviços em equipe, articulação com gestão e comunidade sobre os serviços,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solicitação de exames e diagnóstico de HAS 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DM, entre outras atividades.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u="sng" dirty="0">
                <a:latin typeface="Arial" pitchFamily="34" charset="0"/>
                <a:cs typeface="Arial" pitchFamily="34" charset="0"/>
              </a:rPr>
              <a:t>Q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ualificação </a:t>
            </a:r>
            <a:r>
              <a:rPr lang="pt-BR" sz="2000" b="1" u="sng" dirty="0">
                <a:latin typeface="Arial" pitchFamily="34" charset="0"/>
                <a:cs typeface="Arial" pitchFamily="34" charset="0"/>
              </a:rPr>
              <a:t>da prática clínica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Qualificação </a:t>
            </a:r>
            <a:r>
              <a:rPr lang="pt-BR" dirty="0">
                <a:latin typeface="Arial" pitchFamily="34" charset="0"/>
                <a:cs typeface="Arial" pitchFamily="34" charset="0"/>
              </a:rPr>
              <a:t>e reciclagem dos profissionais para o atendimento aos usuários HAS e DM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sensibilização de outros profissionais da unidade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básica,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educação permanente para 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equipe,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qualificação da prática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clínica, entre outras atividades.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8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1146</TotalTime>
  <Words>1483</Words>
  <Application>Microsoft Office PowerPoint</Application>
  <PresentationFormat>Presentación en pantalla (4:3)</PresentationFormat>
  <Paragraphs>140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Adjacência</vt:lpstr>
      <vt:lpstr>UNIVERSIDADE ABERTA DO SUS UNIVERSIDADE FEDERAL DE PELOTAS Especialização em Saúde da Família Modalidade a Distância Turma 8</vt:lpstr>
      <vt:lpstr>INTRODUÇÃO</vt:lpstr>
      <vt:lpstr>INTRODUÇÃO</vt:lpstr>
      <vt:lpstr>Diapositiva 4</vt:lpstr>
      <vt:lpstr>INTRODUÇÃO</vt:lpstr>
      <vt:lpstr>INTRODUÇÃO</vt:lpstr>
      <vt:lpstr>OBJETIVOS</vt:lpstr>
      <vt:lpstr>METAS</vt:lpstr>
      <vt:lpstr>METODOLOGIA</vt:lpstr>
      <vt:lpstr>METODOLOGIA</vt:lpstr>
      <vt:lpstr>LOGÍSTICA</vt:lpstr>
      <vt:lpstr>Figura 1 - Cobertura do programa de atenção ao usuário com hipertensão na UBS Vila Kolping Batalha/PI</vt:lpstr>
      <vt:lpstr>Diapositiva 13</vt:lpstr>
      <vt:lpstr>Diapositiva 14</vt:lpstr>
      <vt:lpstr>Diapositiva 15</vt:lpstr>
      <vt:lpstr>  No primeiro mês tivemos 93 (96,8%) usuários, no segundo mês 177 (96,2%) HAS, no terceiro mês 269 (97,1%) e no quarto mês 371(97,9%) hipertensos com prescrição de medicamentos da Farmácia Popular\Hiperdia priorizada. </vt:lpstr>
      <vt:lpstr>No primeiro mês tivemos 34 (97,1%) usuários, no segundo mês 67 (98,5%) DM, no terceiro mês 91 (97,8%) e no quarto mês 98(98%) diabéticos com prescrição de medicamentos da Farmácia Popular\Hiperdia priorizada. </vt:lpstr>
      <vt:lpstr>No primeiro mês tivemos 94 (100%) usuários, no segundo mês 184 (100%) HAS, no terceiro mês 276 (99,6%) e no quarto mês 377(99,5%) hipertensos com registro adequado na ficha de acompanhamento.</vt:lpstr>
      <vt:lpstr>No primeiro mês tivemos 35 (100%) usuários, no segundo mês 68 (9%) DM, no terceiro mês 93 (100%) e no quarto mês 99(99%) diabéticos com registro adequado na ficha de acompanhamento. </vt:lpstr>
      <vt:lpstr>No primeiro mês tivemos 94 (100%) usuários, no segundo mês 183 (99,5%) HAS, no terceiro mês 272 (98,2%) e no quarto mês 367(96,8%) hipertensos com estratificação de risco cardiovascular por exame clínico em dia.</vt:lpstr>
      <vt:lpstr>Diapositiva 21</vt:lpstr>
      <vt:lpstr>Diapositiva 22</vt:lpstr>
      <vt:lpstr>Diapositiva 23</vt:lpstr>
      <vt:lpstr>Diapositiva 24</vt:lpstr>
      <vt:lpstr>Diapositiva 25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5</dc:title>
  <dc:creator>orlando</dc:creator>
  <cp:lastModifiedBy>orlando</cp:lastModifiedBy>
  <cp:revision>125</cp:revision>
  <dcterms:created xsi:type="dcterms:W3CDTF">2015-06-09T14:00:44Z</dcterms:created>
  <dcterms:modified xsi:type="dcterms:W3CDTF">2015-09-17T14:39:14Z</dcterms:modified>
</cp:coreProperties>
</file>