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sldIdLst>
    <p:sldId id="256" r:id="rId2"/>
    <p:sldId id="257" r:id="rId3"/>
    <p:sldId id="259" r:id="rId4"/>
    <p:sldId id="260" r:id="rId5"/>
    <p:sldId id="261" r:id="rId6"/>
    <p:sldId id="270" r:id="rId7"/>
    <p:sldId id="263" r:id="rId8"/>
    <p:sldId id="264" r:id="rId9"/>
    <p:sldId id="265" r:id="rId10"/>
    <p:sldId id="267" r:id="rId11"/>
    <p:sldId id="269" r:id="rId12"/>
    <p:sldId id="271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0" r:id="rId22"/>
    <p:sldId id="291" r:id="rId23"/>
    <p:sldId id="292" r:id="rId24"/>
    <p:sldId id="293" r:id="rId25"/>
    <p:sldId id="294" r:id="rId26"/>
    <p:sldId id="274" r:id="rId27"/>
    <p:sldId id="275" r:id="rId28"/>
    <p:sldId id="276" r:id="rId29"/>
    <p:sldId id="296" r:id="rId30"/>
    <p:sldId id="302" r:id="rId31"/>
    <p:sldId id="303" r:id="rId32"/>
    <p:sldId id="297" r:id="rId33"/>
    <p:sldId id="298" r:id="rId34"/>
    <p:sldId id="299" r:id="rId35"/>
    <p:sldId id="300" r:id="rId36"/>
    <p:sldId id="301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lita" initials="Stelit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A6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6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0.67500000000000293</c:v>
                </c:pt>
                <c:pt idx="1">
                  <c:v>0.92500000000000004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057480"/>
        <c:axId val="174058264"/>
      </c:barChart>
      <c:catAx>
        <c:axId val="174057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4058264"/>
        <c:crosses val="autoZero"/>
        <c:auto val="1"/>
        <c:lblAlgn val="ctr"/>
        <c:lblOffset val="100"/>
        <c:noMultiLvlLbl val="0"/>
      </c:catAx>
      <c:valAx>
        <c:axId val="1740582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4057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B80B3-573E-4469-BB0C-1465EADB0A8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64A7-72E7-475A-8906-52E4143F47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86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358098" cy="4929222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UNIVERSIDADE ABERTA DO SUS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Turma 7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TRABALHO DE CONCLUSÃO DE CURSO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Qualificação da Atenção ao pré-natal e puerpério, incluindo saúde bucal, na UBS Mãe Sabina no município Brasileira/PI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UFPEL-ESCUDO-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4078" y="116632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4643446"/>
            <a:ext cx="6072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/>
              <a:t>Especializando: </a:t>
            </a:r>
            <a:r>
              <a:rPr lang="pt-BR" sz="2000" dirty="0" smtClean="0"/>
              <a:t>Orlando Rodriguez Guevara</a:t>
            </a:r>
            <a:endParaRPr lang="pt-BR" sz="2000" dirty="0"/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/>
              <a:t>Orientadora: </a:t>
            </a:r>
            <a:r>
              <a:rPr lang="pt-BR" sz="2000" dirty="0"/>
              <a:t>Stelita Pacheco Dourado Neta</a:t>
            </a:r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 smtClean="0"/>
              <a:t>Apoiador: </a:t>
            </a:r>
            <a:r>
              <a:rPr lang="pt-BR" sz="2000" dirty="0"/>
              <a:t>Leonardo Pozza dos Santos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208838"/>
            <a:ext cx="8429684" cy="1770710"/>
          </a:xfrm>
        </p:spPr>
        <p:txBody>
          <a:bodyPr>
            <a:noAutofit/>
          </a:bodyPr>
          <a:lstStyle/>
          <a:p>
            <a:pPr marL="365125" indent="-365125" algn="just"/>
            <a:r>
              <a:rPr lang="pt-BR" b="1" dirty="0" smtClean="0">
                <a:latin typeface="Arial Rounded MT Bold" pitchFamily="34" charset="0"/>
              </a:rPr>
              <a:t>Objetivo 1.</a:t>
            </a:r>
            <a:r>
              <a:rPr lang="pt-BR" dirty="0" smtClean="0">
                <a:latin typeface="Arial Rounded MT Bold" pitchFamily="34" charset="0"/>
              </a:rPr>
              <a:t> Ampliar a cobertura de pré-natal.</a:t>
            </a:r>
          </a:p>
          <a:p>
            <a:pPr marL="0" indent="441325" algn="just">
              <a:buNone/>
            </a:pPr>
            <a:endParaRPr lang="pt-BR" dirty="0" smtClean="0">
              <a:latin typeface="Arial Rounded MT Bold" pitchFamily="34" charset="0"/>
            </a:endParaRPr>
          </a:p>
          <a:p>
            <a:pPr marL="365125" indent="0" algn="just">
              <a:buNone/>
            </a:pPr>
            <a:r>
              <a:rPr lang="pt-BR" sz="2500" b="1" dirty="0" smtClean="0">
                <a:latin typeface="Arial Rounded MT Bold" pitchFamily="34" charset="0"/>
              </a:rPr>
              <a:t>Meta 1.1.</a:t>
            </a:r>
            <a:r>
              <a:rPr lang="pt-BR" sz="2500" dirty="0" smtClean="0">
                <a:latin typeface="Arial Rounded MT Bold" pitchFamily="34" charset="0"/>
              </a:rPr>
              <a:t> Alcançar 70 % de cobertura das gestantes cadastradas no Programa de Pré-natal da unidade de saúde</a:t>
            </a:r>
            <a:r>
              <a:rPr lang="pt-BR" dirty="0" smtClean="0">
                <a:latin typeface="Arial Rounded MT Bold" pitchFamily="34" charset="0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29642" cy="173901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Objetivos, Metas e Resultados</a:t>
            </a:r>
            <a:r>
              <a:rPr lang="pt-BR" sz="3600" b="1" dirty="0" smtClean="0">
                <a:latin typeface="Arial Rounded MT Bold" pitchFamily="34" charset="0"/>
              </a:rPr>
              <a:t/>
            </a:r>
            <a:br>
              <a:rPr lang="pt-BR" sz="3600" b="1" dirty="0" smtClean="0">
                <a:latin typeface="Arial Rounded MT Bold" pitchFamily="34" charset="0"/>
              </a:rPr>
            </a:br>
            <a:r>
              <a:rPr lang="pt-BR" sz="3600" b="1" u="sng" dirty="0" smtClean="0">
                <a:latin typeface="Arial Rounded MT Bold" pitchFamily="34" charset="0"/>
              </a:rPr>
              <a:t>Pré-natal</a:t>
            </a:r>
            <a:endParaRPr lang="pt-BR" sz="3600" b="1" u="sng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000232" y="4214818"/>
            <a:ext cx="5929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Figura 1</a:t>
            </a:r>
            <a:r>
              <a:rPr lang="pt-BR" dirty="0" smtClean="0"/>
              <a:t> Proporção de gestantes cadastradas no Programa Pré-natal e Puerpério na UBS  Mãe Sabina no município Brasileira/PI, 2015</a:t>
            </a:r>
          </a:p>
          <a:p>
            <a:r>
              <a:rPr lang="pt-BR" b="1" dirty="0" smtClean="0"/>
              <a:t>Fonte:</a:t>
            </a:r>
            <a:r>
              <a:rPr lang="pt-BR" dirty="0" smtClean="0"/>
              <a:t> Planilha Coleta de Dados.</a:t>
            </a:r>
          </a:p>
          <a:p>
            <a:r>
              <a:rPr lang="pt-BR" dirty="0" smtClean="0"/>
              <a:t> 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14480" y="564357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(67,5%)       Mês 2_37 (92,5%)        Mês 3_40  (100%)</a:t>
            </a:r>
            <a:endParaRPr lang="pt-BR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2143108" y="1500174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6471" y="1988840"/>
            <a:ext cx="88209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Objetivo </a:t>
            </a: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Melhorar a qualidade da atenção ao pré-natal realizado na Unidade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500" dirty="0">
                <a:latin typeface="Arial Rounded MT Bold" panose="020F0704030504030204" pitchFamily="34" charset="0"/>
              </a:rPr>
              <a:t>Meta 2.1. Garantir a 100% das gestantes o ingresso no primeiro trimestre de gestação</a:t>
            </a:r>
            <a:r>
              <a:rPr lang="pt-BR" sz="2500" dirty="0" smtClean="0">
                <a:latin typeface="Arial Rounded MT Bold" panose="020F070403050403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endParaRPr lang="pt-BR" sz="2700" dirty="0">
              <a:solidFill>
                <a:srgbClr val="EA3A6C"/>
              </a:solidFill>
              <a:latin typeface="Arial Rounded MT Bold" panose="020F070403050403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38984" y="443711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13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992225"/>
            <a:ext cx="8712968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Realizar pelo menos um exame ginecológico por trimestre em 100% das gestantes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2.3. Realizar pelo menos um exame de mamas em 100% das gestantes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3131974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515719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25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87524" y="1485974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2.4. Garantir a 100% das gestantes a solicitação de exames laboratoriais de acordo com protocolo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2.5. Garantir a 100% das gestantes a prescrição de sulfato ferroso e ácido fólico conforme protocolo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2899013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515719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84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700808"/>
            <a:ext cx="871296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2.6. Garantir que 100% das gestantes com vacina antitetânica em dia.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/>
            <a:endParaRPr lang="pt-BR" sz="2700" dirty="0" smtClean="0">
              <a:latin typeface="Arial Rounded MT Bold" panose="020F0704030504030204" pitchFamily="34" charset="0"/>
            </a:endParaRPr>
          </a:p>
          <a:p>
            <a:pPr indent="540385" algn="just"/>
            <a:r>
              <a:rPr lang="pt-BR" sz="2500" dirty="0" smtClean="0">
                <a:latin typeface="Arial Rounded MT Bold" panose="020F070403050403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</a:rPr>
              <a:t>2.7. Garantir que 100% das gestantes com vacina contra hepatite B em dia</a:t>
            </a:r>
            <a:r>
              <a:rPr lang="pt-BR" sz="2500" dirty="0" smtClean="0">
                <a:latin typeface="Arial Rounded MT Bold" panose="020F070403050403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endParaRPr lang="pt-BR" sz="2700" dirty="0">
              <a:solidFill>
                <a:srgbClr val="EA3A6C"/>
              </a:solidFill>
              <a:latin typeface="Arial Rounded MT Bold" panose="020F070403050403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283071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469929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80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112474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2.8. Realizar avaliação da necessidade de atendimento odontológico em 100% das gestantes durante o pré-natal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2.9. Garantir a primeira consulta odontológica programática para 100% das gestantes cadastradas.</a:t>
            </a:r>
            <a:endParaRPr lang="pt-BR" sz="25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3248744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37708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1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700808"/>
            <a:ext cx="864096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3. Melhorar a adesão ao pré-natal.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3.1. Realizar busca ativa de 100% das gestantes faltosas às consultas de pré-natal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46996" y="412454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27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62880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4. Melhorar o registro do programa de pré-natal.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4.1. Manter registro na ficha de acompanhamento/espelho de pré-natal em 100% das gestantes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443711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5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628800"/>
            <a:ext cx="864096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5. Realizar avaliação de risco.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5.1. Avaliar risco gestacional em 100% das gestantes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4" y="443711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668900"/>
            <a:ext cx="8229600" cy="278608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Melhorar a qualificação na atenção ao pré-natal e puerpério incluindo ações em saúde bucal, reduzindo a mobilidade e mortalidade materno perinatal e baixo peso ao nascer.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cs typeface="Arial" pitchFamily="34" charset="0"/>
              </a:rPr>
              <a:t>Introdução</a:t>
            </a:r>
            <a:endParaRPr lang="pt-BR" sz="36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48311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6. Promover a saúde no pré-natal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 Garantir a 100% das gestantes orientação nutricional durante a gestação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6.2. Promover o aleitamento materno junto a 100% das gestantes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6.3. Orientar 100% das gestantes sobre os cuidados com o recém-nascido.</a:t>
            </a: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6.4. Orientar 100% das gestantes sobre anticoncepção após o parto.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Pré-natal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91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700808"/>
            <a:ext cx="8712968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6.5. Orientar 100% das gestantes sobre os riscos do tabagismo e do uso de álcool e drogas na gestação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6.6. Orientar 100% das gestantes sobre higiene bucal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10992" y="4000504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27 (100%)       Mês 2_37 (100%)        Mês 3_40  (100%)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10992" y="257073"/>
            <a:ext cx="7250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Objetivos, Metas e Resultados</a:t>
            </a: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pt-BR" sz="3600" b="1" u="sng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Rounded MT Bold" pitchFamily="34" charset="0"/>
              </a:rPr>
              <a:t>Pré-natal</a:t>
            </a:r>
          </a:p>
        </p:txBody>
      </p:sp>
    </p:spTree>
    <p:extLst>
      <p:ext uri="{BB962C8B-B14F-4D97-AF65-F5344CB8AC3E}">
        <p14:creationId xmlns:p14="http://schemas.microsoft.com/office/powerpoint/2010/main" val="10994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720840"/>
            <a:ext cx="871296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1. Ampliar a cobertura da atenção a puérperas.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1.1. Garantir a 100 % das puérperas cadastradas no programa de Pré-Natal e Puerpério da Unidade de Saúde consulta puerperal antes dos 42 dias após o parto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10992" y="4869160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08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2060848"/>
            <a:ext cx="878497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2. Melhorar a qualidade da atenção às puérperas na Unidade de Saúde.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2.1. Examinar as mamas em 100% das puérperas cadastradas no Programa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46996" y="443711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14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62880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2.2. Examinar o abdome em 100% das puérperas cadastradas no Programa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2.3. Realizar exame ginecológico em 100% das puérperas cadastradas no Programa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46996" y="278092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946996" y="4640204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43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513091"/>
            <a:ext cx="871296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2.4. Avaliar o estado psíquico em 100% das puérperas cadastradas no Programa</a:t>
            </a: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2.5. Avaliar intercorrências em 100% das puérperas cadastradas no Programa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2.6. Prescrever a 100% das puérperas um dos métodos de anticoncepção. </a:t>
            </a:r>
            <a:endParaRPr lang="pt-BR" sz="25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242088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4077072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5733256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98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628800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3. Melhorar a adesão das mães ao puerpério.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3.1. Realizar busca ativa em 100% das puérperas que não realizaram a consulta de puerpério até 30 dias após o parto.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10992" y="4365104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41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8256" y="1916832"/>
            <a:ext cx="90364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4</a:t>
            </a: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Melhorar o registro </a:t>
            </a:r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 informações</a:t>
            </a: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4.1. Manter </a:t>
            </a: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registro na ficha de acompanhamento do Programa 100% das puérperas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solidFill>
                  <a:srgbClr val="EA3A6C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3861048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60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8479" y="128586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5. Promover a saúde das puérperas.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7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7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500" dirty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5.1. Orientar 100% das puérperas cadastradas no Programa sobre os cuidados do recém-nascido</a:t>
            </a: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5.2. Orientar 100% das puérperas cadastradas no Programa sobre aleitamento materno exclusivo.</a:t>
            </a:r>
          </a:p>
          <a:p>
            <a:pPr indent="540385" algn="just">
              <a:spcAft>
                <a:spcPts val="0"/>
              </a:spcAft>
            </a:pPr>
            <a:r>
              <a:rPr lang="pt-BR" sz="2500" dirty="0" smtClean="0"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 5.3. Orientar 100% das puérperas cadastradas no Programa sobre planejamento familiar.</a:t>
            </a:r>
          </a:p>
          <a:p>
            <a:pPr indent="540385" algn="just">
              <a:spcAft>
                <a:spcPts val="0"/>
              </a:spcAft>
            </a:pPr>
            <a:endParaRPr lang="pt-BR" sz="2700" dirty="0" smtClean="0"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1538" y="5429264"/>
            <a:ext cx="72500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</a:p>
          <a:p>
            <a:r>
              <a:rPr lang="pt-BR" dirty="0" smtClean="0"/>
              <a:t>Mês 1_ </a:t>
            </a:r>
            <a:r>
              <a:rPr lang="pt-BR" dirty="0"/>
              <a:t>5</a:t>
            </a:r>
            <a:r>
              <a:rPr lang="pt-BR" dirty="0" smtClean="0"/>
              <a:t> (100%)       Mês 2_8 (100%)        Mês 3_12  (100%)</a:t>
            </a: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332656"/>
            <a:ext cx="8329642" cy="1739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56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1071546"/>
            <a:ext cx="75009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Qual o significado dos resultados obtidos para a comunidade</a:t>
            </a:r>
            <a:endParaRPr lang="pt-BR" sz="25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2274838"/>
            <a:ext cx="8429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dirty="0" smtClean="0">
                <a:latin typeface="Arial Rounded MT Bold" panose="020F0704030504030204" pitchFamily="34" charset="0"/>
              </a:rPr>
              <a:t>O impacto da intervenção é bem percebida pela comunidade. As gestantes e puérperas demonstram satisfação com a prioridade no atendimento, tendo boa satisfação na sala de espera entre os outros membros da comunidade, os quais conhecem o motivo desta priorização.</a:t>
            </a:r>
            <a:endParaRPr lang="pt-BR" sz="2500" dirty="0">
              <a:latin typeface="Arial Rounded MT Bold" panose="020F07040305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5013176"/>
            <a:ext cx="69294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Melhorou a percepção da comunidade da importância do pré-natal e puerpério.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4139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857652"/>
          </a:xfrm>
        </p:spPr>
        <p:txBody>
          <a:bodyPr>
            <a:normAutofit fontScale="85000" lnSpcReduction="10000"/>
          </a:bodyPr>
          <a:lstStyle/>
          <a:p>
            <a:pPr algn="just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r>
              <a:rPr lang="pt-BR" sz="3000" dirty="0" smtClean="0"/>
              <a:t>Brasileira-PI </a:t>
            </a:r>
          </a:p>
          <a:p>
            <a:r>
              <a:rPr lang="pt-BR" sz="3000" dirty="0" smtClean="0"/>
              <a:t>População Total_7.966 habitantes (IBGE, 2010)</a:t>
            </a:r>
          </a:p>
          <a:p>
            <a:r>
              <a:rPr lang="pt-BR" sz="3000" dirty="0" smtClean="0"/>
              <a:t>Fica a 180 km de Teresina, capital do estado. </a:t>
            </a:r>
          </a:p>
          <a:p>
            <a:r>
              <a:rPr lang="pt-BR" sz="3000" dirty="0" smtClean="0"/>
              <a:t>Sistema de Saúde_3 Unidades Básicas de Saúde (UBS) com Estratégia em Saúde da Família (ESF) - 1 em Zona urbana e 2 em zona rural.</a:t>
            </a:r>
          </a:p>
          <a:p>
            <a:r>
              <a:rPr lang="pt-BR" sz="3000" dirty="0" smtClean="0"/>
              <a:t>Sem Hospital, CAPS, CEO </a:t>
            </a:r>
          </a:p>
          <a:p>
            <a:pPr algn="just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Caracterização do município</a:t>
            </a:r>
            <a:endParaRPr lang="pt-BR" sz="36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5720" y="107154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Qual o significado dos resultados obtidos para a Equipe</a:t>
            </a:r>
            <a:endParaRPr lang="pt-BR" sz="27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9552" y="2210319"/>
            <a:ext cx="813690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Ampliação da cobertura da atenção ao pré-natal e puerpério.</a:t>
            </a:r>
          </a:p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Capacitação das equipes de saúde.</a:t>
            </a:r>
          </a:p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Promoveu trabalho integrado entre os profissionais da  equipe.</a:t>
            </a:r>
          </a:p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Reviu as atribuições dos integrantes das equipes.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107154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Qual o significado dos resultados obtidos para a gestão</a:t>
            </a:r>
            <a:endParaRPr lang="pt-BR" sz="27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2220977"/>
            <a:ext cx="813690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Participação nos cuidados ao pré-natal e puerpério.</a:t>
            </a:r>
          </a:p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Viabilizou o apoio para a logística da intervenção (matérias, insumos, equipamentos, medicamentos, vacinas).</a:t>
            </a:r>
          </a:p>
          <a:p>
            <a:pPr algn="just">
              <a:spcAft>
                <a:spcPts val="1000"/>
              </a:spcAft>
            </a:pP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Garantiu </a:t>
            </a:r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o fluxo de informações entre os serviços de </a:t>
            </a: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saúde.</a:t>
            </a:r>
          </a:p>
          <a:p>
            <a:pPr algn="just">
              <a:spcAft>
                <a:spcPts val="1000"/>
              </a:spcAft>
            </a:pPr>
            <a:endParaRPr lang="pt-BR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5533" y="1384097"/>
            <a:ext cx="81414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intervenção </a:t>
            </a: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 </a:t>
            </a:r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incorporada </a:t>
            </a: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</a:t>
            </a:r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rotina do serviço. </a:t>
            </a:r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--&gt;Próximas ações:</a:t>
            </a:r>
          </a:p>
          <a:p>
            <a:pPr indent="540385" algn="just"/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-Buscar </a:t>
            </a:r>
            <a:r>
              <a:rPr lang="pt-BR" sz="24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melhor local com mais privacidade na UBS para realizar o acolhimento de gestantes e </a:t>
            </a:r>
            <a:r>
              <a:rPr lang="pt-BR" sz="24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puérperas.</a:t>
            </a:r>
          </a:p>
          <a:p>
            <a:pPr indent="540385" algn="just"/>
            <a:r>
              <a:rPr lang="pt-BR" sz="24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</a:t>
            </a:r>
            <a:r>
              <a:rPr lang="pt-BR" sz="2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elhorar </a:t>
            </a:r>
            <a:r>
              <a:rPr lang="pt-BR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as condições da sala de espera com TV, vídeos educativos para todos os usuários, para melhorar o acolhimento das pessoas. </a:t>
            </a:r>
            <a:endParaRPr lang="pt-BR" sz="24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indent="540385" algn="just"/>
            <a:r>
              <a:rPr lang="pt-BR" sz="2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-Adequar </a:t>
            </a:r>
            <a:r>
              <a:rPr lang="pt-BR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o dia da reunião para que o odontólogo esteja presente.</a:t>
            </a:r>
          </a:p>
          <a:p>
            <a:pPr indent="540385" algn="just">
              <a:spcAft>
                <a:spcPts val="0"/>
              </a:spcAft>
            </a:pPr>
            <a:endParaRPr lang="pt-BR" sz="2700" dirty="0">
              <a:solidFill>
                <a:srgbClr val="EA3A6C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142852"/>
            <a:ext cx="803468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 que precisa mudar para viabilizar a continuidade da intervenção após o  término do Curso?</a:t>
            </a:r>
            <a:endParaRPr lang="pt-BR" sz="27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Reﬂexão crítica sobre </a:t>
            </a:r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meu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 processo </a:t>
            </a:r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 pessoal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 de aprendizagem</a:t>
            </a:r>
            <a:endParaRPr lang="pt-B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6386" y="1628800"/>
            <a:ext cx="864096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O desenvolvimento do curso em relação às minhas expectativas iniciais.</a:t>
            </a:r>
          </a:p>
          <a:p>
            <a:pPr algn="just"/>
            <a:endParaRPr lang="pt-BR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27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A</a:t>
            </a:r>
            <a:r>
              <a:rPr lang="pt-BR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perfeiçoar </a:t>
            </a:r>
            <a:r>
              <a:rPr lang="pt-BR" sz="27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meus conhecimentos científicos e investigativos, obter a qualificação profissional do título de especialista em saúde da família. </a:t>
            </a:r>
          </a:p>
          <a:p>
            <a:pPr algn="just"/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algn="just"/>
            <a:endParaRPr lang="pt-BR" sz="27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Reﬂexão crítica sobre meu processo  </a:t>
            </a:r>
            <a:endParaRPr lang="pt-BR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pessoal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 de aprendizagem</a:t>
            </a:r>
            <a:endParaRPr lang="pt-B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549009"/>
            <a:ext cx="864096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O significado do curso para minha prática profissional.</a:t>
            </a: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2700" dirty="0" smtClean="0">
                <a:latin typeface="Arial Rounded MT Bold" panose="020F0704030504030204" pitchFamily="34" charset="0"/>
              </a:rPr>
              <a:t>Incrementa o conhecimento integral sobre APS.</a:t>
            </a:r>
          </a:p>
          <a:p>
            <a:pPr algn="just"/>
            <a:r>
              <a:rPr lang="pt-BR" sz="2700" dirty="0" smtClean="0">
                <a:latin typeface="Arial Rounded MT Bold" panose="020F0704030504030204" pitchFamily="34" charset="0"/>
              </a:rPr>
              <a:t>Permite intercambio de experiências.</a:t>
            </a:r>
          </a:p>
          <a:p>
            <a:pPr algn="just"/>
            <a:r>
              <a:rPr lang="pt-BR" sz="2700" dirty="0" smtClean="0">
                <a:latin typeface="Arial Rounded MT Bold" panose="020F0704030504030204" pitchFamily="34" charset="0"/>
              </a:rPr>
              <a:t>Esclarecimento de dúvidas clinicas.</a:t>
            </a:r>
          </a:p>
          <a:p>
            <a:pPr algn="just"/>
            <a:r>
              <a:rPr lang="pt-BR" sz="2700" dirty="0" smtClean="0">
                <a:latin typeface="Arial Rounded MT Bold" panose="020F0704030504030204" pitchFamily="34" charset="0"/>
              </a:rPr>
              <a:t>Oferece casos interativos o que proporciona o debate entre colegas.</a:t>
            </a:r>
          </a:p>
          <a:p>
            <a:pPr algn="just"/>
            <a:r>
              <a:rPr lang="pt-BR" sz="2700" dirty="0">
                <a:latin typeface="Arial Rounded MT Bold" panose="020F0704030504030204" pitchFamily="34" charset="0"/>
              </a:rPr>
              <a:t>E</a:t>
            </a:r>
            <a:r>
              <a:rPr lang="pt-BR" sz="2700" dirty="0" smtClean="0">
                <a:latin typeface="Arial Rounded MT Bold" panose="020F0704030504030204" pitchFamily="34" charset="0"/>
              </a:rPr>
              <a:t>stimula </a:t>
            </a:r>
            <a:r>
              <a:rPr lang="pt-BR" sz="2700" dirty="0">
                <a:latin typeface="Arial Rounded MT Bold" panose="020F0704030504030204" pitchFamily="34" charset="0"/>
              </a:rPr>
              <a:t>nossa participação e a autonomia na solução de problemas concretos no contexto em que </a:t>
            </a:r>
            <a:r>
              <a:rPr lang="pt-BR" sz="2700" dirty="0" smtClean="0">
                <a:latin typeface="Arial Rounded MT Bold" panose="020F0704030504030204" pitchFamily="34" charset="0"/>
              </a:rPr>
              <a:t>atuamos. </a:t>
            </a: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  <a:p>
            <a:pPr algn="just"/>
            <a:endParaRPr lang="pt-BR" sz="2700" dirty="0" smtClean="0">
              <a:latin typeface="Arial Rounded MT Bold" panose="020F0704030504030204" pitchFamily="34" charset="0"/>
            </a:endParaRP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1453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Aprendizados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mais relevantes	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1268760"/>
            <a:ext cx="856895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dirty="0" smtClean="0">
                <a:latin typeface="Arial Rounded MT Bold" panose="020F0704030504030204" pitchFamily="34" charset="0"/>
                <a:ea typeface="Times New Roman" panose="02020603050405020304" pitchFamily="18" charset="0"/>
              </a:rPr>
              <a:t>ESF no Brasil.</a:t>
            </a: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2700" dirty="0" smtClean="0">
                <a:latin typeface="Arial Rounded MT Bold" panose="020F0704030504030204" pitchFamily="34" charset="0"/>
              </a:rPr>
              <a:t>Melhorar </a:t>
            </a:r>
            <a:r>
              <a:rPr lang="pt-BR" sz="2700" dirty="0">
                <a:latin typeface="Arial Rounded MT Bold" panose="020F0704030504030204" pitchFamily="34" charset="0"/>
              </a:rPr>
              <a:t>a organização da demanda espontânea priorizando o atendimento ao pré-natal e </a:t>
            </a:r>
            <a:r>
              <a:rPr lang="pt-BR" sz="2700" dirty="0" smtClean="0">
                <a:latin typeface="Arial Rounded MT Bold" panose="020F0704030504030204" pitchFamily="34" charset="0"/>
              </a:rPr>
              <a:t>puerpério.</a:t>
            </a:r>
          </a:p>
          <a:p>
            <a:pPr algn="just"/>
            <a:endParaRPr lang="pt-BR" sz="27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pt-BR" sz="2700" dirty="0">
                <a:latin typeface="Arial Rounded MT Bold" panose="020F0704030504030204" pitchFamily="34" charset="0"/>
              </a:rPr>
              <a:t>O</a:t>
            </a:r>
            <a:r>
              <a:rPr lang="pt-BR" sz="2700" dirty="0" smtClean="0">
                <a:latin typeface="Arial Rounded MT Bold" panose="020F0704030504030204" pitchFamily="34" charset="0"/>
              </a:rPr>
              <a:t>rganização </a:t>
            </a:r>
            <a:r>
              <a:rPr lang="pt-BR" sz="2700" dirty="0">
                <a:latin typeface="Arial Rounded MT Bold" panose="020F0704030504030204" pitchFamily="34" charset="0"/>
              </a:rPr>
              <a:t>do processo de </a:t>
            </a:r>
            <a:r>
              <a:rPr lang="pt-BR" sz="2700" dirty="0" smtClean="0">
                <a:latin typeface="Arial Rounded MT Bold" panose="020F0704030504030204" pitchFamily="34" charset="0"/>
              </a:rPr>
              <a:t>trabalho em equipe.</a:t>
            </a: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2700" dirty="0" smtClean="0">
                <a:latin typeface="Arial Rounded MT Bold" panose="020F0704030504030204" pitchFamily="34" charset="0"/>
              </a:rPr>
              <a:t>Protocolos de atendimento no Brasil. </a:t>
            </a:r>
            <a:endParaRPr lang="pt-BR" sz="27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270892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OBRIGADO!!!</a:t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295672"/>
          </a:xfrm>
        </p:spPr>
        <p:txBody>
          <a:bodyPr>
            <a:noAutofit/>
          </a:bodyPr>
          <a:lstStyle/>
          <a:p>
            <a:pPr lvl="0"/>
            <a:r>
              <a:rPr lang="pt-BR" dirty="0" smtClean="0"/>
              <a:t>Zona Urbana.</a:t>
            </a:r>
          </a:p>
          <a:p>
            <a:pPr lvl="0"/>
            <a:r>
              <a:rPr lang="pt-BR" dirty="0" smtClean="0"/>
              <a:t>Com estrutura física adequada (adaptada, </a:t>
            </a:r>
            <a:r>
              <a:rPr lang="pt-BR" sz="2400" dirty="0" smtClean="0"/>
              <a:t>pois funcionava como Unidade Mista de Saúde).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População da área da UBS _3.534 habitantes cadastrados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Caracterização da UBS</a:t>
            </a:r>
            <a:endParaRPr lang="pt-BR" sz="36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988840"/>
            <a:ext cx="8429684" cy="3384376"/>
          </a:xfrm>
        </p:spPr>
        <p:txBody>
          <a:bodyPr>
            <a:noAutofit/>
          </a:bodyPr>
          <a:lstStyle/>
          <a:p>
            <a:pPr lvl="0" algn="just"/>
            <a:r>
              <a:rPr lang="pt-BR" dirty="0" smtClean="0"/>
              <a:t>Atenção ao pré-natal e puerpério mais concentradas nos médicos e enfermeiros.</a:t>
            </a:r>
          </a:p>
          <a:p>
            <a:pPr lvl="0" algn="just"/>
            <a:r>
              <a:rPr lang="pt-BR" dirty="0" smtClean="0"/>
              <a:t>Dificuldade na avaliação das ações de saúde das equipes.</a:t>
            </a:r>
          </a:p>
          <a:p>
            <a:pPr lvl="0" algn="just"/>
            <a:r>
              <a:rPr lang="pt-BR" dirty="0" smtClean="0"/>
              <a:t>Dificuldade na mobilização e participação comunitária.</a:t>
            </a:r>
          </a:p>
          <a:p>
            <a:pPr lvl="0" algn="just"/>
            <a:r>
              <a:rPr lang="pt-BR" dirty="0" smtClean="0"/>
              <a:t>Nem todas as gestantes da área de abrangência tinham acompanhamento na UBS.</a:t>
            </a:r>
          </a:p>
          <a:p>
            <a:pPr lvl="0" algn="just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pPr lvl="0" algn="just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pPr marL="109728" lvl="0" indent="0" algn="just">
              <a:buNone/>
            </a:pPr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18002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Situação da ação programática  antes da intervenção</a:t>
            </a:r>
            <a:endParaRPr lang="pt-BR" sz="36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Prontuário, cartão de gestante preenchidos sem qualidade</a:t>
            </a:r>
            <a:r>
              <a:rPr lang="pt-BR" dirty="0" smtClean="0"/>
              <a:t>.</a:t>
            </a:r>
          </a:p>
          <a:p>
            <a:pPr lvl="0"/>
            <a:r>
              <a:rPr lang="pt-BR" dirty="0" smtClean="0"/>
              <a:t>Desenvolvimento de poucas atividades de promoção em saúde.</a:t>
            </a:r>
          </a:p>
          <a:p>
            <a:pPr lvl="0"/>
            <a:r>
              <a:rPr lang="pt-BR" dirty="0" smtClean="0"/>
              <a:t>Realização de poucas visitas domiciliares a gestantes e puérperas.</a:t>
            </a:r>
          </a:p>
          <a:p>
            <a:pPr lvl="0"/>
            <a:r>
              <a:rPr lang="pt-BR" dirty="0" smtClean="0"/>
              <a:t>Deficiência na avaliação a saúde bucal.</a:t>
            </a:r>
          </a:p>
          <a:p>
            <a:pPr lvl="0"/>
            <a:r>
              <a:rPr lang="pt-BR" dirty="0" smtClean="0"/>
              <a:t>Não realização de teste rápido de gravidez.</a:t>
            </a:r>
          </a:p>
          <a:p>
            <a:pPr lvl="0"/>
            <a:r>
              <a:rPr lang="pt-BR" dirty="0" smtClean="0"/>
              <a:t>Poucas atividades de educação permanente.</a:t>
            </a:r>
          </a:p>
          <a:p>
            <a:pPr lvl="0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pPr lvl="0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pPr lvl="0"/>
            <a:endParaRPr lang="pt-BR" dirty="0">
              <a:solidFill>
                <a:srgbClr val="EA3A6C"/>
              </a:solidFill>
              <a:latin typeface="Arial Rounded MT Bold" pitchFamily="34" charset="0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>Situação da ação programática  antes da intervenção</a:t>
            </a:r>
            <a:endParaRPr lang="pt-BR" sz="4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429684" cy="274417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Realizar a qualificação da Atenção ao pré-natal e puerpério, incluindo saúde bucal na UBS Mãe Sabina no município Brasileira/PI.</a:t>
            </a:r>
          </a:p>
          <a:p>
            <a:pPr algn="just"/>
            <a:endParaRPr lang="pt-BR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 Geral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8951" y="2060848"/>
            <a:ext cx="8429684" cy="1770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>
                <a:sym typeface="Wingdings" pitchFamily="2" charset="2"/>
              </a:rPr>
              <a:t></a:t>
            </a:r>
            <a:r>
              <a:rPr lang="pt-BR" sz="2800" b="1" dirty="0" smtClean="0"/>
              <a:t>Desenvolver  ações em quatro eixos programáticos:</a:t>
            </a:r>
          </a:p>
          <a:p>
            <a:pPr lvl="0"/>
            <a:endParaRPr lang="pt-BR" sz="2800" dirty="0" smtClean="0">
              <a:solidFill>
                <a:srgbClr val="EA3A6C"/>
              </a:solidFill>
            </a:endParaRPr>
          </a:p>
          <a:p>
            <a:pPr lvl="0"/>
            <a:r>
              <a:rPr lang="pt-BR" sz="2800" dirty="0" smtClean="0"/>
              <a:t>Monitoramento e avaliação.</a:t>
            </a:r>
          </a:p>
          <a:p>
            <a:pPr lvl="0"/>
            <a:r>
              <a:rPr lang="pt-BR" sz="2800" dirty="0" smtClean="0"/>
              <a:t>Organização e gestão dos serviços. </a:t>
            </a:r>
          </a:p>
          <a:p>
            <a:pPr lvl="0"/>
            <a:r>
              <a:rPr lang="pt-BR" sz="2800" dirty="0" smtClean="0"/>
              <a:t>Engajamento público.</a:t>
            </a:r>
          </a:p>
          <a:p>
            <a:pPr lvl="0"/>
            <a:r>
              <a:rPr lang="pt-BR" sz="2800" dirty="0" smtClean="0"/>
              <a:t>Qualificação da prática clínica</a:t>
            </a:r>
            <a:r>
              <a:rPr lang="pt-BR" dirty="0" smtClean="0">
                <a:solidFill>
                  <a:srgbClr val="EA3A6C"/>
                </a:solidFill>
                <a:latin typeface="Arial Rounded MT Bold" pitchFamily="34" charset="0"/>
              </a:rPr>
              <a:t>. </a:t>
            </a:r>
            <a:endParaRPr lang="pt-BR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485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Metodologia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3413784"/>
          </a:xfrm>
        </p:spPr>
        <p:txBody>
          <a:bodyPr>
            <a:noAutofit/>
          </a:bodyPr>
          <a:lstStyle/>
          <a:p>
            <a:pPr lvl="0" algn="just"/>
            <a:r>
              <a:rPr lang="pt-BR" dirty="0" smtClean="0"/>
              <a:t>Protocolo_Caderno de Atenção Básica 32 Atenção ao Pré-natal de Baixo Risco, de 2012.</a:t>
            </a:r>
          </a:p>
          <a:p>
            <a:pPr lvl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Instrumentos de Registros Específicos (</a:t>
            </a:r>
            <a:r>
              <a:rPr lang="pt-BR" sz="2500" dirty="0" smtClean="0"/>
              <a:t>ficha perinatal (ficha-espelho) e Planilha de Acompanhamento, prontuário clinica, cartão de grávidas, cartão de vacinas, ficha espelho de atendimento odontológico e  livro de registro de grávidas e puérperas</a:t>
            </a:r>
            <a:r>
              <a:rPr lang="pt-BR" dirty="0" smtClean="0"/>
              <a:t>).</a:t>
            </a:r>
          </a:p>
          <a:p>
            <a:pPr lvl="0" algn="just"/>
            <a:endParaRPr lang="pt-BR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Logística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1290</TotalTime>
  <Words>1720</Words>
  <Application>Microsoft Office PowerPoint</Application>
  <PresentationFormat>Apresentação na tela (4:3)</PresentationFormat>
  <Paragraphs>236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7" baseType="lpstr">
      <vt:lpstr>SimSun</vt:lpstr>
      <vt:lpstr>Arial</vt:lpstr>
      <vt:lpstr>Arial Rounded MT Bold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UNIVERSIDADE ABERTA DO SUS UNIVERSIDADE FEDERAL DE PELOTAS Especialização em Saúde da Família Modalidade a Distância Turma 7    TRABALHO DE CONCLUSÃO DE CURSO   Qualificação da Atenção ao pré-natal e puerpério, incluindo saúde bucal, na UBS Mãe Sabina no município Brasileira/PI    </vt:lpstr>
      <vt:lpstr>Introdução</vt:lpstr>
      <vt:lpstr>Caracterização do município</vt:lpstr>
      <vt:lpstr>Caracterização da UBS</vt:lpstr>
      <vt:lpstr>Situação da ação programática  antes da intervenção</vt:lpstr>
      <vt:lpstr>Situação da ação programática  antes da intervenção</vt:lpstr>
      <vt:lpstr>Objetivo Geral</vt:lpstr>
      <vt:lpstr>Metodologia</vt:lpstr>
      <vt:lpstr>Logística</vt:lpstr>
      <vt:lpstr>Objetivos, Metas e Resultados Pré-natal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olivia rodriguez gonzalez</dc:creator>
  <cp:lastModifiedBy>computador</cp:lastModifiedBy>
  <cp:revision>241</cp:revision>
  <dcterms:created xsi:type="dcterms:W3CDTF">2015-04-09T20:42:46Z</dcterms:created>
  <dcterms:modified xsi:type="dcterms:W3CDTF">2015-06-19T17:32:39Z</dcterms:modified>
</cp:coreProperties>
</file>