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7" r:id="rId12"/>
    <p:sldId id="278" r:id="rId13"/>
    <p:sldId id="276" r:id="rId14"/>
    <p:sldId id="279" r:id="rId15"/>
    <p:sldId id="281" r:id="rId16"/>
    <p:sldId id="272" r:id="rId17"/>
    <p:sldId id="282" r:id="rId18"/>
    <p:sldId id="28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3" autoAdjust="0"/>
    <p:restoredTop sz="94660" autoAdjust="0"/>
  </p:normalViewPr>
  <p:slideViewPr>
    <p:cSldViewPr>
      <p:cViewPr varScale="1">
        <p:scale>
          <a:sx n="79" d="100"/>
          <a:sy n="79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\Documents\PLANLHA%20COLETA%20DE%20DADOS%2012.xl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\Documents\PLANLHA%20COLETA%20DE%20DADOS%2012.xl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368181313188"/>
          <c:y val="0.17714316464837243"/>
          <c:w val="0.86240572035205965"/>
          <c:h val="0.62773499022984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6.7307692307692304E-2</c:v>
                </c:pt>
                <c:pt idx="1">
                  <c:v>0.15144230769230768</c:v>
                </c:pt>
                <c:pt idx="2">
                  <c:v>0.48397435897435898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6064"/>
        <c:axId val="42297600"/>
      </c:barChart>
      <c:catAx>
        <c:axId val="422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97600"/>
        <c:crosses val="autoZero"/>
        <c:auto val="1"/>
        <c:lblAlgn val="ctr"/>
        <c:lblOffset val="100"/>
        <c:noMultiLvlLbl val="0"/>
      </c:catAx>
      <c:valAx>
        <c:axId val="4229760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9606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24394341671789E-2"/>
          <c:y val="2.1965252717173353E-2"/>
          <c:w val="0.934075919002197"/>
          <c:h val="0.90586134019727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6.4732142857142863E-2</c:v>
                </c:pt>
                <c:pt idx="1">
                  <c:v>0.171875</c:v>
                </c:pt>
                <c:pt idx="2">
                  <c:v>0.4419642857142857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71808"/>
        <c:axId val="97273344"/>
      </c:barChart>
      <c:catAx>
        <c:axId val="972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73344"/>
        <c:crosses val="autoZero"/>
        <c:auto val="1"/>
        <c:lblAlgn val="ctr"/>
        <c:lblOffset val="100"/>
        <c:noMultiLvlLbl val="0"/>
      </c:catAx>
      <c:valAx>
        <c:axId val="9727334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71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6F7A-83C5-485F-8400-7D07CC2F9B17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236A-5C6F-47F8-A1CC-D47DC76D9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45%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236A-5C6F-47F8-A1CC-D47DC76D9AD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3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1.1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Proporção de mulheres entre 50 e 69 anos com exame em dia para detecção precoce de câncer de mamada unidade de saúde do Bonfim do Piauí /PI 2015</a:t>
            </a:r>
            <a:endParaRPr lang="pt-BR" dirty="0" smtClean="0">
              <a:effectLst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Planilha de coleta de dados UFPEL.</a:t>
            </a:r>
            <a:endParaRPr lang="pt-BR" dirty="0" smtClean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236A-5C6F-47F8-A1CC-D47DC76D9AD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94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7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08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64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25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7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42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8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68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1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16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228AD-3ED9-486B-9398-6E9CBB06CC8B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4916-1F65-462F-9A96-DA9421E43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66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8002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Melhoria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da atenção na detecção precoce do câncer de colo de útero e do câncer de mama na UBS Mario Covas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,Bonfim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do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Piauí/PI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Autofit/>
          </a:bodyPr>
          <a:lstStyle/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Especializanda:Ormedy </a:t>
            </a:r>
            <a:r>
              <a:rPr lang="pt-BR" sz="2000" b="1" dirty="0">
                <a:solidFill>
                  <a:schemeClr val="tx1"/>
                </a:solidFill>
                <a:latin typeface="+mj-lt"/>
              </a:rPr>
              <a:t>Grimon Ulloa </a:t>
            </a:r>
            <a:endParaRPr lang="pt-BR" sz="2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 </a:t>
            </a:r>
          </a:p>
          <a:p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Orientador 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Clodoaldo Penha 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Antoniassi</a:t>
            </a:r>
          </a:p>
          <a:p>
            <a:r>
              <a:rPr lang="pt-BR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Pelotas,2015 </a:t>
            </a:r>
            <a:endParaRPr lang="pt-BR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699792" cy="206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/>
          <p:cNvPicPr/>
          <p:nvPr/>
        </p:nvPicPr>
        <p:blipFill rotWithShape="1">
          <a:blip r:embed="rId3"/>
          <a:srcRect l="6361" t="17719" r="52043" b="63577"/>
          <a:stretch/>
        </p:blipFill>
        <p:spPr bwMode="auto">
          <a:xfrm>
            <a:off x="2746764" y="-29744"/>
            <a:ext cx="4428212" cy="2055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8" name="Picture 14" descr="http://www.unasus.ufma.br/unasus_data/site/images/noticias/1356913b26unasu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1"/>
            <a:ext cx="2051721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6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700" b="1" dirty="0"/>
              <a:t>Figura </a:t>
            </a:r>
            <a:r>
              <a:rPr lang="pt-BR" sz="1700" b="1" dirty="0"/>
              <a:t>2</a:t>
            </a:r>
            <a:r>
              <a:rPr lang="pt-BR" sz="1700" dirty="0" smtClean="0"/>
              <a:t> </a:t>
            </a:r>
            <a:r>
              <a:rPr lang="pt-BR" sz="1700" dirty="0"/>
              <a:t>Proporção de mulheres entre 50 e 69 anos com exame em dia para detecção precoce de câncer de </a:t>
            </a:r>
            <a:r>
              <a:rPr lang="pt-BR" sz="1700" dirty="0" smtClean="0"/>
              <a:t>mama na UBS Mario Covas , </a:t>
            </a:r>
            <a:r>
              <a:rPr lang="pt-BR" sz="1700" dirty="0"/>
              <a:t>Bonfim do Piauí /PI 2015</a:t>
            </a:r>
          </a:p>
          <a:p>
            <a:r>
              <a:rPr lang="pt-BR" sz="1700" b="1" dirty="0"/>
              <a:t>Fonte</a:t>
            </a:r>
            <a:r>
              <a:rPr lang="pt-BR" sz="1700" dirty="0"/>
              <a:t>: Planilha de coleta de dados UFPEL.</a:t>
            </a:r>
          </a:p>
          <a:p>
            <a:endParaRPr lang="pt-BR" sz="1700" dirty="0"/>
          </a:p>
          <a:p>
            <a:endParaRPr lang="pt-BR" sz="1700" dirty="0"/>
          </a:p>
        </p:txBody>
      </p:sp>
      <p:sp>
        <p:nvSpPr>
          <p:cNvPr id="5" name="Retângulo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endParaRPr lang="pt-BR" dirty="0">
              <a:effectLst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25185340"/>
              </p:ext>
            </p:extLst>
          </p:nvPr>
        </p:nvGraphicFramePr>
        <p:xfrm>
          <a:off x="899592" y="1484784"/>
          <a:ext cx="7056784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6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Metas, objetivos e </a:t>
            </a:r>
            <a:r>
              <a:rPr lang="pt-BR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resultados</a:t>
            </a:r>
            <a:endParaRPr lang="pt-BR" sz="3600" dirty="0"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 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Melhorar a qualidade do atendimento das mulheres que realizam detecção precoce de câncer de colo de útero e de mama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/>
              <a:t>Foi possível </a:t>
            </a:r>
            <a:r>
              <a:rPr lang="pt-BR" sz="2000" dirty="0" smtClean="0"/>
              <a:t>obter o 100% das coletas das amostras satisfatórias do exame cito patológico de colo de útero.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000" dirty="0" smtClean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000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 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Melhorar a adesão das mulheres á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exame cito patológico de colo de útero e mamografia</a:t>
            </a:r>
            <a:r>
              <a:rPr lang="pt-BR" sz="2000" dirty="0"/>
              <a:t>. </a:t>
            </a:r>
            <a:r>
              <a:rPr lang="pt-BR" sz="2000" b="1" dirty="0" smtClean="0"/>
              <a:t> </a:t>
            </a:r>
            <a:endParaRPr lang="pt-BR" sz="2000" b="1" dirty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/>
              <a:t>Não </a:t>
            </a:r>
            <a:r>
              <a:rPr lang="pt-BR" sz="2000" dirty="0"/>
              <a:t>tivemos durante a intervenção </a:t>
            </a:r>
            <a:r>
              <a:rPr lang="pt-BR" sz="2000" dirty="0" smtClean="0"/>
              <a:t>mulheres com exames alterados onde não </a:t>
            </a:r>
            <a:r>
              <a:rPr lang="pt-BR" sz="2000" dirty="0"/>
              <a:t>foi preciso realizar a busca ativa</a:t>
            </a:r>
            <a:r>
              <a:rPr lang="es-MX" sz="2000" dirty="0" smtClean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776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Metas, objetivos e </a:t>
            </a:r>
            <a:r>
              <a:rPr lang="pt-BR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resultados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P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 </a:t>
            </a:r>
            <a:r>
              <a:rPr lang="pt-P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Melhorar o registro das informações na unidade de saúde de Bonfim do Piauí.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/>
              <a:t>Foi possível  o registro do 100 % das pacientes cadastradas no programa</a:t>
            </a:r>
            <a:r>
              <a:rPr lang="pt-BR" sz="2400" dirty="0" smtClean="0"/>
              <a:t>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pt-BR" sz="2400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400" dirty="0" smtClean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P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Realizar avaliação de risco das mulheres cadastradas da unidade de saúde de Bonfim do piaui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/>
              <a:t>Em todas as </a:t>
            </a:r>
            <a:r>
              <a:rPr lang="pt-BR" sz="2400" dirty="0" smtClean="0"/>
              <a:t>mulheres que </a:t>
            </a:r>
            <a:r>
              <a:rPr lang="pt-BR" sz="2400" dirty="0"/>
              <a:t>participaram na intervenção foi realizada a avaliação de risco 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7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Metas, objetivos e </a:t>
            </a:r>
            <a:r>
              <a:rPr lang="pt-BR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resultados</a:t>
            </a:r>
            <a:endParaRPr lang="pt-BR" sz="3600" dirty="0"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 </a:t>
            </a:r>
            <a:r>
              <a:rPr lang="pt-P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saúde das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mulheres.</a:t>
            </a:r>
            <a:endParaRPr lang="pt-PT" sz="2400" b="1" dirty="0" smtClean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Todas </a:t>
            </a:r>
            <a:r>
              <a:rPr lang="pt-BR" sz="2400" dirty="0">
                <a:cs typeface="Arial" panose="020B0604020202020204" pitchFamily="34" charset="0"/>
              </a:rPr>
              <a:t>as </a:t>
            </a:r>
            <a:r>
              <a:rPr lang="pt-BR" sz="2400" dirty="0" smtClean="0">
                <a:cs typeface="Arial" panose="020B0604020202020204" pitchFamily="34" charset="0"/>
              </a:rPr>
              <a:t>mulheres cadastradas na intervenção receberam </a:t>
            </a:r>
            <a:r>
              <a:rPr lang="pt-BR" sz="2400" dirty="0">
                <a:cs typeface="Arial" panose="020B0604020202020204" pitchFamily="34" charset="0"/>
              </a:rPr>
              <a:t>orientação </a:t>
            </a:r>
            <a:r>
              <a:rPr lang="pt-BR" sz="2400" dirty="0" smtClean="0">
                <a:cs typeface="Arial" panose="020B0604020202020204" pitchFamily="34" charset="0"/>
              </a:rPr>
              <a:t>sobre</a:t>
            </a:r>
            <a:r>
              <a:rPr lang="pt-BR" sz="2400" dirty="0" smtClean="0"/>
              <a:t> </a:t>
            </a:r>
            <a:r>
              <a:rPr lang="pt-BR" sz="2400" dirty="0"/>
              <a:t>doenças sexualmente transmissíveis (DST) e fatores de risco para câncer de colo de útero</a:t>
            </a:r>
            <a:r>
              <a:rPr lang="pt-BR" sz="2400" dirty="0" smtClean="0">
                <a:cs typeface="Arial" panose="020B0604020202020204" pitchFamily="34" charset="0"/>
              </a:rPr>
              <a:t>  e de mama.(alimentação saudável ,pratica periódica de exercício ,obesidade ,uso do preservativo 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28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Atividades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Espaço Reservado para Conteúdo 3" descr="G:\FOTOS ORMEDY\DSCN162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4" y="1183996"/>
            <a:ext cx="3960440" cy="476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DSCN15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83996"/>
            <a:ext cx="4320480" cy="47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Mariana\Pictures\14-10-exercc3adcios-fc3adsicos-previnem-cancer-de-mam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32048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a\Pictures\Prevenir Cancer de ma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5"/>
            <a:ext cx="403244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Conclusão e Reflexão </a:t>
            </a:r>
            <a:r>
              <a:rPr lang="pt-BR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crítica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cs typeface="Arial" panose="020B0604020202020204" pitchFamily="34" charset="0"/>
              </a:rPr>
              <a:t> O trabalho </a:t>
            </a:r>
            <a:r>
              <a:rPr lang="pt-BR" sz="2800" dirty="0">
                <a:cs typeface="Arial" panose="020B0604020202020204" pitchFamily="34" charset="0"/>
              </a:rPr>
              <a:t>permitiu</a:t>
            </a:r>
            <a:r>
              <a:rPr lang="pt-BR" sz="2800" dirty="0" smtClean="0">
                <a:cs typeface="Arial" panose="020B0604020202020204" pitchFamily="34" charset="0"/>
              </a:rPr>
              <a:t>:</a:t>
            </a:r>
            <a:endParaRPr lang="pt-BR" sz="2800" dirty="0">
              <a:cs typeface="Arial" panose="020B060402020202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cs typeface="Arial" panose="020B0604020202020204" pitchFamily="34" charset="0"/>
              </a:rPr>
              <a:t> A</a:t>
            </a:r>
            <a:r>
              <a:rPr lang="pt-BR" sz="2800" dirty="0" smtClean="0"/>
              <a:t>tualização dos </a:t>
            </a:r>
            <a:r>
              <a:rPr lang="pt-BR" sz="2800" dirty="0"/>
              <a:t>conhecimentos com apoio dos protocolos de atendimento das doenças no </a:t>
            </a:r>
            <a:r>
              <a:rPr lang="pt-BR" sz="2800" dirty="0" smtClean="0"/>
              <a:t>Brasil</a:t>
            </a:r>
            <a:r>
              <a:rPr lang="pt-BR" sz="2800" dirty="0" smtClean="0">
                <a:cs typeface="Arial" panose="020B0604020202020204" pitchFamily="34" charset="0"/>
              </a:rPr>
              <a:t>.</a:t>
            </a:r>
            <a:r>
              <a:rPr lang="pt-BR" sz="2800" dirty="0"/>
              <a:t> </a:t>
            </a:r>
            <a:endParaRPr lang="pt-BR" sz="2800" dirty="0" smtClean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800" dirty="0">
              <a:cs typeface="Arial" panose="020B060402020202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cs typeface="Arial" panose="020B0604020202020204" pitchFamily="34" charset="0"/>
              </a:rPr>
              <a:t>Melhor desempenho de nosso </a:t>
            </a:r>
            <a:r>
              <a:rPr lang="pt-BR" sz="2800" dirty="0" smtClean="0">
                <a:cs typeface="Arial" panose="020B0604020202020204" pitchFamily="34" charset="0"/>
              </a:rPr>
              <a:t>trabalho, no  diagnostico das  </a:t>
            </a:r>
            <a:r>
              <a:rPr lang="pt-BR" sz="2800" dirty="0">
                <a:cs typeface="Arial" panose="020B0604020202020204" pitchFamily="34" charset="0"/>
              </a:rPr>
              <a:t>problemáticas da população </a:t>
            </a:r>
            <a:r>
              <a:rPr lang="pt-BR" sz="2800" dirty="0" smtClean="0">
                <a:cs typeface="Arial" panose="020B0604020202020204" pitchFamily="34" charset="0"/>
              </a:rPr>
              <a:t>para </a:t>
            </a:r>
            <a:r>
              <a:rPr lang="pt-BR" sz="2800" dirty="0" smtClean="0"/>
              <a:t>ter </a:t>
            </a:r>
            <a:r>
              <a:rPr lang="pt-BR" sz="2800" dirty="0"/>
              <a:t>uma melhor qualidade na saúde </a:t>
            </a:r>
            <a:r>
              <a:rPr lang="pt-BR" sz="2800" dirty="0" smtClean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800" dirty="0" smtClean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 Elevar  a efetividade nos  atendimentos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Conclusão e Reflexão </a:t>
            </a:r>
            <a:r>
              <a:rPr lang="pt-BR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crítica</a:t>
            </a:r>
            <a:endParaRPr lang="pt-BR" sz="3600" dirty="0"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Ganhar em relacionamento com os colegas de trabalho </a:t>
            </a:r>
            <a:r>
              <a:rPr lang="pt-BR" sz="2800" dirty="0" smtClean="0"/>
              <a:t>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pt-BR" sz="2800" dirty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 Permitir </a:t>
            </a:r>
            <a:r>
              <a:rPr lang="pt-BR" sz="2800" dirty="0"/>
              <a:t>melhorar </a:t>
            </a:r>
            <a:r>
              <a:rPr lang="pt-BR" sz="2800" dirty="0" smtClean="0"/>
              <a:t>o </a:t>
            </a:r>
            <a:r>
              <a:rPr lang="pt-BR" sz="2800" dirty="0"/>
              <a:t>aprendizagem com ajuda dos orientadores </a:t>
            </a:r>
            <a:r>
              <a:rPr lang="pt-BR" sz="2800" dirty="0" smtClean="0"/>
              <a:t>, colegas e revisões  bibliográficas  que ampliavam o conhecimento.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sz="2800" dirty="0" smtClean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Permitir a troca de experiências.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pt-BR" sz="2800" dirty="0" smtClean="0"/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pt-BR" sz="2800" dirty="0" smtClean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pt-BR" sz="2800" dirty="0" smtClean="0"/>
              <a:t> </a:t>
            </a:r>
            <a:endParaRPr lang="pt-BR" sz="28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pt-BR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101" name="Picture 5" descr="C:\Users\Mariana\Pictures\cancer de ut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456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“ </a:t>
            </a:r>
            <a:r>
              <a:rPr lang="pt-BR" sz="2400" dirty="0">
                <a:latin typeface="+mj-lt"/>
              </a:rPr>
              <a:t>manter uma boa qualidade de vida e fazer os exames periódicos já é bastante importante para se proteger dessas duas doenças”</a:t>
            </a:r>
          </a:p>
          <a:p>
            <a:pPr marL="0" indent="0">
              <a:buNone/>
            </a:pPr>
            <a:r>
              <a:rPr lang="pt-BR" dirty="0" smtClean="0">
                <a:latin typeface="+mj-lt"/>
              </a:rPr>
              <a:t>        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5400" dirty="0" smtClean="0">
                <a:latin typeface="+mj-lt"/>
              </a:rPr>
              <a:t>Obrigado</a:t>
            </a:r>
            <a:r>
              <a:rPr lang="pt-BR" dirty="0" smtClean="0">
                <a:latin typeface="Algerian" pitchFamily="82" charset="0"/>
              </a:rPr>
              <a:t> </a:t>
            </a:r>
            <a:endParaRPr lang="pt-BR" dirty="0">
              <a:latin typeface="Algerian" pitchFamily="82" charset="0"/>
            </a:endParaRPr>
          </a:p>
        </p:txBody>
      </p:sp>
      <p:pic>
        <p:nvPicPr>
          <p:cNvPr id="1026" name="Picture 2" descr="C:\Users\Mariana\Pictures\preven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824536" cy="31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Introdução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dirty="0"/>
              <a:t>Os elevados índices de incidência e mortalidade por câncer do colo do útero e da mama no Brasil justificam a implantação de estratégias efetivas de controle dessas doenças que incluam ações de promoção á saúde, prevenção e detecção precoce, tratamento e de cuidados paliativos, quando esses se fizerem necessários. Por tanto, é de fundamental importância à elaboração e a implementação de politicas publicas na atenção básica. </a:t>
            </a:r>
            <a:endParaRPr lang="pt-BR" sz="2000" dirty="0" smtClean="0"/>
          </a:p>
          <a:p>
            <a:pPr>
              <a:buFont typeface="Wingdings" pitchFamily="2" charset="2"/>
              <a:buChar char="q"/>
            </a:pPr>
            <a:endParaRPr lang="pt-BR" sz="2000" dirty="0"/>
          </a:p>
          <a:p>
            <a:pPr>
              <a:buFont typeface="Wingdings" pitchFamily="2" charset="2"/>
              <a:buChar char="q"/>
            </a:pPr>
            <a:r>
              <a:rPr lang="pt-BR" sz="2000" dirty="0" smtClean="0"/>
              <a:t>Muitos </a:t>
            </a:r>
            <a:r>
              <a:rPr lang="pt-BR" sz="2000" dirty="0"/>
              <a:t>fatores como promiscuidade, inicio precoce das relações sexuais e infecção pelo vírus </a:t>
            </a:r>
            <a:r>
              <a:rPr lang="pt-BR" sz="2000" dirty="0" smtClean="0"/>
              <a:t>HPV,mau alimentação ,o sedentarismo a obesidade  são fatores de risco para o desencadeamento das doenças  ,precisando-se a realização </a:t>
            </a:r>
            <a:r>
              <a:rPr lang="pt-BR" sz="2000" dirty="0"/>
              <a:t>de ações de </a:t>
            </a:r>
            <a:r>
              <a:rPr lang="pt-BR" sz="2000" dirty="0" smtClean="0"/>
              <a:t>saúde que </a:t>
            </a:r>
            <a:r>
              <a:rPr lang="pt-BR" sz="2000" dirty="0"/>
              <a:t>garantem a orientação da necessidade dos exames de prevenção </a:t>
            </a:r>
            <a:r>
              <a:rPr lang="pt-BR" sz="2000" dirty="0" smtClean="0"/>
              <a:t>, </a:t>
            </a:r>
            <a:r>
              <a:rPr lang="pt-BR" sz="2000" dirty="0"/>
              <a:t>de sua </a:t>
            </a:r>
            <a:r>
              <a:rPr lang="pt-BR" sz="2000" dirty="0" smtClean="0"/>
              <a:t>periodicidade ,uma detecção precoce. </a:t>
            </a:r>
            <a:r>
              <a:rPr lang="pt-BR" sz="2000" dirty="0"/>
              <a:t>pois a paciente precisa de cuidados especiais uma vez confirmadas à doença.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Situação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Geográfica</a:t>
            </a:r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endParaRPr lang="pt-B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82670"/>
            <a:ext cx="8229600" cy="38866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600" dirty="0" smtClean="0"/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Microrregião de São Raimundo Nonato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Território </a:t>
            </a:r>
            <a:r>
              <a:rPr lang="pt-BR" sz="2600" dirty="0"/>
              <a:t>Serra da Capivara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Limites:</a:t>
            </a:r>
            <a:r>
              <a:rPr lang="pt-BR" sz="2600" dirty="0"/>
              <a:t> Noroeste com São Braz </a:t>
            </a:r>
            <a:r>
              <a:rPr lang="pt-BR" sz="2600" dirty="0" smtClean="0"/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 nordeste </a:t>
            </a:r>
            <a:r>
              <a:rPr lang="pt-BR" sz="2600" dirty="0"/>
              <a:t>com São Raimundo</a:t>
            </a:r>
            <a:r>
              <a:rPr lang="pt-BR" sz="2600" dirty="0" smtClean="0"/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 oeste </a:t>
            </a:r>
            <a:r>
              <a:rPr lang="pt-BR" sz="2600" dirty="0"/>
              <a:t>com Anísio de Abreu e Várzea Branca</a:t>
            </a:r>
            <a:r>
              <a:rPr lang="pt-BR" sz="2600" dirty="0" smtClean="0"/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 leste </a:t>
            </a:r>
            <a:r>
              <a:rPr lang="pt-BR" sz="2600" dirty="0"/>
              <a:t>com São Raimundo Nonato</a:t>
            </a:r>
            <a:r>
              <a:rPr lang="pt-BR" sz="2600" dirty="0" smtClean="0"/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 sudoeste </a:t>
            </a:r>
            <a:r>
              <a:rPr lang="pt-BR" sz="2600" dirty="0"/>
              <a:t>com Várzea Branca</a:t>
            </a:r>
            <a:r>
              <a:rPr lang="pt-BR" sz="2600" dirty="0" smtClean="0"/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/>
              <a:t> </a:t>
            </a:r>
            <a:r>
              <a:rPr lang="pt-BR" sz="2600" dirty="0"/>
              <a:t>sul com Várzea Branca e São Raimundo Nonato.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t-BR" sz="2600" dirty="0"/>
          </a:p>
        </p:txBody>
      </p:sp>
      <p:sp>
        <p:nvSpPr>
          <p:cNvPr id="7" name="CuadroTexto 9"/>
          <p:cNvSpPr txBox="1"/>
          <p:nvPr/>
        </p:nvSpPr>
        <p:spPr>
          <a:xfrm>
            <a:off x="5508104" y="1615734"/>
            <a:ext cx="363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Latitude:09°09´57</a:t>
            </a:r>
            <a:r>
              <a:rPr lang="pt-BR" dirty="0"/>
              <a:t>´´</a:t>
            </a:r>
            <a:r>
              <a:rPr lang="pt-BR" dirty="0" smtClean="0"/>
              <a:t>sul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Longitude:42°52´27´´oeste</a:t>
            </a:r>
            <a:endParaRPr lang="pt-BR" dirty="0"/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454 </a:t>
            </a:r>
            <a:r>
              <a:rPr lang="pt-BR" dirty="0"/>
              <a:t>km da capital Teresina-PI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/>
              <a:t>População </a:t>
            </a:r>
            <a:r>
              <a:rPr lang="pt-BR" dirty="0" smtClean="0"/>
              <a:t>5393 </a:t>
            </a:r>
            <a:r>
              <a:rPr lang="pt-BR" dirty="0"/>
              <a:t>habitantes¹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Densidade:18.37hab/Km²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Área 293.593Km²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5168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79512" y="241333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dirty="0"/>
              <a:t>Microrregião de </a:t>
            </a:r>
            <a:r>
              <a:rPr lang="pt-BR" dirty="0" smtClean="0"/>
              <a:t>São</a:t>
            </a:r>
            <a:endParaRPr lang="pt-BR" dirty="0"/>
          </a:p>
        </p:txBody>
      </p:sp>
      <p:pic>
        <p:nvPicPr>
          <p:cNvPr id="1026" name="Picture 2" descr="C:\Users\Mariana\Pictures\bonf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25202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iana\Pictures\foto de bonf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0060"/>
            <a:ext cx="3600400" cy="32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Situação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da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ação programática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antes da intervenção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i="1" u="sng" dirty="0">
              <a:latin typeface="Algerian" pitchFamily="82" charset="0"/>
            </a:endParaRPr>
          </a:p>
        </p:txBody>
      </p:sp>
      <p:sp>
        <p:nvSpPr>
          <p:cNvPr id="4" name="CaixaDeTexto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t-BR" sz="2000" dirty="0" smtClean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cs typeface="Arial" panose="020B0604020202020204" pitchFamily="34" charset="0"/>
              </a:rPr>
              <a:t>Cobertura 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smtClean="0">
                <a:cs typeface="Arial" panose="020B0604020202020204" pitchFamily="34" charset="0"/>
              </a:rPr>
              <a:t>em câncer de colo de útero : 21 %.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t-BR" sz="2000" dirty="0" smtClean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cs typeface="Arial" panose="020B0604020202020204" pitchFamily="34" charset="0"/>
              </a:rPr>
              <a:t>Cobertura 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smtClean="0">
                <a:cs typeface="Arial" panose="020B0604020202020204" pitchFamily="34" charset="0"/>
              </a:rPr>
              <a:t>em câncer de mama : 0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t-BR" sz="2000" dirty="0" smtClean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/>
              <a:t>A UBS </a:t>
            </a:r>
            <a:r>
              <a:rPr lang="pt-BR" sz="2000" dirty="0"/>
              <a:t>tem registros pero não adequados para o controle do câncer de colo de útero  </a:t>
            </a:r>
            <a:r>
              <a:rPr lang="pt-BR" sz="2000" dirty="0" smtClean="0"/>
              <a:t>,e </a:t>
            </a:r>
            <a:r>
              <a:rPr lang="pt-BR" sz="2000" dirty="0"/>
              <a:t>para câncer de mama não existem registros.</a:t>
            </a:r>
            <a:endParaRPr lang="pt-BR" sz="20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pt-BR" sz="2000" dirty="0" smtClean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cs typeface="Arial" panose="020B0604020202020204" pitchFamily="34" charset="0"/>
              </a:rPr>
              <a:t>Os grupos (25-64 anos e 50 -69anos) são muito vulneráveis e precisam ter um acompanhamento precoce, oportuno e adequado para evitar complicações maiores com apoio de atividades educativas </a:t>
            </a:r>
            <a:r>
              <a:rPr lang="pt-BR" sz="2000" dirty="0">
                <a:cs typeface="Arial" panose="020B0604020202020204" pitchFamily="34" charset="0"/>
              </a:rPr>
              <a:t>.</a:t>
            </a:r>
            <a:endParaRPr lang="pt-BR" sz="20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pt-BR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002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Objetivo Geral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na detecção precoce do câncer de colo de útero e do câncer de mama na UBS Mario Covas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,Bonfim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Piauí/PI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ariana\Pictures\foto_215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6984776" cy="2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5213"/>
            <a:ext cx="6768752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Objetivos Específicos:</a:t>
            </a:r>
            <a: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1- </a:t>
            </a:r>
            <a:r>
              <a:rPr lang="pt-BR" sz="2800" dirty="0"/>
              <a:t>Ampliar a cobertura de detecção precoce do câncer de colo de útero e do câncer de </a:t>
            </a:r>
            <a:r>
              <a:rPr lang="pt-BR" sz="2800" dirty="0" smtClean="0"/>
              <a:t>mama.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/>
              <a:t>2- </a:t>
            </a:r>
            <a:r>
              <a:rPr lang="pt-BR" sz="2800" dirty="0" smtClean="0"/>
              <a:t>Melhorar a qualidade do atendimento das mulheres que realizam detecção precoce de câncer de colo de útero e de mama.</a:t>
            </a:r>
          </a:p>
          <a:p>
            <a:pPr marL="0" indent="0">
              <a:buNone/>
            </a:pPr>
            <a:endParaRPr lang="pt-BR" sz="2800" dirty="0" smtClean="0">
              <a:effectLst/>
            </a:endParaRPr>
          </a:p>
          <a:p>
            <a:pPr marL="0" indent="0">
              <a:buNone/>
            </a:pPr>
            <a:r>
              <a:rPr lang="pt-BR" sz="2800" b="1" dirty="0" smtClean="0"/>
              <a:t>3-</a:t>
            </a:r>
            <a:r>
              <a:rPr lang="pt-BR" sz="2800" dirty="0" smtClean="0"/>
              <a:t>Melhorar a adesão das mulheres á realização de exame cito patológico de colo de útero e mamografia. 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pPr marL="0" indent="0">
              <a:buNone/>
            </a:pPr>
            <a:r>
              <a:rPr lang="pt-BR" sz="1600" dirty="0" smtClean="0"/>
              <a:t>  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944216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sz="3000" dirty="0" smtClean="0">
              <a:effectLst/>
            </a:endParaRPr>
          </a:p>
          <a:p>
            <a:pPr marL="0" indent="0">
              <a:buNone/>
            </a:pPr>
            <a:r>
              <a:rPr lang="pt-BR" sz="3000" b="1" dirty="0" smtClean="0"/>
              <a:t>4-</a:t>
            </a:r>
            <a:r>
              <a:rPr lang="pt-BR" sz="3000" dirty="0" smtClean="0"/>
              <a:t>Melhorar o registro das informações na unidade de saúde de Bonfim do Piauí</a:t>
            </a:r>
            <a:r>
              <a:rPr lang="pt-BR" sz="3000" b="1" dirty="0" smtClean="0"/>
              <a:t>.</a:t>
            </a:r>
          </a:p>
          <a:p>
            <a:pPr marL="0" indent="0">
              <a:buNone/>
            </a:pPr>
            <a:endParaRPr lang="pt-BR" sz="3000" dirty="0" smtClean="0">
              <a:effectLst/>
            </a:endParaRPr>
          </a:p>
          <a:p>
            <a:pPr marL="0" indent="0">
              <a:buNone/>
            </a:pPr>
            <a:r>
              <a:rPr lang="pt-BR" sz="3000" b="1" dirty="0" smtClean="0"/>
              <a:t>5-</a:t>
            </a:r>
            <a:r>
              <a:rPr lang="pt-BR" sz="3000" dirty="0" smtClean="0"/>
              <a:t> Realizar avaliação de risco das mulheres cadastradas da unidade de saúde de Bonfim do Piauí.</a:t>
            </a:r>
          </a:p>
          <a:p>
            <a:pPr marL="0" indent="0">
              <a:buNone/>
            </a:pPr>
            <a:endParaRPr lang="pt-BR" sz="3000" dirty="0" smtClean="0">
              <a:effectLst/>
            </a:endParaRPr>
          </a:p>
          <a:p>
            <a:pPr marL="0" indent="0">
              <a:buNone/>
            </a:pPr>
            <a:r>
              <a:rPr lang="pt-BR" sz="3000" b="1" dirty="0" smtClean="0"/>
              <a:t>6- </a:t>
            </a:r>
            <a:r>
              <a:rPr lang="pt-BR" sz="3000" dirty="0" smtClean="0"/>
              <a:t>Promover saúde das mulheres.</a:t>
            </a:r>
            <a:endParaRPr lang="pt-BR" sz="3000" dirty="0"/>
          </a:p>
        </p:txBody>
      </p:sp>
      <p:pic>
        <p:nvPicPr>
          <p:cNvPr id="3074" name="Picture 2" descr="C:\Users\Mariana\Pictures\cancer_colo_do_ut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Metodologia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Capacitação aos membros das </a:t>
            </a:r>
            <a:r>
              <a:rPr lang="pt-BR" sz="2400" dirty="0">
                <a:cs typeface="Arial" panose="020B0604020202020204" pitchFamily="34" charset="0"/>
              </a:rPr>
              <a:t>e</a:t>
            </a:r>
            <a:r>
              <a:rPr lang="pt-BR" sz="2400" dirty="0" smtClean="0">
                <a:cs typeface="Arial" panose="020B0604020202020204" pitchFamily="34" charset="0"/>
              </a:rPr>
              <a:t>quipes de saúde.. 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cs typeface="Arial" panose="020B0604020202020204" pitchFamily="34" charset="0"/>
              </a:rPr>
              <a:t>Monitoramento e Avaliação das </a:t>
            </a:r>
            <a:r>
              <a:rPr lang="pt-BR" sz="2400" dirty="0" smtClean="0">
                <a:cs typeface="Arial" panose="020B0604020202020204" pitchFamily="34" charset="0"/>
              </a:rPr>
              <a:t>atividades.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Acolhimento das pacientes  das faixas etárias em estudo 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Encontro com grupos de mulheres para educação ,prevenção e promoção de saúde (palestras, reuniões).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Uso </a:t>
            </a:r>
            <a:r>
              <a:rPr lang="pt-BR" sz="2400" dirty="0">
                <a:cs typeface="Arial" panose="020B0604020202020204" pitchFamily="34" charset="0"/>
              </a:rPr>
              <a:t>da Ficha </a:t>
            </a:r>
            <a:r>
              <a:rPr lang="pt-BR" sz="2400" dirty="0" smtClean="0">
                <a:cs typeface="Arial" panose="020B0604020202020204" pitchFamily="34" charset="0"/>
              </a:rPr>
              <a:t>Espelho</a:t>
            </a:r>
            <a:r>
              <a:rPr lang="pt-BR" sz="2400" dirty="0">
                <a:cs typeface="Arial" panose="020B0604020202020204" pitchFamily="34" charset="0"/>
              </a:rPr>
              <a:t>, Planilha de Coleta de Dados e uso de Protocolos </a:t>
            </a:r>
            <a:r>
              <a:rPr lang="pt-BR" sz="2400" dirty="0" smtClean="0">
                <a:cs typeface="Arial" panose="020B0604020202020204" pitchFamily="34" charset="0"/>
              </a:rPr>
              <a:t>do ministério de saúde do brasil. </a:t>
            </a:r>
            <a:r>
              <a:rPr lang="pt-BR" sz="2400" dirty="0">
                <a:cs typeface="Arial" panose="020B0604020202020204" pitchFamily="34" charset="0"/>
              </a:rPr>
              <a:t>(Caderno </a:t>
            </a:r>
            <a:r>
              <a:rPr lang="pt-BR" sz="2400" dirty="0" smtClean="0">
                <a:cs typeface="Arial" panose="020B0604020202020204" pitchFamily="34" charset="0"/>
              </a:rPr>
              <a:t>13).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BR" sz="2400" dirty="0"/>
          </a:p>
        </p:txBody>
      </p:sp>
      <p:pic>
        <p:nvPicPr>
          <p:cNvPr id="1029" name="Picture 5" descr="C:\Users\Mariana\Pictures\98e6cf024690d4abc2313c8020dbed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6024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15" y="188640"/>
            <a:ext cx="9077407" cy="936104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Metas, objetivos e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18051"/>
          </a:xfrm>
        </p:spPr>
        <p:txBody>
          <a:bodyPr>
            <a:normAutofit fontScale="25000" lnSpcReduction="20000"/>
          </a:bodyPr>
          <a:lstStyle/>
          <a:p>
            <a:r>
              <a:rPr lang="pt-BR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nº</a:t>
            </a:r>
            <a:r>
              <a:rPr lang="pt-BR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Ampliar a cobertura de detecção precoce do câncer de colo de útero e do câncer de mama</a:t>
            </a:r>
            <a:r>
              <a:rPr lang="pt-BR" sz="9600" dirty="0" smtClean="0"/>
              <a:t>.</a:t>
            </a:r>
          </a:p>
          <a:p>
            <a:endParaRPr lang="pt-BR" sz="9600" dirty="0" smtClean="0"/>
          </a:p>
          <a:p>
            <a:endParaRPr lang="pt-BR" sz="96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  <a:p>
            <a:r>
              <a:rPr lang="pt-BR" sz="6400" b="1" dirty="0"/>
              <a:t>Figura 1</a:t>
            </a:r>
            <a:r>
              <a:rPr lang="pt-BR" sz="6400" dirty="0"/>
              <a:t> Proporção de mulheres entre 25 e 64 anos com exame em dia para detecção precoce do câncer de colo de útero </a:t>
            </a:r>
            <a:r>
              <a:rPr lang="pt-BR" sz="6400" dirty="0" smtClean="0"/>
              <a:t>na UBS Mario Covas ,Bonfim </a:t>
            </a:r>
            <a:r>
              <a:rPr lang="pt-BR" sz="6400" dirty="0"/>
              <a:t>do Piaui./PI 2015.</a:t>
            </a:r>
            <a:endParaRPr lang="pt-BR" sz="6400" dirty="0" smtClean="0">
              <a:effectLst/>
            </a:endParaRPr>
          </a:p>
          <a:p>
            <a:r>
              <a:rPr lang="pt-BR" sz="6400" b="1" dirty="0"/>
              <a:t>Fonte</a:t>
            </a:r>
            <a:r>
              <a:rPr lang="pt-BR" sz="6400" dirty="0"/>
              <a:t>: Planilha de coleta de dados UFPEL</a:t>
            </a:r>
            <a:r>
              <a:rPr lang="pt-BR" sz="6400" dirty="0" smtClean="0"/>
              <a:t>.</a:t>
            </a:r>
            <a:r>
              <a:rPr lang="pt-BR" sz="6400" dirty="0"/>
              <a:t> </a:t>
            </a:r>
            <a:endParaRPr lang="pt-BR" sz="6400" dirty="0" smtClean="0">
              <a:effectLst/>
            </a:endParaRPr>
          </a:p>
          <a:p>
            <a:endParaRPr lang="pt-BR" sz="49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04916997"/>
              </p:ext>
            </p:extLst>
          </p:nvPr>
        </p:nvGraphicFramePr>
        <p:xfrm>
          <a:off x="1043608" y="2060848"/>
          <a:ext cx="72008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0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1000</Words>
  <Application>Microsoft Office PowerPoint</Application>
  <PresentationFormat>Apresentação na tela (4:3)</PresentationFormat>
  <Paragraphs>159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  Melhoria da atenção na detecção precoce do câncer de colo de útero e do câncer de mama na UBS Mario Covas ,Bonfim do Piauí/PI </vt:lpstr>
      <vt:lpstr>Introdução </vt:lpstr>
      <vt:lpstr>Situação Geográfica </vt:lpstr>
      <vt:lpstr>Situação da ação programática antes da intervenção :</vt:lpstr>
      <vt:lpstr>Objetivo Geral </vt:lpstr>
      <vt:lpstr>Objetivos Específicos: </vt:lpstr>
      <vt:lpstr>Objetivos Específicos:</vt:lpstr>
      <vt:lpstr>Metodologia</vt:lpstr>
      <vt:lpstr>Metas, objetivos e resultados </vt:lpstr>
      <vt:lpstr>  </vt:lpstr>
      <vt:lpstr>Metas, objetivos e resultados</vt:lpstr>
      <vt:lpstr>Metas, objetivos e resultados</vt:lpstr>
      <vt:lpstr>Metas, objetivos e resultados</vt:lpstr>
      <vt:lpstr>Atividades</vt:lpstr>
      <vt:lpstr>Atividades </vt:lpstr>
      <vt:lpstr>Conclusão e Reflexão crítica</vt:lpstr>
      <vt:lpstr>Conclusão e 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na detecção precoce do câncer de colo de útero e do câncer de mama na UBS Mario Covas do município Bonfim do Piauí/PI</dc:title>
  <dc:creator>Mariana</dc:creator>
  <cp:lastModifiedBy>Mariana</cp:lastModifiedBy>
  <cp:revision>70</cp:revision>
  <dcterms:created xsi:type="dcterms:W3CDTF">2015-10-30T00:06:01Z</dcterms:created>
  <dcterms:modified xsi:type="dcterms:W3CDTF">2015-11-18T13:10:17Z</dcterms:modified>
</cp:coreProperties>
</file>