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2" r:id="rId6"/>
    <p:sldId id="265" r:id="rId7"/>
    <p:sldId id="268" r:id="rId8"/>
    <p:sldId id="303" r:id="rId9"/>
    <p:sldId id="296" r:id="rId10"/>
    <p:sldId id="298" r:id="rId11"/>
    <p:sldId id="299" r:id="rId12"/>
    <p:sldId id="300" r:id="rId13"/>
    <p:sldId id="304" r:id="rId14"/>
    <p:sldId id="301" r:id="rId15"/>
    <p:sldId id="305" r:id="rId16"/>
    <p:sldId id="285" r:id="rId17"/>
    <p:sldId id="287" r:id="rId18"/>
    <p:sldId id="286" r:id="rId19"/>
    <p:sldId id="288" r:id="rId20"/>
    <p:sldId id="289" r:id="rId21"/>
    <p:sldId id="290" r:id="rId22"/>
    <p:sldId id="291" r:id="rId23"/>
    <p:sldId id="30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E234D-DC08-4497-90A3-11F22586FD46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FAEE-3D2F-49DD-9FAA-D48B2FAC5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42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650308-CFD7-4236-A30D-F5BA9FB843D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C5B1A8-7B4D-427E-97B3-858E57D5901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t.wikipedia.org/wiki/Ficheiro:Piaui_Municip_CristalandiadoPiaui.svg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404664"/>
            <a:ext cx="835292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UNIVERSIDADE </a:t>
            </a:r>
            <a:r>
              <a:rPr lang="pt-BR" sz="2000" b="1" dirty="0"/>
              <a:t>ABERTA DO SUS</a:t>
            </a:r>
          </a:p>
          <a:p>
            <a:pPr algn="ctr"/>
            <a:r>
              <a:rPr lang="pt-BR" sz="2000" b="1" dirty="0" smtClean="0"/>
              <a:t>UNIVERSIDADE </a:t>
            </a:r>
            <a:r>
              <a:rPr lang="pt-BR" sz="2000" b="1" dirty="0"/>
              <a:t>FEDERAL DE PELOTAS</a:t>
            </a:r>
          </a:p>
          <a:p>
            <a:pPr algn="ctr"/>
            <a:r>
              <a:rPr lang="pt-BR" sz="2000" b="1" dirty="0" smtClean="0"/>
              <a:t>Especialização </a:t>
            </a:r>
            <a:r>
              <a:rPr lang="pt-BR" sz="2000" b="1" dirty="0"/>
              <a:t>em Saúde da </a:t>
            </a:r>
            <a:r>
              <a:rPr lang="pt-BR" sz="2000" b="1" dirty="0" smtClean="0"/>
              <a:t>Família         </a:t>
            </a:r>
            <a:endParaRPr lang="pt-BR" sz="2000" b="1" dirty="0"/>
          </a:p>
          <a:p>
            <a:pPr algn="ctr"/>
            <a:r>
              <a:rPr lang="pt-BR" sz="2000" b="1" dirty="0" smtClean="0"/>
              <a:t>Modalidade </a:t>
            </a:r>
            <a:r>
              <a:rPr lang="pt-BR" sz="2000" b="1" dirty="0"/>
              <a:t>a</a:t>
            </a:r>
            <a:r>
              <a:rPr lang="pt-BR" sz="2000" b="1" dirty="0" smtClean="0"/>
              <a:t> </a:t>
            </a:r>
            <a:r>
              <a:rPr lang="pt-BR" sz="2000" b="1" dirty="0"/>
              <a:t>Distância</a:t>
            </a:r>
          </a:p>
          <a:p>
            <a:pPr algn="ctr"/>
            <a:r>
              <a:rPr lang="pt-BR" sz="2000" b="1" dirty="0" smtClean="0"/>
              <a:t>Turma </a:t>
            </a:r>
            <a:r>
              <a:rPr lang="pt-BR" sz="2000" b="1" dirty="0"/>
              <a:t>nº </a:t>
            </a:r>
            <a:r>
              <a:rPr lang="pt-BR" sz="2000" b="1" dirty="0" smtClean="0"/>
              <a:t>7</a:t>
            </a:r>
          </a:p>
          <a:p>
            <a:pPr algn="ctr"/>
            <a:endParaRPr lang="pt-BR" sz="2200" b="1" dirty="0"/>
          </a:p>
          <a:p>
            <a:pPr algn="ctr"/>
            <a:endParaRPr lang="pt-BR" sz="2200" b="1" dirty="0"/>
          </a:p>
          <a:p>
            <a:endParaRPr lang="pt-BR" dirty="0"/>
          </a:p>
          <a:p>
            <a:pPr algn="ctr"/>
            <a:endParaRPr lang="pt-BR" sz="2800" b="1" dirty="0"/>
          </a:p>
          <a:p>
            <a:pPr algn="ctr"/>
            <a:r>
              <a:rPr lang="pt-BR" sz="2400" b="1" dirty="0" smtClean="0"/>
              <a:t>Ampliar </a:t>
            </a:r>
            <a:r>
              <a:rPr lang="pt-BR" sz="2400" b="1" dirty="0"/>
              <a:t>a qualidade da prevenção e detecção precoce do Câncer do Colo do Útero e do Câncer de Mama na ESF da Boa Esperança, Cristalândia do Piauí, PI</a:t>
            </a:r>
            <a:endParaRPr lang="es-ES" sz="2400" dirty="0"/>
          </a:p>
          <a:p>
            <a:r>
              <a:rPr lang="pt-BR" sz="2400" b="1" dirty="0"/>
              <a:t> </a:t>
            </a:r>
            <a:endParaRPr lang="es-ES" sz="2400" dirty="0"/>
          </a:p>
          <a:p>
            <a:r>
              <a:rPr lang="pt-BR" sz="2400" b="1" dirty="0"/>
              <a:t> </a:t>
            </a:r>
            <a:endParaRPr lang="es-ES" sz="2400" dirty="0"/>
          </a:p>
          <a:p>
            <a:pPr algn="ctr"/>
            <a:r>
              <a:rPr lang="pt-BR" sz="2000" b="1" dirty="0" smtClean="0"/>
              <a:t>Especializando: Ortelio Ceballos Vazquez</a:t>
            </a:r>
          </a:p>
          <a:p>
            <a:pPr algn="ctr"/>
            <a:r>
              <a:rPr lang="pt-BR" sz="2000" b="1" dirty="0" smtClean="0"/>
              <a:t>Orientador: Fernanda </a:t>
            </a:r>
            <a:r>
              <a:rPr lang="pt-BR" sz="2000" b="1" dirty="0" err="1" smtClean="0"/>
              <a:t>Bollini</a:t>
            </a:r>
            <a:endParaRPr lang="pt-BR" sz="2000" b="1" smtClean="0"/>
          </a:p>
          <a:p>
            <a:pPr algn="ctr"/>
            <a:endParaRPr lang="pt-BR" sz="2200" b="1" dirty="0"/>
          </a:p>
          <a:p>
            <a:pPr algn="ctr"/>
            <a:r>
              <a:rPr lang="pt-BR" sz="2200" b="1" dirty="0" smtClean="0"/>
              <a:t>Pelotas, 2015</a:t>
            </a:r>
            <a:endParaRPr lang="pt-BR" sz="2200" b="1" dirty="0"/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955" y="2132856"/>
            <a:ext cx="1103630" cy="1122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47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45336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prstClr val="black"/>
                </a:solidFill>
              </a:rPr>
              <a:t>Objetivos, Metas e </a:t>
            </a:r>
            <a:r>
              <a:rPr lang="pt-BR" sz="3100" b="1" dirty="0" smtClean="0">
                <a:solidFill>
                  <a:prstClr val="black"/>
                </a:solidFill>
              </a:rPr>
              <a:t>Resultados</a:t>
            </a:r>
            <a:br>
              <a:rPr lang="pt-BR" sz="3100" b="1" dirty="0" smtClean="0">
                <a:solidFill>
                  <a:prstClr val="black"/>
                </a:solidFill>
              </a:rPr>
            </a:br>
            <a:r>
              <a:rPr lang="pt-BR" sz="3100" b="1" dirty="0">
                <a:solidFill>
                  <a:prstClr val="black"/>
                </a:solidFill>
              </a:rPr>
              <a:t/>
            </a:r>
            <a:br>
              <a:rPr lang="pt-BR" sz="31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>Objetivo 3. Melhorar a adesão das mulheres à realização de exame citopatológico de colo de útero e mamografia</a:t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/>
            </a:r>
            <a:br>
              <a:rPr lang="pt-BR" sz="2600" b="1" dirty="0">
                <a:solidFill>
                  <a:prstClr val="black"/>
                </a:solidFill>
              </a:rPr>
            </a:b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23528" y="2492896"/>
            <a:ext cx="4180095" cy="417646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Meta 3.3. Realizar busca ativa em 100% das mulheres com exame citopatológico alterado sem acompanhamento pela unidade de </a:t>
            </a:r>
            <a:r>
              <a:rPr lang="pt-BR" b="1" dirty="0" smtClean="0">
                <a:solidFill>
                  <a:schemeClr val="tx1"/>
                </a:solidFill>
              </a:rPr>
              <a:t>saúde: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/>
              <a:t>Não foi necessário realizar busca </a:t>
            </a:r>
            <a:r>
              <a:rPr lang="pt-BR" b="1" dirty="0" smtClean="0"/>
              <a:t>ativa, nenhum caso </a:t>
            </a:r>
            <a:r>
              <a:rPr lang="pt-BR" b="1" dirty="0"/>
              <a:t>de exames </a:t>
            </a:r>
            <a:r>
              <a:rPr lang="pt-BR" b="1" dirty="0" smtClean="0"/>
              <a:t>alterados.</a:t>
            </a:r>
            <a:endParaRPr lang="pt-BR" b="1" dirty="0"/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788024" y="2492896"/>
            <a:ext cx="4110224" cy="4032448"/>
          </a:xfrm>
        </p:spPr>
        <p:txBody>
          <a:bodyPr>
            <a:no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Meta 3.4. Realizar busca ativa em 100% de mulheres com mamografia alterada sem acompanhamento pela unidade de </a:t>
            </a:r>
            <a:r>
              <a:rPr lang="pt-BR" b="1" dirty="0" smtClean="0">
                <a:solidFill>
                  <a:schemeClr val="tx1"/>
                </a:solidFill>
              </a:rPr>
              <a:t>saúde: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/>
              <a:t>D</a:t>
            </a:r>
            <a:r>
              <a:rPr lang="pt-BR" b="1" dirty="0" smtClean="0"/>
              <a:t>ificuldades quanto </a:t>
            </a:r>
            <a:r>
              <a:rPr lang="pt-BR" b="1" dirty="0"/>
              <a:t>à falta de acesso aos exames de mamografia não pôde ser </a:t>
            </a:r>
            <a:r>
              <a:rPr lang="pt-BR" b="1" dirty="0" smtClean="0"/>
              <a:t>realizada </a:t>
            </a:r>
            <a:r>
              <a:rPr lang="pt-BR" b="1" dirty="0"/>
              <a:t>nenhuma mamografia e </a:t>
            </a:r>
            <a:r>
              <a:rPr lang="pt-BR" b="1" dirty="0" smtClean="0"/>
              <a:t>assim </a:t>
            </a:r>
            <a:r>
              <a:rPr lang="pt-BR" b="1" dirty="0"/>
              <a:t>não foi realizada nenhuma busca </a:t>
            </a:r>
            <a:r>
              <a:rPr lang="pt-BR" b="1" dirty="0" smtClean="0"/>
              <a:t>ativa.</a:t>
            </a:r>
            <a:endParaRPr lang="pt-BR" b="1" dirty="0"/>
          </a:p>
          <a:p>
            <a:pPr algn="just"/>
            <a:endParaRPr lang="es-ES" b="1" dirty="0">
              <a:solidFill>
                <a:schemeClr val="tx1"/>
              </a:solidFill>
            </a:endParaRPr>
          </a:p>
          <a:p>
            <a:pPr algn="just"/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solidFill>
                  <a:prstClr val="black"/>
                </a:solidFill>
              </a:rPr>
              <a:t>Objetivos, Metas e </a:t>
            </a:r>
            <a:r>
              <a:rPr lang="pt-BR" sz="2800" b="1" dirty="0" smtClean="0">
                <a:solidFill>
                  <a:prstClr val="black"/>
                </a:solidFill>
              </a:rPr>
              <a:t>Resultados</a:t>
            </a:r>
            <a:br>
              <a:rPr lang="pt-BR" sz="2800" b="1" dirty="0" smtClean="0">
                <a:solidFill>
                  <a:prstClr val="black"/>
                </a:solidFill>
              </a:rPr>
            </a:br>
            <a:r>
              <a:rPr lang="pt-BR" sz="2300" b="1" dirty="0">
                <a:solidFill>
                  <a:prstClr val="black"/>
                </a:solidFill>
              </a:rPr>
              <a:t/>
            </a:r>
            <a:br>
              <a:rPr lang="pt-BR" sz="2300" b="1" dirty="0">
                <a:solidFill>
                  <a:prstClr val="black"/>
                </a:solidFill>
              </a:rPr>
            </a:br>
            <a:r>
              <a:rPr lang="pt-BR" sz="2400" b="1" dirty="0">
                <a:solidFill>
                  <a:prstClr val="black"/>
                </a:solidFill>
              </a:rPr>
              <a:t>Objetivo 4. Melhorar o registro das informações</a:t>
            </a:r>
            <a:endParaRPr lang="es-ES" sz="24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5536" y="2460029"/>
            <a:ext cx="4161198" cy="2697163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Meta 4.1. Manter registro da coleta de exame citopatológico de colo do útero em registro específico em 100% das mulheres cadastradas</a:t>
            </a:r>
            <a:r>
              <a:rPr lang="pt-BR" b="1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s-ES" b="1" dirty="0">
              <a:solidFill>
                <a:schemeClr val="tx1"/>
              </a:solidFill>
            </a:endParaRPr>
          </a:p>
          <a:p>
            <a:pPr algn="just"/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772758" y="2492896"/>
            <a:ext cx="3966208" cy="2697163"/>
          </a:xfrm>
        </p:spPr>
        <p:txBody>
          <a:bodyPr/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Meta 4.2. Manter registro da realização da mamografia em registro específico em 100% das mulheres cadastradas;</a:t>
            </a:r>
            <a:endParaRPr lang="es-ES" b="1" dirty="0">
              <a:solidFill>
                <a:schemeClr val="tx1"/>
              </a:solidFill>
            </a:endParaRPr>
          </a:p>
          <a:p>
            <a:pPr algn="just"/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19672" y="57332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4543203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Devido a essa organização, conseguimos nos três meses de intervenção, alcançar nossa meta de 100%. </a:t>
            </a:r>
          </a:p>
          <a:p>
            <a:endParaRPr lang="pt-B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Objetivos, </a:t>
            </a:r>
            <a:r>
              <a:rPr lang="pt-BR" sz="2800" b="1" dirty="0" smtClean="0">
                <a:solidFill>
                  <a:prstClr val="black"/>
                </a:solidFill>
              </a:rPr>
              <a:t>Metas </a:t>
            </a:r>
            <a:r>
              <a:rPr lang="pt-BR" sz="2800" b="1" dirty="0">
                <a:solidFill>
                  <a:prstClr val="black"/>
                </a:solidFill>
              </a:rPr>
              <a:t>e </a:t>
            </a:r>
            <a:r>
              <a:rPr lang="pt-BR" sz="2800" b="1" dirty="0" smtClean="0">
                <a:solidFill>
                  <a:prstClr val="black"/>
                </a:solidFill>
              </a:rPr>
              <a:t>Resultados</a:t>
            </a:r>
            <a:br>
              <a:rPr lang="pt-BR" sz="2800" b="1" dirty="0" smtClean="0">
                <a:solidFill>
                  <a:prstClr val="black"/>
                </a:solidFill>
              </a:rPr>
            </a:br>
            <a:r>
              <a:rPr lang="pt-BR" sz="2300" b="1" dirty="0">
                <a:solidFill>
                  <a:prstClr val="black"/>
                </a:solidFill>
              </a:rPr>
              <a:t/>
            </a:r>
            <a:br>
              <a:rPr lang="pt-BR" sz="2300" b="1" dirty="0">
                <a:solidFill>
                  <a:prstClr val="black"/>
                </a:solidFill>
              </a:rPr>
            </a:br>
            <a:r>
              <a:rPr lang="pt-BR" sz="2400" b="1" dirty="0">
                <a:solidFill>
                  <a:prstClr val="black"/>
                </a:solidFill>
              </a:rPr>
              <a:t>Objetivo 5. Mapear as mulheres de risco para câncer de colo de útero e de mama</a:t>
            </a:r>
            <a:endParaRPr lang="es-ES" sz="24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352928" cy="2697163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Meta 5.1. Pesquisar sinais de alerta para câncer de colo do útero em 100% das mulheres entre 25 e 64 anos (dor e sangramento após relação sexual e/ou corrimento vaginal excessivo);</a:t>
            </a:r>
            <a:endParaRPr lang="es-ES" b="1" dirty="0">
              <a:solidFill>
                <a:schemeClr val="tx1"/>
              </a:solidFill>
            </a:endParaRPr>
          </a:p>
          <a:p>
            <a:pPr algn="just"/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187624" y="4365104"/>
            <a:ext cx="6990544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1º mês </a:t>
            </a:r>
            <a:r>
              <a:rPr lang="pt-B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de </a:t>
            </a: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intervenção</a:t>
            </a:r>
            <a:r>
              <a:rPr lang="pt-B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-</a:t>
            </a: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99 (</a:t>
            </a:r>
            <a:r>
              <a:rPr lang="pt-B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100</a:t>
            </a: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%)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2º mês - </a:t>
            </a:r>
            <a:r>
              <a:rPr lang="pt-B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207 </a:t>
            </a: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(100%) </a:t>
            </a:r>
            <a:endParaRPr lang="pt-BR" b="1" dirty="0" smtClean="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3 mês- </a:t>
            </a:r>
            <a:r>
              <a:rPr lang="pt-B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290 (100</a:t>
            </a:r>
            <a:r>
              <a:rPr lang="pt-B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%)</a:t>
            </a:r>
            <a:endParaRPr lang="es-ES" b="1" dirty="0">
              <a:solidFill>
                <a:srgbClr val="0070C0"/>
              </a:solidFill>
              <a:latin typeface="+mj-lt"/>
            </a:endParaRPr>
          </a:p>
          <a:p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Objetivos, Metas e Resultados</a:t>
            </a:r>
            <a:br>
              <a:rPr lang="pt-BR" sz="2800" b="1" dirty="0">
                <a:solidFill>
                  <a:prstClr val="black"/>
                </a:solidFill>
              </a:rPr>
            </a:br>
            <a:r>
              <a:rPr lang="pt-BR" sz="2800" b="1" dirty="0">
                <a:solidFill>
                  <a:prstClr val="black"/>
                </a:solidFill>
              </a:rPr>
              <a:t/>
            </a:r>
            <a:br>
              <a:rPr lang="pt-BR" sz="2800" b="1" dirty="0">
                <a:solidFill>
                  <a:prstClr val="black"/>
                </a:solidFill>
              </a:rPr>
            </a:br>
            <a:r>
              <a:rPr lang="pt-BR" sz="2000" b="1" dirty="0">
                <a:solidFill>
                  <a:prstClr val="black"/>
                </a:solidFill>
              </a:rPr>
              <a:t>Objetivo 5. Mapear as mulheres de risco para câncer de colo de útero e de mama</a:t>
            </a:r>
            <a:endParaRPr lang="es-ES" sz="2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9552" y="2132099"/>
            <a:ext cx="8009468" cy="2697163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Meta 5.2. Realizar avaliação de risco para câncer de mama em 100% das mulheres entre 50 e 69 anos;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 </a:t>
            </a:r>
          </a:p>
          <a:p>
            <a:endParaRPr lang="es-ES" dirty="0"/>
          </a:p>
        </p:txBody>
      </p:sp>
      <p:pic>
        <p:nvPicPr>
          <p:cNvPr id="5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950" y="3068960"/>
            <a:ext cx="5577514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contenido 3"/>
          <p:cNvSpPr>
            <a:spLocks noGrp="1"/>
          </p:cNvSpPr>
          <p:nvPr>
            <p:ph sz="half" idx="2"/>
          </p:nvPr>
        </p:nvSpPr>
        <p:spPr>
          <a:xfrm>
            <a:off x="2915816" y="6237312"/>
            <a:ext cx="5770984" cy="864096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5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sz="5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t-BR" sz="5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Proporção de mulheres entre 50 e 69 anos com avaliação de risco para câncer de mama</a:t>
            </a:r>
            <a:r>
              <a:rPr lang="pt-BR" sz="5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,.</a:t>
            </a:r>
            <a:endParaRPr lang="pt-BR" sz="5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s-ES" sz="5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3303228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1º mês:26 </a:t>
            </a:r>
            <a:r>
              <a:rPr lang="pt-BR" sz="2400" b="1" dirty="0"/>
              <a:t>mulheres (100</a:t>
            </a:r>
            <a:r>
              <a:rPr lang="pt-BR" sz="2400" b="1" dirty="0" smtClean="0"/>
              <a:t>%)</a:t>
            </a:r>
          </a:p>
          <a:p>
            <a:r>
              <a:rPr lang="pt-BR" sz="2400" b="1" dirty="0" smtClean="0"/>
              <a:t>2º mês:  32 (</a:t>
            </a:r>
            <a:r>
              <a:rPr lang="pt-BR" sz="2400" b="1" dirty="0"/>
              <a:t>71,1%) </a:t>
            </a:r>
            <a:endParaRPr lang="pt-BR" sz="2400" b="1" dirty="0" smtClean="0"/>
          </a:p>
          <a:p>
            <a:r>
              <a:rPr lang="pt-BR" sz="2400" b="1" dirty="0" smtClean="0"/>
              <a:t>3º mês: 62 (</a:t>
            </a:r>
            <a:r>
              <a:rPr lang="pt-BR" sz="2400" b="1" dirty="0"/>
              <a:t>100</a:t>
            </a:r>
            <a:r>
              <a:rPr lang="pt-BR" sz="2400" b="1" dirty="0" smtClean="0"/>
              <a:t>%)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4833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6360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Objetivos, Metas e </a:t>
            </a:r>
            <a:r>
              <a:rPr lang="pt-BR" sz="2800" b="1" dirty="0" smtClean="0">
                <a:solidFill>
                  <a:prstClr val="black"/>
                </a:solidFill>
              </a:rPr>
              <a:t>Resultados</a:t>
            </a:r>
            <a:r>
              <a:rPr lang="pt-BR" sz="2300" b="1" dirty="0" smtClean="0">
                <a:solidFill>
                  <a:prstClr val="black"/>
                </a:solidFill>
              </a:rPr>
              <a:t/>
            </a:r>
            <a:br>
              <a:rPr lang="pt-BR" sz="2300" b="1" dirty="0" smtClean="0">
                <a:solidFill>
                  <a:prstClr val="black"/>
                </a:solidFill>
              </a:rPr>
            </a:br>
            <a:r>
              <a:rPr lang="pt-BR" sz="2300" b="1" dirty="0">
                <a:solidFill>
                  <a:prstClr val="black"/>
                </a:solidFill>
              </a:rPr>
              <a:t/>
            </a:r>
            <a:br>
              <a:rPr lang="pt-BR" sz="2300" b="1" dirty="0">
                <a:solidFill>
                  <a:prstClr val="black"/>
                </a:solidFill>
              </a:rPr>
            </a:b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1520" y="1523925"/>
            <a:ext cx="8784976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prstClr val="black"/>
                </a:solidFill>
              </a:rPr>
              <a:t>Objetivo 6. Promover a saúde das mulheres que realizam detecção precoce de câncer de colo de </a:t>
            </a:r>
            <a:r>
              <a:rPr lang="pt-BR" b="1" dirty="0" smtClean="0">
                <a:solidFill>
                  <a:prstClr val="black"/>
                </a:solidFill>
              </a:rPr>
              <a:t>útero.</a:t>
            </a: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Meta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6.1. Orientar 100% das mulheres cadastradas sobre doenças sexualmente transmissíveis (DST) e fatores de risco para câncer de colo do útero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907704" y="4160308"/>
            <a:ext cx="5904656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 1ºmês </a:t>
            </a:r>
            <a:r>
              <a:rPr lang="pt-BR" sz="2400" b="1" dirty="0">
                <a:solidFill>
                  <a:srgbClr val="0070C0"/>
                </a:solidFill>
              </a:rPr>
              <a:t>-</a:t>
            </a:r>
            <a:r>
              <a:rPr lang="pt-BR" sz="2400" b="1" dirty="0" smtClean="0">
                <a:solidFill>
                  <a:srgbClr val="0070C0"/>
                </a:solidFill>
              </a:rPr>
              <a:t> </a:t>
            </a:r>
            <a:r>
              <a:rPr lang="pt-BR" sz="2400" b="1" dirty="0">
                <a:solidFill>
                  <a:srgbClr val="0070C0"/>
                </a:solidFill>
              </a:rPr>
              <a:t>99 </a:t>
            </a:r>
            <a:r>
              <a:rPr lang="pt-BR" sz="2400" b="1" dirty="0" smtClean="0">
                <a:solidFill>
                  <a:srgbClr val="0070C0"/>
                </a:solidFill>
              </a:rPr>
              <a:t>(100%)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 2ºmês- </a:t>
            </a:r>
            <a:r>
              <a:rPr lang="pt-BR" sz="2400" b="1" dirty="0">
                <a:solidFill>
                  <a:srgbClr val="0070C0"/>
                </a:solidFill>
              </a:rPr>
              <a:t>207 </a:t>
            </a:r>
            <a:r>
              <a:rPr lang="pt-BR" sz="2400" b="1" dirty="0" smtClean="0">
                <a:solidFill>
                  <a:srgbClr val="0070C0"/>
                </a:solidFill>
              </a:rPr>
              <a:t> </a:t>
            </a:r>
            <a:r>
              <a:rPr lang="pt-BR" sz="2400" b="1" dirty="0">
                <a:solidFill>
                  <a:srgbClr val="0070C0"/>
                </a:solidFill>
              </a:rPr>
              <a:t>(100%) </a:t>
            </a:r>
            <a:endParaRPr lang="pt-BR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 3 mês- 290  </a:t>
            </a:r>
            <a:r>
              <a:rPr lang="pt-BR" sz="2400" b="1" dirty="0">
                <a:solidFill>
                  <a:srgbClr val="0070C0"/>
                </a:solidFill>
              </a:rPr>
              <a:t>(100%). </a:t>
            </a:r>
          </a:p>
          <a:p>
            <a:endParaRPr lang="pt-BR" sz="2400" b="1" dirty="0">
              <a:solidFill>
                <a:schemeClr val="tx1"/>
              </a:solidFill>
            </a:endParaRPr>
          </a:p>
          <a:p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Objetivos, Metas e Resultados</a:t>
            </a:r>
            <a:br>
              <a:rPr lang="pt-BR" sz="2800" b="1" dirty="0">
                <a:solidFill>
                  <a:prstClr val="black"/>
                </a:solidFill>
              </a:rPr>
            </a:br>
            <a:r>
              <a:rPr lang="pt-BR" sz="2800" b="1" dirty="0">
                <a:solidFill>
                  <a:prstClr val="black"/>
                </a:solidFill>
              </a:rPr>
              <a:t/>
            </a:r>
            <a:br>
              <a:rPr lang="pt-BR" sz="2800" b="1" dirty="0">
                <a:solidFill>
                  <a:prstClr val="black"/>
                </a:solidFill>
              </a:rPr>
            </a:br>
            <a:r>
              <a:rPr lang="pt-BR" sz="2000" b="1" dirty="0">
                <a:solidFill>
                  <a:prstClr val="black"/>
                </a:solidFill>
              </a:rPr>
              <a:t>Objetivo 6. Promover a saúde das mulheres que realizam detecção precoce de câncer de colo de útero e de mama .</a:t>
            </a:r>
            <a:endParaRPr lang="es-ES" sz="20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23528" y="2132856"/>
            <a:ext cx="8568952" cy="2697163"/>
          </a:xfrm>
        </p:spPr>
        <p:txBody>
          <a:bodyPr/>
          <a:lstStyle/>
          <a:p>
            <a:pPr marL="0" lvl="0" indent="0">
              <a:buClr>
                <a:srgbClr val="31B6FD"/>
              </a:buClr>
              <a:buNone/>
            </a:pPr>
            <a:r>
              <a:rPr lang="pt-BR" b="1" dirty="0">
                <a:solidFill>
                  <a:schemeClr val="tx1"/>
                </a:solidFill>
              </a:rPr>
              <a:t>Meta 6.2. Orientar 100% das mulheres cadastradas sobre doenças sexualmente transmissíveis (DST) e fatores de risco para câncer de mama.</a:t>
            </a:r>
          </a:p>
          <a:p>
            <a:pPr lvl="0">
              <a:buClr>
                <a:srgbClr val="31B6FD"/>
              </a:buClr>
            </a:pPr>
            <a:endParaRPr lang="pt-BR" b="1" dirty="0">
              <a:solidFill>
                <a:schemeClr val="tx1"/>
              </a:solidFill>
            </a:endParaRPr>
          </a:p>
          <a:p>
            <a:pPr lvl="7">
              <a:buClr>
                <a:srgbClr val="31B6FD"/>
              </a:buClr>
            </a:pPr>
            <a:endParaRPr lang="es-ES" b="1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6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96953"/>
            <a:ext cx="5328592" cy="27363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3275856" y="5949280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Calibri" pitchFamily="34" charset="0"/>
                <a:ea typeface="Calibri" pitchFamily="34" charset="0"/>
                <a:cs typeface="Arial" panose="020B0604020202020204" pitchFamily="34" charset="0"/>
              </a:rPr>
              <a:t>Figura 4 - Proporção de mulheres entre 50 e 69 anos que receberam orientadas sobre </a:t>
            </a:r>
            <a:r>
              <a:rPr lang="pt-BR" sz="1600" dirty="0" err="1">
                <a:latin typeface="Calibri" pitchFamily="34" charset="0"/>
                <a:ea typeface="Calibri" panose="020F0502020204030204" pitchFamily="34" charset="0"/>
                <a:cs typeface="Arial" panose="020B0604020202020204" pitchFamily="34" charset="0"/>
              </a:rPr>
              <a:t>DSTs</a:t>
            </a:r>
            <a:r>
              <a:rPr lang="pt-BR" sz="1600" dirty="0">
                <a:latin typeface="Calibri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fatores de risco para câncer de </a:t>
            </a:r>
            <a:r>
              <a:rPr lang="pt-BR" sz="1600" dirty="0" smtClean="0">
                <a:latin typeface="Calibri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mama</a:t>
            </a:r>
            <a:r>
              <a:rPr lang="pt-BR" sz="1600" dirty="0">
                <a:latin typeface="Calibri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6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350100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1º mês: 26 (</a:t>
            </a:r>
            <a:r>
              <a:rPr lang="pt-BR" sz="2400" b="1" dirty="0"/>
              <a:t>100</a:t>
            </a:r>
            <a:r>
              <a:rPr lang="pt-BR" sz="2400" b="1" dirty="0" smtClean="0"/>
              <a:t>%)</a:t>
            </a:r>
          </a:p>
          <a:p>
            <a:r>
              <a:rPr lang="pt-BR" sz="2400" b="1" dirty="0" smtClean="0"/>
              <a:t>2º mês: </a:t>
            </a:r>
            <a:r>
              <a:rPr lang="pt-BR" sz="2400" b="1" dirty="0"/>
              <a:t>32 </a:t>
            </a:r>
            <a:r>
              <a:rPr lang="pt-BR" sz="2400" b="1" dirty="0" smtClean="0"/>
              <a:t>(</a:t>
            </a:r>
            <a:r>
              <a:rPr lang="pt-BR" sz="2400" b="1" dirty="0"/>
              <a:t>71,1) </a:t>
            </a:r>
            <a:endParaRPr lang="pt-BR" sz="2400" b="1" dirty="0" smtClean="0"/>
          </a:p>
          <a:p>
            <a:r>
              <a:rPr lang="pt-BR" sz="2400" b="1" dirty="0" smtClean="0"/>
              <a:t>3º mês: </a:t>
            </a:r>
            <a:r>
              <a:rPr lang="pt-BR" sz="2400" b="1" dirty="0"/>
              <a:t>62 </a:t>
            </a:r>
            <a:r>
              <a:rPr lang="pt-BR" sz="2400" b="1" dirty="0" smtClean="0"/>
              <a:t>(</a:t>
            </a:r>
            <a:r>
              <a:rPr lang="pt-BR" sz="2400" b="1" dirty="0"/>
              <a:t>100%)</a:t>
            </a:r>
          </a:p>
        </p:txBody>
      </p:sp>
    </p:spTree>
    <p:extLst>
      <p:ext uri="{BB962C8B-B14F-4D97-AF65-F5344CB8AC3E}">
        <p14:creationId xmlns:p14="http://schemas.microsoft.com/office/powerpoint/2010/main" val="21527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Discussão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12776"/>
            <a:ext cx="72728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O desenvolvimento da intervenção</a:t>
            </a: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2780928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Aumento na cobertura 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081536" y="2780928"/>
            <a:ext cx="21385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Organização do registro e Arquivo</a:t>
            </a:r>
            <a:endParaRPr lang="pt-BR" sz="2000" dirty="0"/>
          </a:p>
        </p:txBody>
      </p:sp>
      <p:sp>
        <p:nvSpPr>
          <p:cNvPr id="12" name="Retângulo 11"/>
          <p:cNvSpPr/>
          <p:nvPr/>
        </p:nvSpPr>
        <p:spPr>
          <a:xfrm>
            <a:off x="5868144" y="2780928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Implementação das ações de qualidade da atenção</a:t>
            </a:r>
            <a:endParaRPr lang="pt-BR" sz="2000" dirty="0"/>
          </a:p>
        </p:txBody>
      </p:sp>
      <p:sp>
        <p:nvSpPr>
          <p:cNvPr id="13" name="Seta para a direita 12"/>
          <p:cNvSpPr/>
          <p:nvPr/>
        </p:nvSpPr>
        <p:spPr>
          <a:xfrm>
            <a:off x="2636374" y="3054630"/>
            <a:ext cx="3097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5297302" y="3054630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443509" y="4653136"/>
            <a:ext cx="636407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Avanços nos cuidados da saúde das  </a:t>
            </a:r>
            <a:r>
              <a:rPr lang="pt-BR" sz="2800" dirty="0"/>
              <a:t>Mulheres incluídas nos Programas de </a:t>
            </a:r>
            <a:r>
              <a:rPr lang="pt-BR" sz="2800" dirty="0" smtClean="0"/>
              <a:t>Câncer </a:t>
            </a:r>
            <a:r>
              <a:rPr lang="pt-BR" sz="2800" dirty="0"/>
              <a:t>de </a:t>
            </a:r>
            <a:r>
              <a:rPr lang="pt-BR" sz="2800" dirty="0" smtClean="0"/>
              <a:t>Colo </a:t>
            </a:r>
            <a:r>
              <a:rPr lang="pt-BR" sz="2800" dirty="0"/>
              <a:t>de </a:t>
            </a:r>
            <a:r>
              <a:rPr lang="pt-BR" sz="2800" dirty="0" smtClean="0"/>
              <a:t>Útero </a:t>
            </a:r>
            <a:r>
              <a:rPr lang="pt-BR" sz="2800" dirty="0"/>
              <a:t>e </a:t>
            </a:r>
            <a:r>
              <a:rPr lang="pt-BR" sz="2800" dirty="0" smtClean="0"/>
              <a:t>Câncer </a:t>
            </a:r>
            <a:r>
              <a:rPr lang="pt-BR" sz="2800" dirty="0"/>
              <a:t>de Mama</a:t>
            </a: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1259632" y="37387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827706" y="37387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4150804" y="37387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8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492896"/>
            <a:ext cx="8568951" cy="3777283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Integração e </a:t>
            </a:r>
            <a:r>
              <a:rPr lang="pt-BR" b="1" dirty="0">
                <a:solidFill>
                  <a:schemeClr val="tx1"/>
                </a:solidFill>
              </a:rPr>
              <a:t>trabalho em </a:t>
            </a:r>
            <a:r>
              <a:rPr lang="pt-BR" b="1" dirty="0" smtClean="0">
                <a:solidFill>
                  <a:schemeClr val="tx1"/>
                </a:solidFill>
              </a:rPr>
              <a:t>equipe do médico, </a:t>
            </a:r>
            <a:r>
              <a:rPr lang="pt-BR" b="1" dirty="0">
                <a:solidFill>
                  <a:schemeClr val="tx1"/>
                </a:solidFill>
              </a:rPr>
              <a:t>odontólogos, enfermeiros, técnicos de enfermagem </a:t>
            </a:r>
            <a:r>
              <a:rPr lang="pt-BR" b="1" dirty="0" smtClean="0">
                <a:solidFill>
                  <a:schemeClr val="tx1"/>
                </a:solidFill>
              </a:rPr>
              <a:t>e de saúde bucal, e ACS.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Papel definido dos membros da equipe, </a:t>
            </a:r>
            <a:r>
              <a:rPr lang="pt-BR" b="1" dirty="0">
                <a:solidFill>
                  <a:schemeClr val="tx1"/>
                </a:solidFill>
              </a:rPr>
              <a:t>e cada qual conhece sua função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 Foram </a:t>
            </a:r>
            <a:r>
              <a:rPr lang="pt-BR" b="1" dirty="0">
                <a:solidFill>
                  <a:schemeClr val="tx1"/>
                </a:solidFill>
              </a:rPr>
              <a:t>criadas ou melhoradas todas as condições objetivas e subjetivas para </a:t>
            </a:r>
            <a:r>
              <a:rPr lang="pt-BR" b="1" dirty="0" smtClean="0">
                <a:solidFill>
                  <a:schemeClr val="tx1"/>
                </a:solidFill>
              </a:rPr>
              <a:t>alcançar </a:t>
            </a:r>
            <a:r>
              <a:rPr lang="pt-BR" b="1" dirty="0">
                <a:solidFill>
                  <a:schemeClr val="tx1"/>
                </a:solidFill>
              </a:rPr>
              <a:t>um serviço de qualidade.</a:t>
            </a: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  <a:p>
            <a:pPr algn="just"/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59632" y="1552375"/>
            <a:ext cx="68407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 smtClean="0">
                <a:cs typeface="Arial" pitchFamily="34" charset="0"/>
              </a:rPr>
              <a:t>      Impacto </a:t>
            </a:r>
            <a:r>
              <a:rPr lang="pt-BR" sz="2600" b="1" dirty="0">
                <a:cs typeface="Arial" pitchFamily="34" charset="0"/>
              </a:rPr>
              <a:t>para a </a:t>
            </a:r>
            <a:r>
              <a:rPr lang="pt-BR" sz="2600" b="1" dirty="0" smtClean="0">
                <a:cs typeface="Arial" pitchFamily="34" charset="0"/>
              </a:rPr>
              <a:t>equipe e serviço  </a:t>
            </a:r>
            <a:endParaRPr lang="pt-BR" sz="2600" b="1" dirty="0"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Discussão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348880"/>
            <a:ext cx="8568952" cy="2952328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/>
              <a:t> </a:t>
            </a:r>
            <a:r>
              <a:rPr lang="pt-BR" sz="2000" b="1" dirty="0">
                <a:solidFill>
                  <a:schemeClr val="tx1"/>
                </a:solidFill>
              </a:rPr>
              <a:t>Ganhos no engajamento público, com a participação </a:t>
            </a:r>
            <a:r>
              <a:rPr lang="pt-BR" sz="2000" b="1" dirty="0" smtClean="0">
                <a:solidFill>
                  <a:schemeClr val="tx1"/>
                </a:solidFill>
              </a:rPr>
              <a:t>comunitária na solução de seus problemas de saúde . 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Melhora da </a:t>
            </a:r>
            <a:r>
              <a:rPr lang="pt-BR" sz="2000" b="1" dirty="0">
                <a:solidFill>
                  <a:schemeClr val="tx1"/>
                </a:solidFill>
              </a:rPr>
              <a:t>adesão das </a:t>
            </a:r>
            <a:r>
              <a:rPr lang="pt-BR" sz="2000" b="1" dirty="0" smtClean="0">
                <a:solidFill>
                  <a:schemeClr val="tx1"/>
                </a:solidFill>
              </a:rPr>
              <a:t>mulheres  aos dois programas, </a:t>
            </a:r>
            <a:r>
              <a:rPr lang="pt-BR" sz="2000" b="1" dirty="0">
                <a:solidFill>
                  <a:schemeClr val="tx1"/>
                </a:solidFill>
              </a:rPr>
              <a:t>comparecendo com maior regularidade às consultas programadas. 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Aumento </a:t>
            </a:r>
            <a:r>
              <a:rPr lang="pt-BR" sz="2000" b="1" dirty="0">
                <a:solidFill>
                  <a:schemeClr val="tx1"/>
                </a:solidFill>
              </a:rPr>
              <a:t>dos conhecimentos sobre estes dois importantes temas de saúde dentro da </a:t>
            </a:r>
            <a:r>
              <a:rPr lang="pt-BR" sz="2000" b="1" dirty="0" smtClean="0">
                <a:solidFill>
                  <a:schemeClr val="tx1"/>
                </a:solidFill>
              </a:rPr>
              <a:t>população feminina. Aumento da </a:t>
            </a:r>
            <a:r>
              <a:rPr lang="pt-BR" sz="2000" b="1" dirty="0">
                <a:solidFill>
                  <a:schemeClr val="tx1"/>
                </a:solidFill>
              </a:rPr>
              <a:t>percepção de risco sobre Câncer de Colo de </a:t>
            </a:r>
            <a:r>
              <a:rPr lang="pt-BR" sz="2000" b="1" dirty="0" smtClean="0">
                <a:solidFill>
                  <a:schemeClr val="tx1"/>
                </a:solidFill>
              </a:rPr>
              <a:t>Útero </a:t>
            </a:r>
            <a:r>
              <a:rPr lang="pt-BR" sz="2000" b="1" dirty="0">
                <a:solidFill>
                  <a:schemeClr val="tx1"/>
                </a:solidFill>
              </a:rPr>
              <a:t>e de Mama que estavam em níveis muito baixos</a:t>
            </a:r>
            <a:r>
              <a:rPr lang="pt-BR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 </a:t>
            </a:r>
            <a:r>
              <a:rPr lang="pt-BR" sz="2000" b="1" dirty="0">
                <a:solidFill>
                  <a:schemeClr val="tx1"/>
                </a:solidFill>
              </a:rPr>
              <a:t>Aumento a acessibilidade da </a:t>
            </a:r>
            <a:r>
              <a:rPr lang="pt-BR" sz="2000" b="1" dirty="0" smtClean="0">
                <a:solidFill>
                  <a:schemeClr val="tx1"/>
                </a:solidFill>
              </a:rPr>
              <a:t>população </a:t>
            </a:r>
            <a:r>
              <a:rPr lang="pt-BR" sz="2000" b="1" dirty="0">
                <a:solidFill>
                  <a:schemeClr val="tx1"/>
                </a:solidFill>
              </a:rPr>
              <a:t>feminina a serviços com qualidade renovada e em processo de aperfeiçoamento.</a:t>
            </a:r>
          </a:p>
          <a:p>
            <a:pPr algn="just"/>
            <a:endParaRPr lang="pt-BR" sz="2000" b="1" dirty="0">
              <a:solidFill>
                <a:schemeClr val="tx1"/>
              </a:solidFill>
            </a:endParaRP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23728" y="1397965"/>
            <a:ext cx="51845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+mj-lt"/>
                <a:cs typeface="Arial" pitchFamily="34" charset="0"/>
              </a:rPr>
              <a:t>Impacto para a </a:t>
            </a:r>
            <a:r>
              <a:rPr lang="pt-BR" sz="2600" b="1" dirty="0" smtClean="0">
                <a:latin typeface="+mj-lt"/>
                <a:cs typeface="Arial" pitchFamily="34" charset="0"/>
              </a:rPr>
              <a:t>comunidade </a:t>
            </a:r>
            <a:endParaRPr lang="pt-BR" sz="2600" b="1" dirty="0">
              <a:latin typeface="+mj-lt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Discussão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7" cy="37806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</a:rPr>
              <a:t>  </a:t>
            </a:r>
            <a:endParaRPr lang="pt-BR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tx1"/>
                </a:solidFill>
              </a:rPr>
              <a:t>  </a:t>
            </a:r>
            <a:r>
              <a:rPr lang="pt-BR" b="1" dirty="0">
                <a:solidFill>
                  <a:schemeClr val="tx1"/>
                </a:solidFill>
              </a:rPr>
              <a:t>A intervenção </a:t>
            </a:r>
            <a:r>
              <a:rPr lang="pt-BR" b="1" dirty="0" smtClean="0">
                <a:solidFill>
                  <a:schemeClr val="tx1"/>
                </a:solidFill>
              </a:rPr>
              <a:t>está incorporada </a:t>
            </a:r>
            <a:r>
              <a:rPr lang="pt-BR" b="1" dirty="0">
                <a:solidFill>
                  <a:schemeClr val="tx1"/>
                </a:solidFill>
              </a:rPr>
              <a:t>à rotina de </a:t>
            </a:r>
            <a:r>
              <a:rPr lang="pt-BR" b="1" dirty="0" smtClean="0">
                <a:solidFill>
                  <a:schemeClr val="tx1"/>
                </a:solidFill>
              </a:rPr>
              <a:t>Serviço.</a:t>
            </a:r>
          </a:p>
          <a:p>
            <a:pPr algn="just">
              <a:buFont typeface="Wingdings" pitchFamily="2" charset="2"/>
              <a:buChar char="v"/>
            </a:pPr>
            <a:endParaRPr lang="pt-BR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tx1"/>
                </a:solidFill>
              </a:rPr>
              <a:t> Contribuiu de </a:t>
            </a:r>
            <a:r>
              <a:rPr lang="pt-BR" b="1" dirty="0">
                <a:solidFill>
                  <a:schemeClr val="tx1"/>
                </a:solidFill>
              </a:rPr>
              <a:t>maneira significativa para melhora a da atenção Médica que se presta à </a:t>
            </a:r>
            <a:r>
              <a:rPr lang="pt-BR" b="1" dirty="0" smtClean="0">
                <a:solidFill>
                  <a:schemeClr val="tx1"/>
                </a:solidFill>
              </a:rPr>
              <a:t>Comunidade.</a:t>
            </a:r>
          </a:p>
          <a:p>
            <a:pPr algn="just">
              <a:buFont typeface="Wingdings" pitchFamily="2" charset="2"/>
              <a:buChar char="v"/>
            </a:pPr>
            <a:endParaRPr lang="pt-BR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tx1"/>
                </a:solidFill>
              </a:rPr>
              <a:t>Pretendemos continuar </a:t>
            </a:r>
            <a:r>
              <a:rPr lang="pt-BR" b="1" dirty="0">
                <a:solidFill>
                  <a:schemeClr val="tx1"/>
                </a:solidFill>
              </a:rPr>
              <a:t>realizando o maior esforço possível para conseguir o acesso de nossa </a:t>
            </a:r>
            <a:r>
              <a:rPr lang="pt-BR" b="1" dirty="0" smtClean="0">
                <a:solidFill>
                  <a:schemeClr val="tx1"/>
                </a:solidFill>
              </a:rPr>
              <a:t>população </a:t>
            </a:r>
            <a:r>
              <a:rPr lang="pt-BR" b="1" dirty="0">
                <a:solidFill>
                  <a:schemeClr val="tx1"/>
                </a:solidFill>
              </a:rPr>
              <a:t>aos </a:t>
            </a:r>
            <a:r>
              <a:rPr lang="pt-BR" b="1" dirty="0" smtClean="0">
                <a:solidFill>
                  <a:schemeClr val="tx1"/>
                </a:solidFill>
              </a:rPr>
              <a:t>exames </a:t>
            </a:r>
            <a:r>
              <a:rPr lang="pt-BR" b="1" dirty="0">
                <a:solidFill>
                  <a:schemeClr val="tx1"/>
                </a:solidFill>
              </a:rPr>
              <a:t>de Mamografia.</a:t>
            </a:r>
            <a:endParaRPr lang="pt-BR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Discussão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31640" y="1649076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cs typeface="Arial" panose="020B0604020202020204" pitchFamily="34" charset="0"/>
              </a:rPr>
              <a:t>Incorporação </a:t>
            </a:r>
            <a:r>
              <a:rPr lang="pt-BR" sz="2400" b="1" dirty="0">
                <a:cs typeface="Arial" panose="020B0604020202020204" pitchFamily="34" charset="0"/>
              </a:rPr>
              <a:t>da intervenção à rotina do serviço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5827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Caracterização do Município 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>
          <a:xfrm>
            <a:off x="4283968" y="2540818"/>
            <a:ext cx="4464496" cy="432048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Município Cristalândia do Piauí, extremo sul do Piauí.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Distante 986 km de Teresina e 25 km de Corrente (maior da região).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Limites: Municípios de Santa Rita de Cassia, Formosa do Rio Preto Corrente e Sebastião Barros 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Área 1.014 km², e população estimada 8200 habitantes.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Marcador de contenido 5" descr="Localização de Cristalândia do Piauí">
            <a:hlinkClick r:id="rId2" tooltip="&quot;Localização de Cristalândia do Piauí&quot;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3096343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8065" y="2924944"/>
            <a:ext cx="8640960" cy="3450696"/>
          </a:xfrm>
        </p:spPr>
        <p:txBody>
          <a:bodyPr>
            <a:no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Aprofundamento dos conhecimentos médico </a:t>
            </a:r>
            <a:r>
              <a:rPr lang="pt-BR" b="1" dirty="0">
                <a:solidFill>
                  <a:schemeClr val="tx1"/>
                </a:solidFill>
              </a:rPr>
              <a:t>e geral </a:t>
            </a:r>
            <a:r>
              <a:rPr lang="pt-BR" b="1" dirty="0" smtClean="0">
                <a:solidFill>
                  <a:schemeClr val="tx1"/>
                </a:solidFill>
              </a:rPr>
              <a:t>do Brasil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smtClean="0">
                <a:solidFill>
                  <a:schemeClr val="tx1"/>
                </a:solidFill>
              </a:rPr>
              <a:t>com </a:t>
            </a:r>
            <a:r>
              <a:rPr lang="pt-BR" b="1" dirty="0">
                <a:solidFill>
                  <a:schemeClr val="tx1"/>
                </a:solidFill>
              </a:rPr>
              <a:t>expectativas </a:t>
            </a:r>
            <a:r>
              <a:rPr lang="pt-BR" b="1" dirty="0" smtClean="0">
                <a:solidFill>
                  <a:schemeClr val="tx1"/>
                </a:solidFill>
              </a:rPr>
              <a:t>se cumprindo </a:t>
            </a:r>
            <a:r>
              <a:rPr lang="pt-BR" b="1" dirty="0">
                <a:solidFill>
                  <a:schemeClr val="tx1"/>
                </a:solidFill>
              </a:rPr>
              <a:t>e </a:t>
            </a:r>
            <a:r>
              <a:rPr lang="pt-BR" b="1" dirty="0" smtClean="0">
                <a:solidFill>
                  <a:schemeClr val="tx1"/>
                </a:solidFill>
              </a:rPr>
              <a:t>superando.  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E</a:t>
            </a:r>
            <a:r>
              <a:rPr lang="pt-BR" b="1" dirty="0" smtClean="0">
                <a:solidFill>
                  <a:schemeClr val="tx1"/>
                </a:solidFill>
              </a:rPr>
              <a:t>ncontros com </a:t>
            </a:r>
            <a:r>
              <a:rPr lang="pt-BR" b="1" dirty="0">
                <a:solidFill>
                  <a:schemeClr val="tx1"/>
                </a:solidFill>
              </a:rPr>
              <a:t>colegas e professores </a:t>
            </a:r>
            <a:r>
              <a:rPr lang="pt-BR" b="1" dirty="0" smtClean="0">
                <a:solidFill>
                  <a:schemeClr val="tx1"/>
                </a:solidFill>
              </a:rPr>
              <a:t>para esclarecer </a:t>
            </a:r>
            <a:r>
              <a:rPr lang="pt-BR" b="1" dirty="0">
                <a:solidFill>
                  <a:schemeClr val="tx1"/>
                </a:solidFill>
              </a:rPr>
              <a:t>dúvidas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Muitas dificuldades foram </a:t>
            </a:r>
            <a:r>
              <a:rPr lang="pt-BR" b="1" dirty="0" smtClean="0">
                <a:solidFill>
                  <a:schemeClr val="tx1"/>
                </a:solidFill>
              </a:rPr>
              <a:t>enfrentadas </a:t>
            </a:r>
            <a:r>
              <a:rPr lang="pt-BR" b="1" dirty="0">
                <a:solidFill>
                  <a:schemeClr val="tx1"/>
                </a:solidFill>
              </a:rPr>
              <a:t>durante este longo caminho, situações com </a:t>
            </a:r>
            <a:r>
              <a:rPr lang="pt-BR" b="1" dirty="0" smtClean="0">
                <a:solidFill>
                  <a:schemeClr val="tx1"/>
                </a:solidFill>
              </a:rPr>
              <a:t>internet.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Reflexão </a:t>
            </a:r>
            <a:r>
              <a:rPr lang="pt-BR" sz="3200" b="1" dirty="0">
                <a:solidFill>
                  <a:schemeClr val="tx1"/>
                </a:solidFill>
              </a:rPr>
              <a:t>crítica sobre o processo pessoal de aprendizagem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668325" y="1700808"/>
            <a:ext cx="396044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Expectativas iniciais</a:t>
            </a:r>
          </a:p>
        </p:txBody>
      </p:sp>
    </p:spTree>
    <p:extLst>
      <p:ext uri="{BB962C8B-B14F-4D97-AF65-F5344CB8AC3E}">
        <p14:creationId xmlns:p14="http://schemas.microsoft.com/office/powerpoint/2010/main" val="40309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852936"/>
            <a:ext cx="8136904" cy="324036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Casos </a:t>
            </a:r>
            <a:r>
              <a:rPr lang="pt-BR" b="1" dirty="0">
                <a:solidFill>
                  <a:schemeClr val="tx1"/>
                </a:solidFill>
              </a:rPr>
              <a:t>clínicos interativos, sobre doenças muito frequentes na APS, ajudando a perfeiçoar os conhecimentos. 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Conhecer  e trabalhar com dados sobre a situação de saúde, mudar estratégias de trabalho para atingir  metas, conhecer outros métodos de trabalho.</a:t>
            </a:r>
          </a:p>
          <a:p>
            <a:pPr marL="0" indent="0" algn="just">
              <a:buNone/>
            </a:pPr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Reflexão </a:t>
            </a:r>
            <a:r>
              <a:rPr lang="pt-BR" sz="3200" b="1" dirty="0">
                <a:solidFill>
                  <a:schemeClr val="tx1"/>
                </a:solidFill>
              </a:rPr>
              <a:t>crítica sobre o processo pessoal de aprendizagem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59832" y="1600130"/>
            <a:ext cx="5616624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Aprendizado relevante</a:t>
            </a:r>
          </a:p>
        </p:txBody>
      </p:sp>
    </p:spTree>
    <p:extLst>
      <p:ext uri="{BB962C8B-B14F-4D97-AF65-F5344CB8AC3E}">
        <p14:creationId xmlns:p14="http://schemas.microsoft.com/office/powerpoint/2010/main" val="1478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 </a:t>
            </a:r>
            <a:r>
              <a:rPr lang="pt-BR" sz="2000" b="1" dirty="0">
                <a:solidFill>
                  <a:schemeClr val="tx1"/>
                </a:solidFill>
              </a:rPr>
              <a:t>significado do curso para minha prática profissional? 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No </a:t>
            </a:r>
            <a:r>
              <a:rPr lang="pt-BR" sz="2000" b="1" dirty="0">
                <a:solidFill>
                  <a:schemeClr val="tx1"/>
                </a:solidFill>
              </a:rPr>
              <a:t>início </a:t>
            </a:r>
            <a:r>
              <a:rPr lang="pt-BR" sz="2000" b="1" dirty="0" smtClean="0">
                <a:solidFill>
                  <a:schemeClr val="tx1"/>
                </a:solidFill>
              </a:rPr>
              <a:t>foi difícil </a:t>
            </a:r>
            <a:r>
              <a:rPr lang="pt-BR" sz="2000" b="1" dirty="0">
                <a:solidFill>
                  <a:schemeClr val="tx1"/>
                </a:solidFill>
              </a:rPr>
              <a:t>aceitar e </a:t>
            </a:r>
            <a:r>
              <a:rPr lang="pt-BR" sz="2000" b="1" dirty="0" smtClean="0">
                <a:solidFill>
                  <a:schemeClr val="tx1"/>
                </a:solidFill>
              </a:rPr>
              <a:t>compreender </a:t>
            </a:r>
            <a:r>
              <a:rPr lang="pt-BR" sz="2000" b="1" dirty="0">
                <a:solidFill>
                  <a:schemeClr val="tx1"/>
                </a:solidFill>
              </a:rPr>
              <a:t>a importância </a:t>
            </a:r>
            <a:r>
              <a:rPr lang="pt-BR" sz="2000" b="1" dirty="0" smtClean="0">
                <a:solidFill>
                  <a:schemeClr val="tx1"/>
                </a:solidFill>
              </a:rPr>
              <a:t>do Curso </a:t>
            </a:r>
            <a:r>
              <a:rPr lang="pt-BR" sz="2000" b="1" dirty="0">
                <a:solidFill>
                  <a:schemeClr val="tx1"/>
                </a:solidFill>
              </a:rPr>
              <a:t>de Especialização representava para mim e para </a:t>
            </a:r>
            <a:r>
              <a:rPr lang="pt-BR" sz="2000" b="1" dirty="0" smtClean="0">
                <a:solidFill>
                  <a:schemeClr val="tx1"/>
                </a:solidFill>
              </a:rPr>
              <a:t>os de </a:t>
            </a:r>
            <a:r>
              <a:rPr lang="pt-BR" sz="2000" b="1" dirty="0">
                <a:solidFill>
                  <a:schemeClr val="tx1"/>
                </a:solidFill>
              </a:rPr>
              <a:t>meus colegas. P</a:t>
            </a:r>
            <a:r>
              <a:rPr lang="pt-BR" sz="2000" b="1" dirty="0" smtClean="0">
                <a:solidFill>
                  <a:schemeClr val="tx1"/>
                </a:solidFill>
              </a:rPr>
              <a:t>ensava </a:t>
            </a:r>
            <a:r>
              <a:rPr lang="pt-BR" sz="2000" b="1" dirty="0">
                <a:solidFill>
                  <a:schemeClr val="tx1"/>
                </a:solidFill>
              </a:rPr>
              <a:t>que não </a:t>
            </a:r>
            <a:r>
              <a:rPr lang="pt-BR" sz="2000" b="1" dirty="0" smtClean="0">
                <a:solidFill>
                  <a:schemeClr val="tx1"/>
                </a:solidFill>
              </a:rPr>
              <a:t>iria contribuir, </a:t>
            </a:r>
            <a:r>
              <a:rPr lang="pt-BR" sz="2000" b="1" dirty="0">
                <a:solidFill>
                  <a:schemeClr val="tx1"/>
                </a:solidFill>
              </a:rPr>
              <a:t>e argumentava que eu já era um Especialista em atenção Primária de Saúde com mais de 20 anos de experiência e com experiência de trabalho em outros 3 países</a:t>
            </a:r>
            <a:r>
              <a:rPr lang="pt-BR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O </a:t>
            </a:r>
            <a:r>
              <a:rPr lang="pt-BR" sz="2000" b="1" dirty="0">
                <a:solidFill>
                  <a:schemeClr val="tx1"/>
                </a:solidFill>
              </a:rPr>
              <a:t>tempo demonstrou-me </a:t>
            </a:r>
            <a:r>
              <a:rPr lang="pt-BR" sz="2000" b="1" dirty="0" smtClean="0">
                <a:solidFill>
                  <a:schemeClr val="tx1"/>
                </a:solidFill>
              </a:rPr>
              <a:t>que estava equivocado a</a:t>
            </a:r>
            <a:r>
              <a:rPr lang="pt-BR" sz="2000" b="1" dirty="0">
                <a:solidFill>
                  <a:schemeClr val="tx1"/>
                </a:solidFill>
              </a:rPr>
              <a:t>, pois o Brasil tem sido outra escola em meu caminho pela vida, </a:t>
            </a:r>
            <a:r>
              <a:rPr lang="pt-BR" sz="2000" b="1" dirty="0" smtClean="0">
                <a:solidFill>
                  <a:schemeClr val="tx1"/>
                </a:solidFill>
              </a:rPr>
              <a:t>que </a:t>
            </a:r>
            <a:r>
              <a:rPr lang="pt-BR" sz="2000" b="1" dirty="0">
                <a:solidFill>
                  <a:schemeClr val="tx1"/>
                </a:solidFill>
              </a:rPr>
              <a:t>tem fortalecido meus conhecimentos médicos, </a:t>
            </a:r>
            <a:r>
              <a:rPr lang="pt-BR" sz="2000" b="1" dirty="0" smtClean="0">
                <a:solidFill>
                  <a:schemeClr val="tx1"/>
                </a:solidFill>
              </a:rPr>
              <a:t>enriquecido </a:t>
            </a:r>
            <a:r>
              <a:rPr lang="pt-BR" sz="2000" b="1" dirty="0">
                <a:solidFill>
                  <a:schemeClr val="tx1"/>
                </a:solidFill>
              </a:rPr>
              <a:t>minha experiência profissional e me </a:t>
            </a:r>
            <a:r>
              <a:rPr lang="pt-BR" sz="2000" b="1" dirty="0" smtClean="0">
                <a:solidFill>
                  <a:schemeClr val="tx1"/>
                </a:solidFill>
              </a:rPr>
              <a:t>fez um </a:t>
            </a:r>
            <a:r>
              <a:rPr lang="pt-BR" sz="2000" b="1" dirty="0">
                <a:solidFill>
                  <a:schemeClr val="tx1"/>
                </a:solidFill>
              </a:rPr>
              <a:t>melhor ser </a:t>
            </a:r>
            <a:r>
              <a:rPr lang="pt-BR" sz="2000" b="1" dirty="0" smtClean="0">
                <a:solidFill>
                  <a:schemeClr val="tx1"/>
                </a:solidFill>
              </a:rPr>
              <a:t>humano.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Este </a:t>
            </a:r>
            <a:r>
              <a:rPr lang="pt-BR" sz="2000" b="1" dirty="0">
                <a:solidFill>
                  <a:schemeClr val="tx1"/>
                </a:solidFill>
              </a:rPr>
              <a:t>curso </a:t>
            </a:r>
            <a:r>
              <a:rPr lang="pt-BR" sz="2000" b="1" dirty="0" smtClean="0">
                <a:solidFill>
                  <a:schemeClr val="tx1"/>
                </a:solidFill>
              </a:rPr>
              <a:t>possibilitou me </a:t>
            </a:r>
            <a:r>
              <a:rPr lang="pt-BR" sz="2000" b="1" dirty="0">
                <a:solidFill>
                  <a:schemeClr val="tx1"/>
                </a:solidFill>
              </a:rPr>
              <a:t>de conhecer a situação de saúde no Brasil; as morbidades mais frequentes, seus protocolos de atendimento; </a:t>
            </a:r>
            <a:r>
              <a:rPr lang="pt-BR" sz="2000" b="1" dirty="0" smtClean="0">
                <a:solidFill>
                  <a:schemeClr val="tx1"/>
                </a:solidFill>
              </a:rPr>
              <a:t>aperfeiçoar </a:t>
            </a:r>
            <a:r>
              <a:rPr lang="pt-BR" sz="2000" b="1" dirty="0">
                <a:solidFill>
                  <a:schemeClr val="tx1"/>
                </a:solidFill>
              </a:rPr>
              <a:t>meus conhecimentos científicos e investigativos, interagir com outros colegas, professores e equipe. </a:t>
            </a:r>
          </a:p>
          <a:p>
            <a:pPr algn="just"/>
            <a:endParaRPr lang="es-ES" sz="2000" dirty="0"/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5272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Reflexão </a:t>
            </a:r>
            <a:r>
              <a:rPr lang="pt-BR" sz="3200" b="1" dirty="0">
                <a:solidFill>
                  <a:schemeClr val="tx1"/>
                </a:solidFill>
              </a:rPr>
              <a:t>crítica sobre o processo pessoal de aprendizagem</a:t>
            </a:r>
          </a:p>
        </p:txBody>
      </p:sp>
    </p:spTree>
    <p:extLst>
      <p:ext uri="{BB962C8B-B14F-4D97-AF65-F5344CB8AC3E}">
        <p14:creationId xmlns:p14="http://schemas.microsoft.com/office/powerpoint/2010/main" val="13065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   Por </a:t>
            </a:r>
            <a:r>
              <a:rPr lang="pt-BR" b="1" dirty="0"/>
              <a:t>isso posso dizer de todo </a:t>
            </a:r>
            <a:r>
              <a:rPr lang="pt-BR" b="1" dirty="0" smtClean="0"/>
              <a:t>coração </a:t>
            </a:r>
            <a:r>
              <a:rPr lang="pt-BR" dirty="0" smtClean="0"/>
              <a:t>,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                            </a:t>
            </a:r>
            <a:r>
              <a:rPr lang="pt-BR" sz="4400" b="1" dirty="0">
                <a:solidFill>
                  <a:srgbClr val="FF0000"/>
                </a:solidFill>
              </a:rPr>
              <a:t>OBRIGADO BRASIL 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05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104456"/>
          </a:xfrm>
        </p:spPr>
        <p:txBody>
          <a:bodyPr>
            <a:normAutofit/>
          </a:bodyPr>
          <a:lstStyle/>
          <a:p>
            <a:pPr algn="just"/>
            <a:endParaRPr lang="pt-BR" sz="26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Quatro </a:t>
            </a:r>
            <a:r>
              <a:rPr lang="pt-BR" sz="2000" b="1" dirty="0">
                <a:solidFill>
                  <a:schemeClr val="tx1"/>
                </a:solidFill>
              </a:rPr>
              <a:t>UBS, 1</a:t>
            </a:r>
            <a:r>
              <a:rPr lang="pt-BR" sz="2000" b="1" dirty="0" smtClean="0">
                <a:solidFill>
                  <a:schemeClr val="tx1"/>
                </a:solidFill>
              </a:rPr>
              <a:t> urbana </a:t>
            </a:r>
            <a:r>
              <a:rPr lang="pt-BR" sz="2000" b="1" dirty="0">
                <a:solidFill>
                  <a:schemeClr val="tx1"/>
                </a:solidFill>
              </a:rPr>
              <a:t>e </a:t>
            </a:r>
            <a:r>
              <a:rPr lang="pt-BR" sz="2000" b="1" dirty="0" smtClean="0">
                <a:solidFill>
                  <a:schemeClr val="tx1"/>
                </a:solidFill>
              </a:rPr>
              <a:t>duas rurais.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Quatro Equipes de saúde da família atendem os 8200 hab. </a:t>
            </a:r>
            <a:r>
              <a:rPr lang="pt-BR" sz="2000" b="1" dirty="0">
                <a:solidFill>
                  <a:schemeClr val="tx1"/>
                </a:solidFill>
              </a:rPr>
              <a:t>d</a:t>
            </a:r>
            <a:r>
              <a:rPr lang="pt-BR" sz="2000" b="1" dirty="0" smtClean="0">
                <a:solidFill>
                  <a:schemeClr val="tx1"/>
                </a:solidFill>
              </a:rPr>
              <a:t>o município.</a:t>
            </a:r>
            <a:endParaRPr lang="pt-BR" sz="2000" b="1" dirty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Profissionais: </a:t>
            </a:r>
            <a:r>
              <a:rPr lang="pt-BR" sz="2000" b="1" dirty="0">
                <a:solidFill>
                  <a:schemeClr val="tx1"/>
                </a:solidFill>
              </a:rPr>
              <a:t>5</a:t>
            </a:r>
            <a:r>
              <a:rPr lang="pt-BR" sz="2000" b="1" dirty="0" smtClean="0">
                <a:solidFill>
                  <a:schemeClr val="tx1"/>
                </a:solidFill>
              </a:rPr>
              <a:t> médicos (</a:t>
            </a:r>
            <a:r>
              <a:rPr lang="pt-BR" sz="2000" b="1" dirty="0">
                <a:solidFill>
                  <a:schemeClr val="tx1"/>
                </a:solidFill>
              </a:rPr>
              <a:t>3</a:t>
            </a:r>
            <a:r>
              <a:rPr lang="pt-BR" sz="2000" b="1" dirty="0" smtClean="0">
                <a:solidFill>
                  <a:schemeClr val="tx1"/>
                </a:solidFill>
              </a:rPr>
              <a:t> deles do Programa Mais Médicos), quatro </a:t>
            </a:r>
            <a:r>
              <a:rPr lang="pt-BR" sz="2000" b="1" dirty="0">
                <a:solidFill>
                  <a:schemeClr val="tx1"/>
                </a:solidFill>
              </a:rPr>
              <a:t>o</a:t>
            </a:r>
            <a:r>
              <a:rPr lang="pt-BR" sz="2000" b="1" dirty="0" smtClean="0">
                <a:solidFill>
                  <a:schemeClr val="tx1"/>
                </a:solidFill>
              </a:rPr>
              <a:t>dontólogos, </a:t>
            </a:r>
            <a:r>
              <a:rPr lang="pt-BR" sz="2000" b="1" dirty="0">
                <a:solidFill>
                  <a:schemeClr val="tx1"/>
                </a:solidFill>
              </a:rPr>
              <a:t>t</a:t>
            </a:r>
            <a:r>
              <a:rPr lang="pt-BR" sz="2000" b="1" dirty="0" smtClean="0">
                <a:solidFill>
                  <a:schemeClr val="tx1"/>
                </a:solidFill>
              </a:rPr>
              <a:t>rês enfermeiros, quatro técnicos de enfermagem, três auxiliares de enfermagem, um auxiliar de Farmácia, pessoal do Arquivo, 6 ACS em cada Equipe de Saúde.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872" y="476672"/>
            <a:ext cx="8229600" cy="125272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Caracterização da Unidade</a:t>
            </a:r>
            <a:endParaRPr lang="pt-BR" sz="3200" b="1" dirty="0">
              <a:solidFill>
                <a:schemeClr val="tx1"/>
              </a:solidFill>
            </a:endParaRP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04" y="4221088"/>
            <a:ext cx="748883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5112568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O </a:t>
            </a:r>
            <a:r>
              <a:rPr lang="pt-BR" sz="2000" b="1" dirty="0">
                <a:solidFill>
                  <a:schemeClr val="tx1"/>
                </a:solidFill>
              </a:rPr>
              <a:t>programa de </a:t>
            </a:r>
            <a:r>
              <a:rPr lang="pt-BR" sz="2000" b="1" dirty="0" smtClean="0">
                <a:solidFill>
                  <a:schemeClr val="tx1"/>
                </a:solidFill>
              </a:rPr>
              <a:t>Câncer </a:t>
            </a:r>
            <a:r>
              <a:rPr lang="pt-BR" sz="2000" b="1" dirty="0">
                <a:solidFill>
                  <a:schemeClr val="tx1"/>
                </a:solidFill>
              </a:rPr>
              <a:t>de Colo de </a:t>
            </a:r>
            <a:r>
              <a:rPr lang="pt-BR" sz="2000" b="1" dirty="0" smtClean="0">
                <a:solidFill>
                  <a:schemeClr val="tx1"/>
                </a:solidFill>
              </a:rPr>
              <a:t>Útero </a:t>
            </a:r>
            <a:r>
              <a:rPr lang="pt-BR" sz="2000" b="1" dirty="0">
                <a:solidFill>
                  <a:schemeClr val="tx1"/>
                </a:solidFill>
              </a:rPr>
              <a:t>era responsabilidade de uma </a:t>
            </a:r>
            <a:r>
              <a:rPr lang="pt-BR" sz="2000" b="1" dirty="0" smtClean="0">
                <a:solidFill>
                  <a:schemeClr val="tx1"/>
                </a:solidFill>
              </a:rPr>
              <a:t>Enfermeira, encarregada </a:t>
            </a:r>
            <a:r>
              <a:rPr lang="pt-BR" sz="2000" b="1" dirty="0">
                <a:solidFill>
                  <a:schemeClr val="tx1"/>
                </a:solidFill>
              </a:rPr>
              <a:t>da </a:t>
            </a:r>
            <a:r>
              <a:rPr lang="pt-BR" sz="2000" b="1" dirty="0" smtClean="0">
                <a:solidFill>
                  <a:schemeClr val="tx1"/>
                </a:solidFill>
              </a:rPr>
              <a:t>realização </a:t>
            </a:r>
            <a:r>
              <a:rPr lang="pt-BR" sz="2000" b="1" dirty="0">
                <a:solidFill>
                  <a:schemeClr val="tx1"/>
                </a:solidFill>
              </a:rPr>
              <a:t>dos </a:t>
            </a:r>
            <a:r>
              <a:rPr lang="pt-BR" sz="2000" b="1" dirty="0" smtClean="0">
                <a:solidFill>
                  <a:schemeClr val="tx1"/>
                </a:solidFill>
              </a:rPr>
              <a:t>exames </a:t>
            </a:r>
            <a:r>
              <a:rPr lang="pt-BR" sz="2000" b="1" dirty="0">
                <a:solidFill>
                  <a:schemeClr val="tx1"/>
                </a:solidFill>
              </a:rPr>
              <a:t>e a </a:t>
            </a:r>
            <a:r>
              <a:rPr lang="pt-BR" sz="2000" b="1" dirty="0" smtClean="0">
                <a:solidFill>
                  <a:schemeClr val="tx1"/>
                </a:solidFill>
              </a:rPr>
              <a:t>coleta </a:t>
            </a:r>
            <a:r>
              <a:rPr lang="pt-BR" sz="2000" b="1" dirty="0">
                <a:solidFill>
                  <a:schemeClr val="tx1"/>
                </a:solidFill>
              </a:rPr>
              <a:t>dos </a:t>
            </a:r>
            <a:r>
              <a:rPr lang="pt-BR" sz="2000" b="1" dirty="0" smtClean="0">
                <a:solidFill>
                  <a:schemeClr val="tx1"/>
                </a:solidFill>
              </a:rPr>
              <a:t>dados.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No </a:t>
            </a:r>
            <a:r>
              <a:rPr lang="pt-BR" sz="2000" b="1" dirty="0">
                <a:solidFill>
                  <a:schemeClr val="tx1"/>
                </a:solidFill>
              </a:rPr>
              <a:t>caso </a:t>
            </a:r>
            <a:r>
              <a:rPr lang="pt-BR" sz="2000" b="1" dirty="0" smtClean="0">
                <a:solidFill>
                  <a:schemeClr val="tx1"/>
                </a:solidFill>
              </a:rPr>
              <a:t>da atenção ao Câncer </a:t>
            </a:r>
            <a:r>
              <a:rPr lang="pt-BR" sz="2000" b="1" dirty="0">
                <a:solidFill>
                  <a:schemeClr val="tx1"/>
                </a:solidFill>
              </a:rPr>
              <a:t>de Mama </a:t>
            </a:r>
            <a:r>
              <a:rPr lang="pt-BR" sz="2000" b="1" dirty="0" smtClean="0">
                <a:solidFill>
                  <a:schemeClr val="tx1"/>
                </a:solidFill>
              </a:rPr>
              <a:t>não realizávamos ação </a:t>
            </a:r>
            <a:r>
              <a:rPr lang="pt-BR" sz="2000" b="1" dirty="0">
                <a:solidFill>
                  <a:schemeClr val="tx1"/>
                </a:solidFill>
              </a:rPr>
              <a:t>de Saúde</a:t>
            </a:r>
            <a:r>
              <a:rPr lang="pt-BR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Não havia </a:t>
            </a:r>
            <a:r>
              <a:rPr lang="pt-BR" sz="2000" b="1" dirty="0">
                <a:solidFill>
                  <a:schemeClr val="tx1"/>
                </a:solidFill>
              </a:rPr>
              <a:t>trabalho em equipe com a </a:t>
            </a:r>
            <a:r>
              <a:rPr lang="pt-BR" sz="2000" b="1" dirty="0" smtClean="0">
                <a:solidFill>
                  <a:schemeClr val="tx1"/>
                </a:solidFill>
              </a:rPr>
              <a:t>participação </a:t>
            </a:r>
            <a:r>
              <a:rPr lang="pt-BR" sz="2000" b="1" dirty="0">
                <a:solidFill>
                  <a:schemeClr val="tx1"/>
                </a:solidFill>
              </a:rPr>
              <a:t>ativa dos ACS nem </a:t>
            </a:r>
            <a:r>
              <a:rPr lang="pt-BR" sz="2000" b="1" dirty="0" smtClean="0">
                <a:solidFill>
                  <a:schemeClr val="tx1"/>
                </a:solidFill>
              </a:rPr>
              <a:t>  vinculação </a:t>
            </a:r>
            <a:r>
              <a:rPr lang="pt-BR" sz="2000" b="1" dirty="0">
                <a:solidFill>
                  <a:schemeClr val="tx1"/>
                </a:solidFill>
              </a:rPr>
              <a:t>estreita com a </a:t>
            </a:r>
            <a:r>
              <a:rPr lang="pt-BR" sz="2000" b="1" dirty="0" smtClean="0">
                <a:solidFill>
                  <a:schemeClr val="tx1"/>
                </a:solidFill>
              </a:rPr>
              <a:t>comunidade </a:t>
            </a:r>
            <a:r>
              <a:rPr lang="pt-BR" sz="2000" b="1" dirty="0">
                <a:solidFill>
                  <a:schemeClr val="tx1"/>
                </a:solidFill>
              </a:rPr>
              <a:t>o qual dificultava as ações de </a:t>
            </a:r>
            <a:r>
              <a:rPr lang="pt-BR" sz="2000" b="1" dirty="0" smtClean="0">
                <a:solidFill>
                  <a:schemeClr val="tx1"/>
                </a:solidFill>
              </a:rPr>
              <a:t>Engajamento público.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Não </a:t>
            </a:r>
            <a:r>
              <a:rPr lang="pt-BR" sz="2000" b="1" dirty="0">
                <a:solidFill>
                  <a:schemeClr val="tx1"/>
                </a:solidFill>
              </a:rPr>
              <a:t>existia </a:t>
            </a:r>
            <a:r>
              <a:rPr lang="pt-BR" sz="2000" b="1" dirty="0" smtClean="0">
                <a:solidFill>
                  <a:schemeClr val="tx1"/>
                </a:solidFill>
              </a:rPr>
              <a:t>planificação </a:t>
            </a:r>
            <a:r>
              <a:rPr lang="pt-BR" sz="2000" b="1" dirty="0">
                <a:solidFill>
                  <a:schemeClr val="tx1"/>
                </a:solidFill>
              </a:rPr>
              <a:t>nem </a:t>
            </a:r>
            <a:r>
              <a:rPr lang="pt-BR" sz="2000" b="1" dirty="0" smtClean="0">
                <a:solidFill>
                  <a:schemeClr val="tx1"/>
                </a:solidFill>
              </a:rPr>
              <a:t>execução </a:t>
            </a:r>
            <a:r>
              <a:rPr lang="pt-BR" sz="2000" b="1" dirty="0">
                <a:solidFill>
                  <a:schemeClr val="tx1"/>
                </a:solidFill>
              </a:rPr>
              <a:t>de </a:t>
            </a:r>
            <a:r>
              <a:rPr lang="pt-BR" sz="2000" b="1" dirty="0" smtClean="0">
                <a:solidFill>
                  <a:schemeClr val="tx1"/>
                </a:solidFill>
              </a:rPr>
              <a:t>atividades de Capacitação </a:t>
            </a:r>
            <a:r>
              <a:rPr lang="pt-BR" sz="2000" b="1" dirty="0">
                <a:solidFill>
                  <a:schemeClr val="tx1"/>
                </a:solidFill>
              </a:rPr>
              <a:t>dos Integrantes da Equipe de </a:t>
            </a:r>
            <a:r>
              <a:rPr lang="pt-BR" sz="2000" b="1" dirty="0" smtClean="0">
                <a:solidFill>
                  <a:schemeClr val="tx1"/>
                </a:solidFill>
              </a:rPr>
              <a:t>Saúde </a:t>
            </a:r>
            <a:r>
              <a:rPr lang="pt-BR" sz="2000" b="1" dirty="0">
                <a:solidFill>
                  <a:schemeClr val="tx1"/>
                </a:solidFill>
              </a:rPr>
              <a:t>nem </a:t>
            </a:r>
            <a:r>
              <a:rPr lang="pt-BR" sz="2000" b="1" dirty="0" smtClean="0">
                <a:solidFill>
                  <a:schemeClr val="tx1"/>
                </a:solidFill>
              </a:rPr>
              <a:t>planificação </a:t>
            </a:r>
            <a:r>
              <a:rPr lang="pt-BR" sz="2000" b="1" dirty="0">
                <a:solidFill>
                  <a:schemeClr val="tx1"/>
                </a:solidFill>
              </a:rPr>
              <a:t>de </a:t>
            </a:r>
            <a:r>
              <a:rPr lang="pt-BR" sz="2000" b="1" dirty="0" smtClean="0">
                <a:solidFill>
                  <a:schemeClr val="tx1"/>
                </a:solidFill>
              </a:rPr>
              <a:t>realização </a:t>
            </a:r>
            <a:r>
              <a:rPr lang="pt-BR" sz="2000" b="1" dirty="0">
                <a:solidFill>
                  <a:schemeClr val="tx1"/>
                </a:solidFill>
              </a:rPr>
              <a:t>de Palestras Educativas dirigidas à </a:t>
            </a:r>
            <a:r>
              <a:rPr lang="pt-BR" sz="2000" b="1" dirty="0" smtClean="0">
                <a:solidFill>
                  <a:schemeClr val="tx1"/>
                </a:solidFill>
              </a:rPr>
              <a:t>população </a:t>
            </a:r>
            <a:r>
              <a:rPr lang="pt-BR" sz="2000" b="1" dirty="0">
                <a:solidFill>
                  <a:schemeClr val="tx1"/>
                </a:solidFill>
              </a:rPr>
              <a:t>sobre estes 2 programas de </a:t>
            </a:r>
            <a:r>
              <a:rPr lang="pt-BR" sz="2000" b="1" dirty="0" smtClean="0">
                <a:solidFill>
                  <a:schemeClr val="tx1"/>
                </a:solidFill>
              </a:rPr>
              <a:t>Saúde.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Registros </a:t>
            </a:r>
            <a:r>
              <a:rPr lang="pt-BR" sz="2000" b="1" dirty="0">
                <a:solidFill>
                  <a:schemeClr val="tx1"/>
                </a:solidFill>
              </a:rPr>
              <a:t>de </a:t>
            </a:r>
            <a:r>
              <a:rPr lang="pt-BR" sz="2000" b="1" dirty="0" smtClean="0">
                <a:solidFill>
                  <a:schemeClr val="tx1"/>
                </a:solidFill>
              </a:rPr>
              <a:t>Coleta </a:t>
            </a:r>
            <a:r>
              <a:rPr lang="pt-BR" sz="2000" b="1" dirty="0">
                <a:solidFill>
                  <a:schemeClr val="tx1"/>
                </a:solidFill>
              </a:rPr>
              <a:t>de Dados sem a qualidade requerida.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endParaRPr lang="pt-BR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algn="just"/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Situação </a:t>
            </a:r>
            <a:r>
              <a:rPr lang="pt-BR" sz="3200" b="1" dirty="0">
                <a:solidFill>
                  <a:schemeClr val="tx1"/>
                </a:solidFill>
              </a:rPr>
              <a:t>A</a:t>
            </a:r>
            <a:r>
              <a:rPr lang="pt-BR" sz="3200" b="1" dirty="0" smtClean="0">
                <a:solidFill>
                  <a:schemeClr val="tx1"/>
                </a:solidFill>
              </a:rPr>
              <a:t>ntes da Intervenção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681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6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1600" b="1" dirty="0">
                <a:solidFill>
                  <a:schemeClr val="tx1"/>
                </a:solidFill>
                <a:latin typeface="Calibri" pitchFamily="34" charset="0"/>
              </a:rPr>
              <a:t>Ampliar a qualidade da prevenção e detecção precoce do Câncer do Colo do Útero e do Câncer de Mama </a:t>
            </a:r>
            <a:endParaRPr lang="pt-BR" sz="16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Objetivos </a:t>
            </a: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Específicos</a:t>
            </a: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1.Ampliar a cobertura de detecção precoce do câncer de colo e do câncer de mama.</a:t>
            </a: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2.Melhorar a qualidade do atendimento das mulheres que realizam detecção precoce de câncer de colo de útero e de mama na unidade de saúde</a:t>
            </a: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3.Melhorar a adesão das mulheres à realização de exame </a:t>
            </a:r>
            <a:r>
              <a:rPr lang="pt-BR" sz="1600" b="1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citopatológico</a:t>
            </a: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 </a:t>
            </a: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mamografia</a:t>
            </a: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4.Melhorar o registro das informações</a:t>
            </a: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5.Mapear as mulheres de risco para câncer de colo de útero e de mama</a:t>
            </a:r>
          </a:p>
          <a:p>
            <a:pPr marL="0" indent="0" algn="just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6.Promover a saúde das mulheres que realizam detecção precoce de câncer de colo de útero e de mama na unidade de saúde</a:t>
            </a:r>
          </a:p>
          <a:p>
            <a:pPr marL="0" indent="0" algn="ctr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Metas</a:t>
            </a:r>
          </a:p>
          <a:p>
            <a:pPr marL="0" indent="0" algn="just">
              <a:buNone/>
            </a:pPr>
            <a:endParaRPr lang="pt-BR" sz="16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Meta 1.1.  Ampliar a cobertura de detecção precoce do câncer de colo do útero das mulheres na faixa etária entre 25 e 64 anos de idade para 30%;</a:t>
            </a:r>
          </a:p>
          <a:p>
            <a:pPr algn="just"/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Meta 1.2. Ampliar a cobertura de detecção precoce do câncer de mama das mulheres na faixa etária entre 50 e 69 anos de idade para 30%;</a:t>
            </a:r>
          </a:p>
          <a:p>
            <a:pPr algn="just"/>
            <a:endParaRPr lang="pt-BR" sz="16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Meta de qualidade: pactuadas para alcançar 100% das mulheres cadastradas.</a:t>
            </a:r>
          </a:p>
          <a:p>
            <a:pPr marL="0" indent="0">
              <a:buNone/>
            </a:pPr>
            <a:endParaRPr lang="es-ES" sz="16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</a:rPr>
              <a:t> </a:t>
            </a:r>
            <a:endParaRPr lang="es-ES" sz="16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</a:rPr>
              <a:t> </a:t>
            </a:r>
            <a:endParaRPr lang="es-ES" sz="16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pt-BR" sz="16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pt-BR" sz="16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endParaRPr lang="pt-BR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Objetivo Geral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3"/>
          <a:stretch/>
        </p:blipFill>
        <p:spPr bwMode="auto">
          <a:xfrm>
            <a:off x="4500" y="1"/>
            <a:ext cx="9134999" cy="393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79512" y="3954632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000" b="1" dirty="0" smtClean="0">
                <a:latin typeface="Calibri" pitchFamily="34" charset="0"/>
                <a:cs typeface="Arial" pitchFamily="34" charset="0"/>
              </a:rPr>
              <a:t>Protocolo utilizado: “Diretrizes </a:t>
            </a:r>
            <a:r>
              <a:rPr lang="pt-BR" sz="2000" b="1" dirty="0">
                <a:latin typeface="Calibri" pitchFamily="34" charset="0"/>
                <a:cs typeface="Arial" pitchFamily="34" charset="0"/>
              </a:rPr>
              <a:t>Brasileiras para o Rastreamento do Câncer de Colo de Útero " Brasil. Instituto Nacional do Câncer (INCA2011)”, </a:t>
            </a:r>
            <a:r>
              <a:rPr lang="pt-BR" sz="2000" b="1" dirty="0" smtClean="0">
                <a:latin typeface="Calibri" pitchFamily="34" charset="0"/>
                <a:cs typeface="Arial" pitchFamily="34" charset="0"/>
              </a:rPr>
              <a:t>e o protocolo </a:t>
            </a:r>
            <a:r>
              <a:rPr lang="pt-BR" sz="2000" b="1" dirty="0">
                <a:latin typeface="Calibri" pitchFamily="34" charset="0"/>
                <a:cs typeface="Arial" pitchFamily="34" charset="0"/>
              </a:rPr>
              <a:t>"Controle de Câncer de Mama: documento de consenso. Brasil. Ministério de Saúde (</a:t>
            </a:r>
            <a:r>
              <a:rPr lang="pt-BR" sz="2000" b="1" dirty="0" smtClean="0">
                <a:latin typeface="Calibri" pitchFamily="34" charset="0"/>
                <a:cs typeface="Arial" pitchFamily="34" charset="0"/>
              </a:rPr>
              <a:t>2004)”.</a:t>
            </a:r>
            <a:endParaRPr lang="pt-BR" sz="2000" b="1" dirty="0">
              <a:latin typeface="Calibri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pt-BR" sz="2000" b="1" dirty="0" smtClean="0">
              <a:latin typeface="Calibri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b="1" dirty="0" smtClean="0">
                <a:latin typeface="Calibri" pitchFamily="34" charset="0"/>
                <a:cs typeface="Arial" pitchFamily="34" charset="0"/>
              </a:rPr>
              <a:t>Período : 12 semanas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b="1" dirty="0">
              <a:latin typeface="Calibri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b="1" dirty="0" smtClean="0">
                <a:latin typeface="Calibri" pitchFamily="34" charset="0"/>
                <a:cs typeface="Arial" pitchFamily="34" charset="0"/>
              </a:rPr>
              <a:t>Público alvo: </a:t>
            </a:r>
            <a:r>
              <a:rPr lang="pt-BR" sz="2000" b="1" dirty="0" smtClean="0"/>
              <a:t>mulheres entre </a:t>
            </a:r>
            <a:r>
              <a:rPr lang="pt-BR" sz="2000" b="1" u="sng" dirty="0" smtClean="0"/>
              <a:t>25 a 64 : 2054 </a:t>
            </a:r>
            <a:r>
              <a:rPr lang="pt-BR" sz="2000" b="1" dirty="0" smtClean="0"/>
              <a:t>           de </a:t>
            </a:r>
            <a:r>
              <a:rPr lang="pt-BR" sz="2000" b="1" u="sng" dirty="0" smtClean="0"/>
              <a:t>50-69: </a:t>
            </a:r>
            <a:r>
              <a:rPr lang="pt-BR" sz="2000" b="1" u="sng" dirty="0"/>
              <a:t>656 </a:t>
            </a:r>
            <a:r>
              <a:rPr lang="pt-BR" sz="2000" b="1" dirty="0"/>
              <a:t>mulheres 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828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Resultados </a:t>
            </a:r>
            <a:br>
              <a:rPr lang="pt-BR" sz="3200" b="1" dirty="0" smtClean="0">
                <a:solidFill>
                  <a:schemeClr val="tx1"/>
                </a:solidFill>
              </a:rPr>
            </a:b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179512" y="908720"/>
            <a:ext cx="8784976" cy="2016224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2400" b="1" dirty="0">
                <a:solidFill>
                  <a:schemeClr val="tx1"/>
                </a:solidFill>
                <a:latin typeface="Calibri" pitchFamily="34" charset="0"/>
              </a:rPr>
              <a:t>Objetivo 1. Ampliar a cobertura de detecção precoce do câncer de colo e do câncer de 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mama</a:t>
            </a:r>
            <a:endParaRPr lang="pt-BR" sz="2200" b="1" dirty="0" smtClean="0">
              <a:solidFill>
                <a:srgbClr val="000000"/>
              </a:solidFill>
              <a:latin typeface="Calibri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200" b="1" dirty="0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  Ampliar a cobertura de detecção precoce do câncer de colo do útero das mulheres na faixa etária entre 25 e 64 anos de idade para 30</a:t>
            </a:r>
            <a:r>
              <a:rPr lang="pt-BR" sz="2200" b="1" dirty="0" smtClean="0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%.</a:t>
            </a:r>
            <a:endParaRPr lang="es-ES" sz="2200" b="1" dirty="0">
              <a:solidFill>
                <a:srgbClr val="000000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200" b="1" dirty="0" smtClean="0">
              <a:latin typeface="Calibri" pitchFamily="34" charset="0"/>
            </a:endParaRPr>
          </a:p>
        </p:txBody>
      </p:sp>
      <p:pic>
        <p:nvPicPr>
          <p:cNvPr id="5" name="Gráfico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24944"/>
            <a:ext cx="4968552" cy="32325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contenido 8"/>
          <p:cNvSpPr>
            <a:spLocks noGrp="1"/>
          </p:cNvSpPr>
          <p:nvPr>
            <p:ph sz="half" idx="2"/>
          </p:nvPr>
        </p:nvSpPr>
        <p:spPr>
          <a:xfrm>
            <a:off x="3491880" y="6309320"/>
            <a:ext cx="5184576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 dirty="0">
                <a:solidFill>
                  <a:schemeClr val="tx1"/>
                </a:solidFill>
              </a:rPr>
              <a:t>Figura </a:t>
            </a:r>
            <a:r>
              <a:rPr lang="pt-BR" sz="1400" dirty="0" smtClean="0">
                <a:solidFill>
                  <a:schemeClr val="tx1"/>
                </a:solidFill>
              </a:rPr>
              <a:t>1 </a:t>
            </a:r>
            <a:r>
              <a:rPr lang="pt-BR" sz="1400" dirty="0">
                <a:solidFill>
                  <a:schemeClr val="tx1"/>
                </a:solidFill>
              </a:rPr>
              <a:t>– Proporção de mulheres entre 25 e 64 anos com exame em dia para detecção precoce do câncer de colo de </a:t>
            </a:r>
            <a:r>
              <a:rPr lang="pt-BR" sz="1400" dirty="0" smtClean="0">
                <a:solidFill>
                  <a:schemeClr val="tx1"/>
                </a:solidFill>
              </a:rPr>
              <a:t>útero.</a:t>
            </a:r>
            <a:r>
              <a:rPr lang="pt-BR" sz="1400" dirty="0">
                <a:solidFill>
                  <a:schemeClr val="tx1"/>
                </a:solidFill>
              </a:rPr>
              <a:t> </a:t>
            </a:r>
            <a:endParaRPr lang="es-ES" sz="1400" dirty="0">
              <a:solidFill>
                <a:schemeClr val="tx1"/>
              </a:solidFill>
            </a:endParaRPr>
          </a:p>
          <a:p>
            <a:endParaRPr lang="es-ES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9094" y="3570869"/>
            <a:ext cx="2552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1ºmês: 99 (</a:t>
            </a:r>
            <a:r>
              <a:rPr lang="pt-BR" sz="2400" b="1" dirty="0"/>
              <a:t>4,8</a:t>
            </a:r>
            <a:r>
              <a:rPr lang="pt-BR" sz="2400" b="1" dirty="0" smtClean="0"/>
              <a:t>%)</a:t>
            </a:r>
          </a:p>
          <a:p>
            <a:pPr algn="just"/>
            <a:r>
              <a:rPr lang="pt-BR" sz="2400" b="1" dirty="0" smtClean="0"/>
              <a:t> 2ºmês: 207 (</a:t>
            </a:r>
            <a:r>
              <a:rPr lang="pt-BR" sz="2400" b="1" dirty="0"/>
              <a:t>10,1%) </a:t>
            </a:r>
            <a:endParaRPr lang="pt-BR" sz="2400" b="1" dirty="0" smtClean="0"/>
          </a:p>
          <a:p>
            <a:pPr algn="just"/>
            <a:r>
              <a:rPr lang="pt-BR" sz="2400" b="1" dirty="0"/>
              <a:t>3</a:t>
            </a:r>
            <a:r>
              <a:rPr lang="pt-BR" sz="2400" b="1" dirty="0" smtClean="0"/>
              <a:t>ºmês: 290 (</a:t>
            </a:r>
            <a:r>
              <a:rPr lang="pt-BR" sz="2400" b="1" dirty="0"/>
              <a:t>14,1</a:t>
            </a:r>
            <a:r>
              <a:rPr lang="pt-BR" sz="2400" b="1" dirty="0" smtClean="0"/>
              <a:t>%)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518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74648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prstClr val="black"/>
                </a:solidFill>
              </a:rPr>
              <a:t>Objetivos, Metas e Resultados </a:t>
            </a:r>
            <a:br>
              <a:rPr lang="pt-BR" sz="2000" b="1" dirty="0">
                <a:solidFill>
                  <a:prstClr val="black"/>
                </a:solidFill>
              </a:rPr>
            </a:br>
            <a:r>
              <a:rPr lang="pt-BR" sz="2000" b="1" dirty="0">
                <a:solidFill>
                  <a:prstClr val="black"/>
                </a:solidFill>
              </a:rPr>
              <a:t/>
            </a:r>
            <a:br>
              <a:rPr lang="pt-BR" sz="2000" b="1" dirty="0">
                <a:solidFill>
                  <a:prstClr val="black"/>
                </a:solidFill>
              </a:rPr>
            </a:br>
            <a:r>
              <a:rPr lang="pt-BR" sz="2000" b="1" dirty="0">
                <a:solidFill>
                  <a:prstClr val="black"/>
                </a:solidFill>
              </a:rPr>
              <a:t>Objetivo 1. Ampliar a cobertura de detecção precoce do câncer de colo e do câncer de </a:t>
            </a:r>
            <a:r>
              <a:rPr lang="pt-BR" sz="2000" b="1" dirty="0" smtClean="0">
                <a:solidFill>
                  <a:prstClr val="black"/>
                </a:solidFill>
              </a:rPr>
              <a:t>mama</a:t>
            </a:r>
            <a:br>
              <a:rPr lang="pt-BR" sz="2000" b="1" dirty="0" smtClean="0">
                <a:solidFill>
                  <a:prstClr val="black"/>
                </a:solidFill>
              </a:rPr>
            </a:br>
            <a:r>
              <a:rPr lang="pt-BR" sz="2000" b="1" dirty="0" smtClean="0">
                <a:solidFill>
                  <a:schemeClr val="tx1"/>
                </a:solidFill>
              </a:rPr>
              <a:t>Meta </a:t>
            </a:r>
            <a:r>
              <a:rPr lang="pt-BR" sz="2000" b="1" dirty="0">
                <a:solidFill>
                  <a:schemeClr val="tx1"/>
                </a:solidFill>
              </a:rPr>
              <a:t>1.2. Ampliar a cobertura de detecção precoce do câncer de mama das mulheres na faixa etária entre 50 e 69 anos de idade para 30%.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prstClr val="black"/>
                </a:solidFill>
              </a:rPr>
              <a:t/>
            </a:r>
            <a:br>
              <a:rPr lang="es-ES" sz="2000" b="1" dirty="0">
                <a:solidFill>
                  <a:prstClr val="black"/>
                </a:solidFill>
              </a:rPr>
            </a:br>
            <a:r>
              <a:rPr lang="pt-BR" sz="2000" b="1" dirty="0">
                <a:solidFill>
                  <a:srgbClr val="073E87"/>
                </a:solidFill>
              </a:rPr>
              <a:t> </a:t>
            </a:r>
            <a:r>
              <a:rPr lang="es-ES" sz="2000" b="1" dirty="0">
                <a:solidFill>
                  <a:srgbClr val="073E87"/>
                </a:solidFill>
              </a:rPr>
              <a:t/>
            </a:r>
            <a:br>
              <a:rPr lang="es-ES" sz="2000" b="1" dirty="0">
                <a:solidFill>
                  <a:srgbClr val="073E87"/>
                </a:solidFill>
              </a:rPr>
            </a:br>
            <a:endParaRPr lang="es-ES" sz="2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1520" y="2636912"/>
            <a:ext cx="8435280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Não foi </a:t>
            </a:r>
            <a:r>
              <a:rPr lang="pt-BR" b="1" dirty="0">
                <a:solidFill>
                  <a:schemeClr val="tx1"/>
                </a:solidFill>
              </a:rPr>
              <a:t>cadastrado nenhuma </a:t>
            </a:r>
            <a:r>
              <a:rPr lang="pt-BR" b="1" dirty="0" smtClean="0">
                <a:solidFill>
                  <a:schemeClr val="tx1"/>
                </a:solidFill>
              </a:rPr>
              <a:t>mulher.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Tivemos </a:t>
            </a:r>
            <a:r>
              <a:rPr lang="pt-BR" b="1" dirty="0">
                <a:solidFill>
                  <a:schemeClr val="tx1"/>
                </a:solidFill>
              </a:rPr>
              <a:t>muitas dificuldades com relação ao exame preventivo para câncer de mama, devido à nossa população ser muito pobre e </a:t>
            </a:r>
            <a:r>
              <a:rPr lang="pt-BR" b="1" dirty="0" smtClean="0">
                <a:solidFill>
                  <a:schemeClr val="tx1"/>
                </a:solidFill>
              </a:rPr>
              <a:t>carente.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Nosso </a:t>
            </a:r>
            <a:r>
              <a:rPr lang="pt-BR" b="1" dirty="0">
                <a:solidFill>
                  <a:schemeClr val="tx1"/>
                </a:solidFill>
              </a:rPr>
              <a:t>município está </a:t>
            </a:r>
            <a:r>
              <a:rPr lang="pt-BR" b="1" dirty="0" smtClean="0">
                <a:solidFill>
                  <a:schemeClr val="tx1"/>
                </a:solidFill>
              </a:rPr>
              <a:t>a </a:t>
            </a:r>
            <a:r>
              <a:rPr lang="pt-BR" b="1" dirty="0">
                <a:solidFill>
                  <a:schemeClr val="tx1"/>
                </a:solidFill>
              </a:rPr>
              <a:t>quase 1000 km da capital estadual (Teresina) e nossas mulheres não conseguem ir até Teresina para se realizar o exame de Mamografia, já que comporta uma despesa </a:t>
            </a:r>
            <a:r>
              <a:rPr lang="pt-BR" b="1" dirty="0" smtClean="0">
                <a:solidFill>
                  <a:schemeClr val="tx1"/>
                </a:solidFill>
              </a:rPr>
              <a:t>alta.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N</a:t>
            </a:r>
            <a:r>
              <a:rPr lang="pt-BR" b="1" dirty="0" smtClean="0">
                <a:solidFill>
                  <a:schemeClr val="tx1"/>
                </a:solidFill>
              </a:rPr>
              <a:t>o </a:t>
            </a:r>
            <a:r>
              <a:rPr lang="pt-BR" b="1" dirty="0">
                <a:solidFill>
                  <a:schemeClr val="tx1"/>
                </a:solidFill>
              </a:rPr>
              <a:t>setor privado um exame de Mamografia também tem preços exorbitantes para uma população como a nossa, mas conseguimos pelo neste programa realizar ações de Prevenção e Promoção.</a:t>
            </a:r>
          </a:p>
          <a:p>
            <a:pPr algn="just"/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363272" cy="1368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200" b="1" dirty="0" smtClean="0">
                <a:solidFill>
                  <a:prstClr val="black"/>
                </a:solidFill>
                <a:latin typeface="Calibri" pitchFamily="34" charset="0"/>
              </a:rPr>
              <a:t>Objetivos, </a:t>
            </a:r>
            <a:r>
              <a:rPr lang="pt-BR" sz="3200" b="1" dirty="0">
                <a:solidFill>
                  <a:prstClr val="black"/>
                </a:solidFill>
                <a:latin typeface="Calibri" pitchFamily="34" charset="0"/>
              </a:rPr>
              <a:t>Metas e </a:t>
            </a:r>
            <a:r>
              <a:rPr lang="pt-BR" sz="3200" b="1" dirty="0" smtClean="0">
                <a:solidFill>
                  <a:prstClr val="black"/>
                </a:solidFill>
                <a:latin typeface="Calibri" pitchFamily="34" charset="0"/>
              </a:rPr>
              <a:t>Resultados</a:t>
            </a: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sz="2000" b="1" dirty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sz="2000" b="1" dirty="0">
                <a:solidFill>
                  <a:prstClr val="black"/>
                </a:solidFill>
                <a:latin typeface="Calibri" pitchFamily="34" charset="0"/>
              </a:rPr>
              <a:t>Objetivo 2. Melhorar a qualidade do atendimento das mulheres que realizam detecção precoce de câncer de colo de </a:t>
            </a: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  <a:t>útero.</a:t>
            </a:r>
            <a:r>
              <a:rPr lang="pt-BR" sz="2000" b="1" dirty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Obter 100% de coleta das mostras satisfatórias do exame </a:t>
            </a:r>
            <a:r>
              <a:rPr lang="pt-BR" sz="2000" b="1" dirty="0" err="1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citopatológico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colo do útero;</a:t>
            </a:r>
            <a:r>
              <a:rPr lang="es-ES" sz="2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b="1" dirty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pt-BR" sz="2000" b="1" dirty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pt-BR" sz="2000" b="1" dirty="0">
                <a:solidFill>
                  <a:prstClr val="black"/>
                </a:solidFill>
                <a:latin typeface="Calibri" pitchFamily="34" charset="0"/>
              </a:rPr>
            </a:br>
            <a:endParaRPr lang="es-ES" sz="2000" dirty="0">
              <a:latin typeface="Calibri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ES" sz="2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5536" y="4157089"/>
            <a:ext cx="8352928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1º mês: 99 (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100%) usuárias com amostras satisfatórias </a:t>
            </a:r>
            <a:endParaRPr lang="pt-BR" b="1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2º mês: 207 (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100</a:t>
            </a: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%)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3º mês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290 </a:t>
            </a: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100</a:t>
            </a: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%)</a:t>
            </a:r>
            <a:endParaRPr lang="es-E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1105</TotalTime>
  <Words>1544</Words>
  <Application>Microsoft Office PowerPoint</Application>
  <PresentationFormat>Apresentação na tela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Forma de Onda</vt:lpstr>
      <vt:lpstr>      </vt:lpstr>
      <vt:lpstr>Caracterização do Município  </vt:lpstr>
      <vt:lpstr>Caracterização da Unidade</vt:lpstr>
      <vt:lpstr>Situação Antes da Intervenção</vt:lpstr>
      <vt:lpstr>Objetivo Geral</vt:lpstr>
      <vt:lpstr>Apresentação do PowerPoint</vt:lpstr>
      <vt:lpstr>Resultados  </vt:lpstr>
      <vt:lpstr>Objetivos, Metas e Resultados   Objetivo 1. Ampliar a cobertura de detecção precoce do câncer de colo e do câncer de mama Meta 1.2. Ampliar a cobertura de detecção precoce do câncer de mama das mulheres na faixa etária entre 50 e 69 anos de idade para 30%.    </vt:lpstr>
      <vt:lpstr>Objetivos, Metas e Resultados  Objetivo 2. Melhorar a qualidade do atendimento das mulheres que realizam detecção precoce de câncer de colo de útero.  Meta 2.1. Obter 100% de coleta das mostras satisfatórias do exame citopatológico de colo do útero;     </vt:lpstr>
      <vt:lpstr>Objetivos, Metas e Resultados  Objetivo 3. Melhorar a adesão das mulheres à realização de exame citopatológico de colo de útero e mamografia  </vt:lpstr>
      <vt:lpstr>Objetivos, Metas e Resultados  Objetivo 4. Melhorar o registro das informações</vt:lpstr>
      <vt:lpstr>Objetivos, Metas e Resultados  Objetivo 5. Mapear as mulheres de risco para câncer de colo de útero e de mama</vt:lpstr>
      <vt:lpstr>Objetivos, Metas e Resultados  Objetivo 5. Mapear as mulheres de risco para câncer de colo de útero e de mama</vt:lpstr>
      <vt:lpstr>Objetivos, Metas e Resultados  </vt:lpstr>
      <vt:lpstr>Objetivos, Metas e Resultados  Objetivo 6. Promover a saúde das mulheres que realizam detecção precoce de câncer de colo de útero e de mama .</vt:lpstr>
      <vt:lpstr>Discussão</vt:lpstr>
      <vt:lpstr>Discussão</vt:lpstr>
      <vt:lpstr>Discussão</vt:lpstr>
      <vt:lpstr>Discussão</vt:lpstr>
      <vt:lpstr>Reflexão crítica sobre o processo pessoal de aprendizagem</vt:lpstr>
      <vt:lpstr>Reflexão crítica sobre o processo pessoal de aprendizagem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Claritza Damarys</dc:creator>
  <cp:lastModifiedBy>Liti</cp:lastModifiedBy>
  <cp:revision>252</cp:revision>
  <dcterms:created xsi:type="dcterms:W3CDTF">2015-06-12T13:35:53Z</dcterms:created>
  <dcterms:modified xsi:type="dcterms:W3CDTF">2015-09-16T03:11:31Z</dcterms:modified>
</cp:coreProperties>
</file>