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9" r:id="rId2"/>
    <p:sldId id="264" r:id="rId3"/>
    <p:sldId id="293" r:id="rId4"/>
    <p:sldId id="294" r:id="rId5"/>
    <p:sldId id="261" r:id="rId6"/>
    <p:sldId id="263" r:id="rId7"/>
    <p:sldId id="266" r:id="rId8"/>
    <p:sldId id="295" r:id="rId9"/>
    <p:sldId id="265" r:id="rId10"/>
    <p:sldId id="296" r:id="rId11"/>
    <p:sldId id="297" r:id="rId12"/>
    <p:sldId id="272" r:id="rId13"/>
    <p:sldId id="277" r:id="rId14"/>
    <p:sldId id="298" r:id="rId15"/>
    <p:sldId id="299" r:id="rId16"/>
    <p:sldId id="300" r:id="rId17"/>
    <p:sldId id="301" r:id="rId18"/>
    <p:sldId id="302" r:id="rId19"/>
    <p:sldId id="288" r:id="rId20"/>
    <p:sldId id="284" r:id="rId21"/>
    <p:sldId id="282" r:id="rId22"/>
    <p:sldId id="303" r:id="rId23"/>
    <p:sldId id="285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F3651"/>
    <a:srgbClr val="408F21"/>
    <a:srgbClr val="0066CC"/>
    <a:srgbClr val="0066FF"/>
    <a:srgbClr val="003399"/>
    <a:srgbClr val="E92BA5"/>
    <a:srgbClr val="000099"/>
    <a:srgbClr val="A27D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51" autoAdjust="0"/>
    <p:restoredTop sz="94624" autoAdjust="0"/>
  </p:normalViewPr>
  <p:slideViewPr>
    <p:cSldViewPr>
      <p:cViewPr>
        <p:scale>
          <a:sx n="66" d="100"/>
          <a:sy n="66" d="100"/>
        </p:scale>
        <p:origin x="-8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avalia&#231;&#245;es%20revebidas%20do%20EaD%20dos%20orientadores%20a%20Niviane\Oscar%20EaD\Unidade%203\coleta%20de%20dados%20semana%20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avalia&#231;&#245;es%20revebidas%20do%20EaD%20dos%20orientadores%20a%20Niviane\Oscar%20EaD\Unidade%203\coleta%20de%20dados%20semana%201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avalia&#231;&#245;es%20revebidas%20do%20EaD%20dos%20orientadores%20a%20Niviane\Oscar%20EaD\Unidade%203\coleta%20de%20dados%20semana%201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avalia&#231;&#245;es%20revebidas%20do%20EaD%20dos%20orientadores%20a%20Niviane\Oscar%20EaD\Unidade%203\coleta%20de%20dados%20semana%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1.8475203567264748E-2"/>
          <c:y val="2.4379336885377946E-2"/>
          <c:w val="0.95029028103447188"/>
          <c:h val="0.8058179149537896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à saúde do idoso na unidade de saúde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400"/>
                      <a:t>16,4% (54)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400"/>
                      <a:t>34,2% (113)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400"/>
                      <a:t>61,5% (203)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ES_tradnl" sz="2400"/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Indicadores!$D$4:$F$4</c:f>
              <c:numCache>
                <c:formatCode>0.0%</c:formatCode>
                <c:ptCount val="3"/>
                <c:pt idx="0">
                  <c:v>0.16363636363636391</c:v>
                </c:pt>
                <c:pt idx="1">
                  <c:v>0.34242424242424324</c:v>
                </c:pt>
                <c:pt idx="2">
                  <c:v>0.61515151515151645</c:v>
                </c:pt>
              </c:numCache>
            </c:numRef>
          </c:val>
        </c:ser>
        <c:axId val="176872064"/>
        <c:axId val="178238976"/>
      </c:barChart>
      <c:catAx>
        <c:axId val="1768720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_tradnl"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78238976"/>
        <c:crosses val="autoZero"/>
        <c:auto val="1"/>
        <c:lblAlgn val="ctr"/>
        <c:lblOffset val="100"/>
      </c:catAx>
      <c:valAx>
        <c:axId val="178238976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crossAx val="176872064"/>
        <c:crosses val="autoZero"/>
        <c:crossBetween val="between"/>
        <c:majorUnit val="0.1"/>
        <c:minorUnit val="4.0000000000000029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3.8896125466900612E-2"/>
          <c:y val="0.11424656519645966"/>
          <c:w val="0.92481451480987298"/>
          <c:h val="0.7347808869208486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Indicadores!$C$29</c:f>
              <c:strCache>
                <c:ptCount val="1"/>
                <c:pt idx="0">
                  <c:v>Proporção de idosos acamados ou com problemas de locomoção cadastrados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400"/>
                      <a:t>23,1% (6)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400"/>
                      <a:t>57,7% (15)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400"/>
                      <a:t>92,3% (24)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ES_tradnl" sz="2400"/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Indicadores!$D$28:$F$28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Indicadores!$D$29:$F$29</c:f>
              <c:numCache>
                <c:formatCode>0.0%</c:formatCode>
                <c:ptCount val="3"/>
                <c:pt idx="0">
                  <c:v>0.23076923076923142</c:v>
                </c:pt>
                <c:pt idx="1">
                  <c:v>0.5769230769230792</c:v>
                </c:pt>
                <c:pt idx="2">
                  <c:v>0.92307692307692257</c:v>
                </c:pt>
              </c:numCache>
            </c:numRef>
          </c:val>
        </c:ser>
        <c:axId val="162117120"/>
        <c:axId val="162118656"/>
      </c:barChart>
      <c:catAx>
        <c:axId val="1621171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_tradnl"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62118656"/>
        <c:crosses val="autoZero"/>
        <c:auto val="1"/>
        <c:lblAlgn val="ctr"/>
        <c:lblOffset val="100"/>
      </c:catAx>
      <c:valAx>
        <c:axId val="162118656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crossAx val="162117120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4.3986584336633168E-2"/>
          <c:y val="0.12803076498004357"/>
          <c:w val="0.91979619223595033"/>
          <c:h val="0.7263051180502602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Indicadores!$C$44</c:f>
              <c:strCache>
                <c:ptCount val="1"/>
                <c:pt idx="0">
                  <c:v>Proporção de idosos hipertensos rastreados para diabetes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400"/>
                      <a:t>74,1% (20)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400"/>
                      <a:t>90,2% (37)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400"/>
                      <a:t>83,9% (52)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ES_tradnl" sz="2400"/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Indicadores!$D$43:$F$43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Indicadores!$D$44:$F$44</c:f>
              <c:numCache>
                <c:formatCode>0.0%</c:formatCode>
                <c:ptCount val="3"/>
                <c:pt idx="0">
                  <c:v>0.7407407407407407</c:v>
                </c:pt>
                <c:pt idx="1">
                  <c:v>0.90243902439024359</c:v>
                </c:pt>
                <c:pt idx="2">
                  <c:v>0.83870967741935698</c:v>
                </c:pt>
              </c:numCache>
            </c:numRef>
          </c:val>
        </c:ser>
        <c:dLbls/>
        <c:axId val="167458688"/>
        <c:axId val="167460224"/>
      </c:barChart>
      <c:catAx>
        <c:axId val="1674586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_tradnl"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67460224"/>
        <c:crosses val="autoZero"/>
        <c:auto val="1"/>
        <c:lblAlgn val="ctr"/>
        <c:lblOffset val="100"/>
      </c:catAx>
      <c:valAx>
        <c:axId val="167460224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crossAx val="167458688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3.5609211864735611E-2"/>
          <c:y val="9.2906600912655804E-2"/>
          <c:w val="0.9281735161835829"/>
          <c:h val="0.761429285634929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Indicadores!$C$44</c:f>
              <c:strCache>
                <c:ptCount val="1"/>
                <c:pt idx="0">
                  <c:v>Proporção de idosos hipertensos rastreados para diabetes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400"/>
                      <a:t>74,1% (45)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400"/>
                      <a:t>90,2% (104)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400"/>
                      <a:t>83,9% (194)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ES_tradnl" sz="2400"/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Indicadores!$D$43:$F$43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Indicadores!$D$44:$F$44</c:f>
              <c:numCache>
                <c:formatCode>0.0%</c:formatCode>
                <c:ptCount val="3"/>
                <c:pt idx="0">
                  <c:v>0.7407407407407407</c:v>
                </c:pt>
                <c:pt idx="1">
                  <c:v>0.90243902439024359</c:v>
                </c:pt>
                <c:pt idx="2">
                  <c:v>0.83870967741935698</c:v>
                </c:pt>
              </c:numCache>
            </c:numRef>
          </c:val>
        </c:ser>
        <c:dLbls/>
        <c:axId val="159341568"/>
        <c:axId val="159355648"/>
      </c:barChart>
      <c:catAx>
        <c:axId val="15934156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_tradnl"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9355648"/>
        <c:crosses val="autoZero"/>
        <c:auto val="1"/>
        <c:lblAlgn val="ctr"/>
        <c:lblOffset val="100"/>
      </c:catAx>
      <c:valAx>
        <c:axId val="159355648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crossAx val="159341568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FF2C63-CB43-4D76-9231-EB5A6BAA673D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A1A0076-5BFB-434A-A242-A02FEEAAF00D}">
      <dgm:prSet phldrT="[Texto]"/>
      <dgm:spPr>
        <a:ln>
          <a:solidFill>
            <a:srgbClr val="408F21"/>
          </a:solidFill>
        </a:ln>
      </dgm:spPr>
      <dgm:t>
        <a:bodyPr/>
        <a:lstStyle/>
        <a:p>
          <a:r>
            <a:rPr lang="pt-BR" dirty="0" smtClean="0"/>
            <a:t>Método e Recursos utilizados</a:t>
          </a:r>
          <a:endParaRPr lang="pt-BR" dirty="0"/>
        </a:p>
      </dgm:t>
    </dgm:pt>
    <dgm:pt modelId="{2B006A81-D4D5-41C4-A426-2CC10C3E840B}" type="parTrans" cxnId="{D32E3A69-DDAF-4BBF-9A44-9F912ACF9A1D}">
      <dgm:prSet/>
      <dgm:spPr/>
      <dgm:t>
        <a:bodyPr/>
        <a:lstStyle/>
        <a:p>
          <a:endParaRPr lang="pt-BR"/>
        </a:p>
      </dgm:t>
    </dgm:pt>
    <dgm:pt modelId="{D4205DF9-B898-447C-8786-3FD6FF1BB706}" type="sibTrans" cxnId="{D32E3A69-DDAF-4BBF-9A44-9F912ACF9A1D}">
      <dgm:prSet/>
      <dgm:spPr/>
      <dgm:t>
        <a:bodyPr/>
        <a:lstStyle/>
        <a:p>
          <a:endParaRPr lang="pt-BR"/>
        </a:p>
      </dgm:t>
    </dgm:pt>
    <dgm:pt modelId="{2B12D9BB-9D56-41F2-ACFB-DB1850398BF1}">
      <dgm:prSet phldrT="[Texto]"/>
      <dgm:spPr>
        <a:ln>
          <a:solidFill>
            <a:srgbClr val="1F3651"/>
          </a:solidFill>
        </a:ln>
      </dgm:spPr>
      <dgm:t>
        <a:bodyPr/>
        <a:lstStyle/>
        <a:p>
          <a:r>
            <a:rPr lang="pt-BR" dirty="0" smtClean="0"/>
            <a:t>Ações por eixo</a:t>
          </a:r>
          <a:endParaRPr lang="pt-BR" dirty="0"/>
        </a:p>
      </dgm:t>
    </dgm:pt>
    <dgm:pt modelId="{8BA7664E-8B32-4312-BE9D-5152EED7658A}" type="parTrans" cxnId="{408908C5-8DE0-4425-83C7-87D871C73C8C}">
      <dgm:prSet/>
      <dgm:spPr/>
      <dgm:t>
        <a:bodyPr/>
        <a:lstStyle/>
        <a:p>
          <a:endParaRPr lang="pt-BR"/>
        </a:p>
      </dgm:t>
    </dgm:pt>
    <dgm:pt modelId="{D609449C-D72D-4BAE-88EB-99D7CC02484E}" type="sibTrans" cxnId="{408908C5-8DE0-4425-83C7-87D871C73C8C}">
      <dgm:prSet/>
      <dgm:spPr/>
      <dgm:t>
        <a:bodyPr/>
        <a:lstStyle/>
        <a:p>
          <a:endParaRPr lang="pt-BR"/>
        </a:p>
      </dgm:t>
    </dgm:pt>
    <dgm:pt modelId="{6435CF3C-15EB-4D10-8941-78878966A952}" type="pres">
      <dgm:prSet presAssocID="{DEFF2C63-CB43-4D76-9231-EB5A6BAA673D}" presName="compositeShape" presStyleCnt="0">
        <dgm:presLayoutVars>
          <dgm:chMax val="2"/>
          <dgm:dir/>
          <dgm:resizeHandles val="exact"/>
        </dgm:presLayoutVars>
      </dgm:prSet>
      <dgm:spPr/>
    </dgm:pt>
    <dgm:pt modelId="{622B2A01-7E08-4F58-99E6-50DFCA779496}" type="pres">
      <dgm:prSet presAssocID="{DEFF2C63-CB43-4D76-9231-EB5A6BAA673D}" presName="divider" presStyleLbl="fgShp" presStyleIdx="0" presStyleCnt="1"/>
      <dgm:spPr/>
    </dgm:pt>
    <dgm:pt modelId="{E64DAD7C-26A1-4BDC-AA56-51C2ADECF698}" type="pres">
      <dgm:prSet presAssocID="{EA1A0076-5BFB-434A-A242-A02FEEAAF00D}" presName="downArrow" presStyleLbl="node1" presStyleIdx="0" presStyleCnt="2"/>
      <dgm:spPr>
        <a:solidFill>
          <a:srgbClr val="408F21"/>
        </a:solidFill>
      </dgm:spPr>
    </dgm:pt>
    <dgm:pt modelId="{4BE6D37A-A37F-4FBB-91A3-1A76E0E439A1}" type="pres">
      <dgm:prSet presAssocID="{EA1A0076-5BFB-434A-A242-A02FEEAAF00D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563243E-9217-465E-AE91-809F54EB2B42}" type="pres">
      <dgm:prSet presAssocID="{2B12D9BB-9D56-41F2-ACFB-DB1850398BF1}" presName="upArrow" presStyleLbl="node1" presStyleIdx="1" presStyleCnt="2"/>
      <dgm:spPr>
        <a:solidFill>
          <a:srgbClr val="1F3651"/>
        </a:solidFill>
      </dgm:spPr>
    </dgm:pt>
    <dgm:pt modelId="{B6E7B996-B14B-46EF-A886-B5E9D4264EA7}" type="pres">
      <dgm:prSet presAssocID="{2B12D9BB-9D56-41F2-ACFB-DB1850398BF1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08908C5-8DE0-4425-83C7-87D871C73C8C}" srcId="{DEFF2C63-CB43-4D76-9231-EB5A6BAA673D}" destId="{2B12D9BB-9D56-41F2-ACFB-DB1850398BF1}" srcOrd="1" destOrd="0" parTransId="{8BA7664E-8B32-4312-BE9D-5152EED7658A}" sibTransId="{D609449C-D72D-4BAE-88EB-99D7CC02484E}"/>
    <dgm:cxn modelId="{E446FF93-D86A-46B1-897B-1F56F05AEBE6}" type="presOf" srcId="{DEFF2C63-CB43-4D76-9231-EB5A6BAA673D}" destId="{6435CF3C-15EB-4D10-8941-78878966A952}" srcOrd="0" destOrd="0" presId="urn:microsoft.com/office/officeart/2005/8/layout/arrow3"/>
    <dgm:cxn modelId="{D32E3A69-DDAF-4BBF-9A44-9F912ACF9A1D}" srcId="{DEFF2C63-CB43-4D76-9231-EB5A6BAA673D}" destId="{EA1A0076-5BFB-434A-A242-A02FEEAAF00D}" srcOrd="0" destOrd="0" parTransId="{2B006A81-D4D5-41C4-A426-2CC10C3E840B}" sibTransId="{D4205DF9-B898-447C-8786-3FD6FF1BB706}"/>
    <dgm:cxn modelId="{E1DC012A-4696-4444-BFC3-24D6B890E266}" type="presOf" srcId="{2B12D9BB-9D56-41F2-ACFB-DB1850398BF1}" destId="{B6E7B996-B14B-46EF-A886-B5E9D4264EA7}" srcOrd="0" destOrd="0" presId="urn:microsoft.com/office/officeart/2005/8/layout/arrow3"/>
    <dgm:cxn modelId="{15BF2BD0-A9BC-422E-BE71-85D710C2779D}" type="presOf" srcId="{EA1A0076-5BFB-434A-A242-A02FEEAAF00D}" destId="{4BE6D37A-A37F-4FBB-91A3-1A76E0E439A1}" srcOrd="0" destOrd="0" presId="urn:microsoft.com/office/officeart/2005/8/layout/arrow3"/>
    <dgm:cxn modelId="{486386F1-ABC2-46C0-8820-C0BC40C379F5}" type="presParOf" srcId="{6435CF3C-15EB-4D10-8941-78878966A952}" destId="{622B2A01-7E08-4F58-99E6-50DFCA779496}" srcOrd="0" destOrd="0" presId="urn:microsoft.com/office/officeart/2005/8/layout/arrow3"/>
    <dgm:cxn modelId="{D834B822-0C2F-4695-84BE-9954C4F97950}" type="presParOf" srcId="{6435CF3C-15EB-4D10-8941-78878966A952}" destId="{E64DAD7C-26A1-4BDC-AA56-51C2ADECF698}" srcOrd="1" destOrd="0" presId="urn:microsoft.com/office/officeart/2005/8/layout/arrow3"/>
    <dgm:cxn modelId="{49DCA48D-BC92-4446-834F-5AB93C6F2CA5}" type="presParOf" srcId="{6435CF3C-15EB-4D10-8941-78878966A952}" destId="{4BE6D37A-A37F-4FBB-91A3-1A76E0E439A1}" srcOrd="2" destOrd="0" presId="urn:microsoft.com/office/officeart/2005/8/layout/arrow3"/>
    <dgm:cxn modelId="{2A885F1D-F843-4884-8CAC-FBAEBA5063C9}" type="presParOf" srcId="{6435CF3C-15EB-4D10-8941-78878966A952}" destId="{C563243E-9217-465E-AE91-809F54EB2B42}" srcOrd="3" destOrd="0" presId="urn:microsoft.com/office/officeart/2005/8/layout/arrow3"/>
    <dgm:cxn modelId="{C9F8B1E1-9AAA-433F-AA11-A2218EFBF7F8}" type="presParOf" srcId="{6435CF3C-15EB-4D10-8941-78878966A952}" destId="{B6E7B996-B14B-46EF-A886-B5E9D4264EA7}" srcOrd="4" destOrd="0" presId="urn:microsoft.com/office/officeart/2005/8/layout/arrow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B588F-6D6B-4D4A-AD32-EC26BF8688C9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3745FB-44A3-4F40-B5DC-8FEF76AC7C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299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745FB-44A3-4F40-B5DC-8FEF76AC7CDD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6482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745FB-44A3-4F40-B5DC-8FEF76AC7CDD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70001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745FB-44A3-4F40-B5DC-8FEF76AC7CDD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80117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745FB-44A3-4F40-B5DC-8FEF76AC7CDD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80117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745FB-44A3-4F40-B5DC-8FEF76AC7CDD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93847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80E2-27C9-4293-B07D-0FF2195E83D0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D38C-1D85-4C59-BE91-2F5F72D003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80E2-27C9-4293-B07D-0FF2195E83D0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D38C-1D85-4C59-BE91-2F5F72D003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80E2-27C9-4293-B07D-0FF2195E83D0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D38C-1D85-4C59-BE91-2F5F72D003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80E2-27C9-4293-B07D-0FF2195E83D0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D38C-1D85-4C59-BE91-2F5F72D003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80E2-27C9-4293-B07D-0FF2195E83D0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D38C-1D85-4C59-BE91-2F5F72D003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80E2-27C9-4293-B07D-0FF2195E83D0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D38C-1D85-4C59-BE91-2F5F72D003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80E2-27C9-4293-B07D-0FF2195E83D0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D38C-1D85-4C59-BE91-2F5F72D003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80E2-27C9-4293-B07D-0FF2195E83D0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D38C-1D85-4C59-BE91-2F5F72D003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80E2-27C9-4293-B07D-0FF2195E83D0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D38C-1D85-4C59-BE91-2F5F72D003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80E2-27C9-4293-B07D-0FF2195E83D0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D38C-1D85-4C59-BE91-2F5F72D003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80E2-27C9-4293-B07D-0FF2195E83D0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D38C-1D85-4C59-BE91-2F5F72D003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F80E2-27C9-4293-B07D-0FF2195E83D0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0D38C-1D85-4C59-BE91-2F5F72D003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360040"/>
          </a:xfrm>
          <a:gradFill>
            <a:gsLst>
              <a:gs pos="0">
                <a:srgbClr val="00B050"/>
              </a:gs>
              <a:gs pos="100000">
                <a:schemeClr val="dk2">
                  <a:shade val="30000"/>
                  <a:satMod val="200000"/>
                </a:schemeClr>
              </a:gs>
            </a:gsLst>
          </a:gradFill>
        </p:spPr>
        <p:style>
          <a:lnRef idx="3">
            <a:schemeClr val="lt1"/>
          </a:lnRef>
          <a:fillRef idx="1003">
            <a:schemeClr val="dk2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404664"/>
            <a:ext cx="8715436" cy="6048672"/>
          </a:xfrm>
          <a:noFill/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pt-B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pt-B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pt-B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pt-B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UNIVERSIDADE </a:t>
            </a: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FEDERAL DE PELOTAS</a:t>
            </a:r>
            <a:r>
              <a:rPr lang="pt-BR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pt-BR" sz="2000" b="1" dirty="0">
                <a:latin typeface="Times New Roman" pitchFamily="18" charset="0"/>
                <a:cs typeface="Times New Roman" pitchFamily="18" charset="0"/>
              </a:rPr>
              <a:t>ESPECIALIZAÇÃO EM SAÚDE DA 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FAMÍLIA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100" b="1" dirty="0" smtClean="0">
                <a:latin typeface="Times New Roman" pitchFamily="18" charset="0"/>
                <a:cs typeface="Times New Roman" pitchFamily="18" charset="0"/>
              </a:rPr>
              <a:t>Modalidade a Distância – T8</a:t>
            </a:r>
          </a:p>
          <a:p>
            <a:pPr marL="0" indent="0" algn="ctr">
              <a:buNone/>
            </a:pPr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pt-B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pt-B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Melhoria da atenção à saúde do idoso na ESF João Paulo II, Caicó/RN</a:t>
            </a:r>
            <a:endParaRPr lang="es-E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pt-B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pt-BR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Oscar Alberto </a:t>
            </a:r>
            <a:r>
              <a:rPr lang="pt-B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Ibietatorremendia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Fonts</a:t>
            </a:r>
            <a:r>
              <a:rPr lang="pt-BR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pt-BR" sz="2000" b="1" dirty="0">
                <a:latin typeface="Times New Roman" pitchFamily="18" charset="0"/>
                <a:cs typeface="Times New Roman" pitchFamily="18" charset="0"/>
              </a:rPr>
              <a:t>Orientadora: Niviane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Genz</a:t>
            </a:r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endParaRPr lang="pt-BR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67544" y="6525344"/>
            <a:ext cx="8208912" cy="45719"/>
          </a:xfrm>
          <a:prstGeom prst="rect">
            <a:avLst/>
          </a:prstGeom>
          <a:gradFill>
            <a:gsLst>
              <a:gs pos="16000">
                <a:srgbClr val="00B050"/>
              </a:gs>
              <a:gs pos="31000">
                <a:srgbClr val="00B050"/>
              </a:gs>
              <a:gs pos="100000">
                <a:schemeClr val="dk2">
                  <a:shade val="20000"/>
                  <a:satMod val="255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03460" y="227259"/>
            <a:ext cx="1944216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52247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67544" y="6525344"/>
            <a:ext cx="820891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42844" y="5914929"/>
            <a:ext cx="871543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Figura 2 – Proporção de idosos acamados ou com problemas de locomoção cadastrados na UBS João Paulo II, Caicó, RN, 2015.</a:t>
            </a:r>
            <a:endParaRPr lang="es-E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1400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xmlns="" val="3964737664"/>
              </p:ext>
            </p:extLst>
          </p:nvPr>
        </p:nvGraphicFramePr>
        <p:xfrm>
          <a:off x="214282" y="2214554"/>
          <a:ext cx="8643998" cy="3660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42844" y="142852"/>
            <a:ext cx="8858312" cy="1857388"/>
          </a:xfrm>
          <a:prstGeom prst="rect">
            <a:avLst/>
          </a:prstGeom>
          <a:gradFill rotWithShape="1">
            <a:gsLst>
              <a:gs pos="0">
                <a:srgbClr val="00B050"/>
              </a:gs>
              <a:gs pos="40000">
                <a:srgbClr val="00B050"/>
              </a:gs>
              <a:gs pos="100000">
                <a:schemeClr val="dk2">
                  <a:shade val="20000"/>
                  <a:satMod val="255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 lang="pt-BR" sz="2800" b="1" dirty="0" smtClean="0"/>
          </a:p>
          <a:p>
            <a:r>
              <a:rPr lang="pt-BR" sz="2800" b="1" dirty="0" smtClean="0"/>
              <a:t>Objetivo </a:t>
            </a:r>
            <a:r>
              <a:rPr lang="pt-BR" sz="2800" b="1" dirty="0" smtClean="0"/>
              <a:t>2– Melhorar a qualidade da atenção ao idoso na Unidade de Saúde.</a:t>
            </a:r>
            <a:endParaRPr lang="pt-BR" sz="2800" dirty="0" smtClean="0"/>
          </a:p>
          <a:p>
            <a:r>
              <a:rPr lang="pt-BR" sz="2800" b="1" dirty="0" smtClean="0"/>
              <a:t>Meta </a:t>
            </a:r>
            <a:r>
              <a:rPr lang="pt-BR" sz="2800" b="1" dirty="0" smtClean="0"/>
              <a:t>2.5: </a:t>
            </a:r>
            <a:r>
              <a:rPr lang="pt-BR" sz="2800" dirty="0" smtClean="0"/>
              <a:t>Cadastrar 100% dos idosos acamados ou com problemas de locomoção. (Estimativa de 8% dos idosos da área</a:t>
            </a:r>
            <a:r>
              <a:rPr lang="pt-BR" sz="2800" dirty="0" smtClean="0"/>
              <a:t>).</a:t>
            </a:r>
            <a:endParaRPr lang="pt-BR" sz="2800" dirty="0" smtClean="0"/>
          </a:p>
          <a:p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421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67544" y="6525344"/>
            <a:ext cx="820891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42844" y="142852"/>
            <a:ext cx="8858312" cy="6215106"/>
          </a:xfrm>
          <a:prstGeom prst="rect">
            <a:avLst/>
          </a:prstGeom>
          <a:gradFill rotWithShape="1">
            <a:gsLst>
              <a:gs pos="0">
                <a:srgbClr val="00B050"/>
              </a:gs>
              <a:gs pos="40000">
                <a:srgbClr val="00B050"/>
              </a:gs>
              <a:gs pos="100000">
                <a:schemeClr val="dk2">
                  <a:shade val="20000"/>
                  <a:satMod val="255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 lang="pt-BR" sz="2800" b="1" dirty="0" smtClean="0"/>
          </a:p>
          <a:p>
            <a:r>
              <a:rPr lang="pt-BR" sz="3200" b="1" dirty="0" smtClean="0"/>
              <a:t>Objetivo 2– Melhorar a qualidade da atenção ao idoso na Unidade de Saúde.</a:t>
            </a:r>
          </a:p>
          <a:p>
            <a:endParaRPr lang="pt-BR" sz="2800" dirty="0" smtClean="0"/>
          </a:p>
          <a:p>
            <a:endParaRPr lang="pt-BR" sz="2800" dirty="0" smtClean="0"/>
          </a:p>
          <a:p>
            <a:r>
              <a:rPr lang="pt-BR" sz="2800" b="1" dirty="0" smtClean="0"/>
              <a:t>Meta 2.6: </a:t>
            </a:r>
            <a:r>
              <a:rPr lang="pt-BR" sz="2800" dirty="0" smtClean="0"/>
              <a:t>Realizar visita domiciliar a 100% dos idosos acamados ou com problemas de locomoção</a:t>
            </a:r>
            <a:r>
              <a:rPr lang="pt-BR" sz="2800" dirty="0" smtClean="0"/>
              <a:t>.</a:t>
            </a:r>
          </a:p>
          <a:p>
            <a:endParaRPr lang="pt-BR" sz="2800" dirty="0" smtClean="0"/>
          </a:p>
          <a:p>
            <a:endParaRPr lang="pt-BR" sz="2800" dirty="0" smtClean="0"/>
          </a:p>
          <a:p>
            <a:r>
              <a:rPr lang="pt-BR" sz="2800" b="1" dirty="0" smtClean="0"/>
              <a:t>Meta 2.7: </a:t>
            </a:r>
            <a:r>
              <a:rPr lang="pt-BR" sz="2800" dirty="0" smtClean="0"/>
              <a:t>Rastrear 100% dos idosos para Hipertensão Arterial Sistêmica (HAS).</a:t>
            </a:r>
          </a:p>
          <a:p>
            <a:endParaRPr lang="pt-BR" sz="2800" dirty="0" smtClean="0"/>
          </a:p>
          <a:p>
            <a:r>
              <a:rPr lang="pt-BR" sz="2800" dirty="0" smtClean="0"/>
              <a:t>.</a:t>
            </a:r>
          </a:p>
          <a:p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4282" y="1571612"/>
            <a:ext cx="8715436" cy="4714908"/>
          </a:xfrm>
        </p:spPr>
      </p:pic>
    </p:spTree>
    <p:extLst>
      <p:ext uri="{BB962C8B-B14F-4D97-AF65-F5344CB8AC3E}">
        <p14:creationId xmlns:p14="http://schemas.microsoft.com/office/powerpoint/2010/main" xmlns="" val="355421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67544" y="6525344"/>
            <a:ext cx="820891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214282" y="5955589"/>
            <a:ext cx="87868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dirty="0"/>
              <a:t>Figura 3 – Proporção de idosos hipertensos rastreados para diabetes na UBS João Paulo II, Caicó/RN, 2015.</a:t>
            </a:r>
            <a:endParaRPr lang="es-ES" sz="1600" dirty="0"/>
          </a:p>
          <a:p>
            <a:pPr algn="just"/>
            <a:endParaRPr lang="pt-BR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xmlns="" val="3273735864"/>
              </p:ext>
            </p:extLst>
          </p:nvPr>
        </p:nvGraphicFramePr>
        <p:xfrm>
          <a:off x="285720" y="2357430"/>
          <a:ext cx="8643998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ítulo 1"/>
          <p:cNvSpPr txBox="1">
            <a:spLocks noGrp="1"/>
          </p:cNvSpPr>
          <p:nvPr>
            <p:ph type="title"/>
          </p:nvPr>
        </p:nvSpPr>
        <p:spPr>
          <a:xfrm>
            <a:off x="171480" y="142876"/>
            <a:ext cx="8829676" cy="2000240"/>
          </a:xfrm>
          <a:prstGeom prst="rect">
            <a:avLst/>
          </a:prstGeom>
          <a:gradFill rotWithShape="1">
            <a:gsLst>
              <a:gs pos="0">
                <a:srgbClr val="00B050"/>
              </a:gs>
              <a:gs pos="40000">
                <a:srgbClr val="00B050"/>
              </a:gs>
              <a:gs pos="100000">
                <a:schemeClr val="dk2">
                  <a:shade val="20000"/>
                  <a:satMod val="255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 lang="pt-BR" sz="2800" b="1" dirty="0" smtClean="0"/>
          </a:p>
          <a:p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>Objetivo </a:t>
            </a:r>
            <a:r>
              <a:rPr lang="pt-BR" sz="2800" b="1" dirty="0" smtClean="0"/>
              <a:t>2– Melhorar a qualidade da atenção ao idoso na Unidade de Saúde.</a:t>
            </a:r>
            <a:endParaRPr lang="pt-BR" sz="2800" dirty="0" smtClean="0"/>
          </a:p>
          <a:p>
            <a:r>
              <a:rPr lang="pt-BR" sz="2800" b="1" dirty="0" smtClean="0"/>
              <a:t>Meta 2.8: </a:t>
            </a:r>
            <a:r>
              <a:rPr lang="pt-BR" sz="2800" dirty="0" smtClean="0"/>
              <a:t>Rastrear </a:t>
            </a:r>
            <a:r>
              <a:rPr lang="pt-BR" sz="2800" dirty="0" smtClean="0"/>
              <a:t>100% dos idosos com pressão arterial sustentada maior que 135/80 </a:t>
            </a:r>
            <a:r>
              <a:rPr lang="pt-BR" sz="2800" dirty="0" err="1" smtClean="0"/>
              <a:t>mmHg</a:t>
            </a:r>
            <a:r>
              <a:rPr lang="pt-BR" sz="2800" dirty="0" smtClean="0"/>
              <a:t> ou com diagnóstico de hipertensão arterial para Diabetes Mellitus (DM).</a:t>
            </a:r>
            <a:br>
              <a:rPr lang="pt-BR" sz="2800" dirty="0" smtClean="0"/>
            </a:br>
            <a:endParaRPr lang="pt-BR" sz="2800" dirty="0" smtClean="0"/>
          </a:p>
          <a:p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99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67544" y="6525344"/>
            <a:ext cx="820891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285720" y="5929330"/>
            <a:ext cx="864399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Figura 4 – Proporção de idosos hipertensos com avaliação da necessidade de atendimento odontológico na UBS João Paulo II, Caicó, RN, 2015.</a:t>
            </a:r>
            <a:endParaRPr lang="es-E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xmlns="" val="2240437808"/>
              </p:ext>
            </p:extLst>
          </p:nvPr>
        </p:nvGraphicFramePr>
        <p:xfrm>
          <a:off x="285720" y="2000240"/>
          <a:ext cx="857256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ítulo 1"/>
          <p:cNvSpPr txBox="1">
            <a:spLocks noGrp="1"/>
          </p:cNvSpPr>
          <p:nvPr>
            <p:ph type="title"/>
          </p:nvPr>
        </p:nvSpPr>
        <p:spPr>
          <a:xfrm>
            <a:off x="214282" y="214290"/>
            <a:ext cx="8786874" cy="1571636"/>
          </a:xfrm>
          <a:prstGeom prst="rect">
            <a:avLst/>
          </a:prstGeom>
          <a:gradFill rotWithShape="1">
            <a:gsLst>
              <a:gs pos="0">
                <a:srgbClr val="00B050"/>
              </a:gs>
              <a:gs pos="40000">
                <a:srgbClr val="00B050"/>
              </a:gs>
              <a:gs pos="100000">
                <a:schemeClr val="dk2">
                  <a:shade val="20000"/>
                  <a:satMod val="255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 lang="pt-BR" sz="2800" b="1" dirty="0" smtClean="0"/>
          </a:p>
          <a:p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>Objetivo </a:t>
            </a:r>
            <a:r>
              <a:rPr lang="pt-BR" sz="2800" b="1" dirty="0" smtClean="0"/>
              <a:t>2– Melhorar a qualidade da atenção ao idoso na Unidade de Saúde.</a:t>
            </a:r>
            <a:endParaRPr lang="pt-BR" sz="2800" dirty="0" smtClean="0"/>
          </a:p>
          <a:p>
            <a:r>
              <a:rPr lang="pt-BR" sz="2800" b="1" dirty="0" smtClean="0"/>
              <a:t>Meta 2.9: </a:t>
            </a:r>
            <a:r>
              <a:rPr lang="pt-BR" sz="2800" dirty="0" smtClean="0"/>
              <a:t>Realizar </a:t>
            </a:r>
            <a:r>
              <a:rPr lang="pt-BR" sz="2800" dirty="0" smtClean="0"/>
              <a:t>avaliação da necessidade de atendimento odontológico em 100% dos idosos.</a:t>
            </a:r>
            <a:br>
              <a:rPr lang="pt-BR" sz="2800" dirty="0" smtClean="0"/>
            </a:br>
            <a:endParaRPr lang="pt-BR" sz="2800" dirty="0" smtClean="0"/>
          </a:p>
          <a:p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756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67544" y="6525344"/>
            <a:ext cx="820891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42844" y="142852"/>
            <a:ext cx="8858312" cy="6215106"/>
          </a:xfrm>
          <a:prstGeom prst="rect">
            <a:avLst/>
          </a:prstGeom>
          <a:gradFill rotWithShape="1">
            <a:gsLst>
              <a:gs pos="0">
                <a:srgbClr val="00B050"/>
              </a:gs>
              <a:gs pos="40000">
                <a:srgbClr val="00B050"/>
              </a:gs>
              <a:gs pos="100000">
                <a:schemeClr val="dk2">
                  <a:shade val="20000"/>
                  <a:satMod val="255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 lang="pt-BR" sz="2800" b="1" dirty="0" smtClean="0"/>
          </a:p>
          <a:p>
            <a:r>
              <a:rPr lang="pt-BR" sz="3200" b="1" dirty="0" smtClean="0"/>
              <a:t>Objetivo 2– Melhorar a qualidade da atenção ao idoso na Unidade de Saúde.</a:t>
            </a:r>
          </a:p>
          <a:p>
            <a:endParaRPr lang="pt-BR" sz="2800" dirty="0" smtClean="0"/>
          </a:p>
          <a:p>
            <a:endParaRPr lang="pt-BR" sz="2800" dirty="0" smtClean="0"/>
          </a:p>
          <a:p>
            <a:r>
              <a:rPr lang="pt-BR" sz="2800" b="1" dirty="0" smtClean="0"/>
              <a:t>Meta </a:t>
            </a:r>
            <a:r>
              <a:rPr lang="pt-BR" sz="2800" b="1" dirty="0" smtClean="0"/>
              <a:t>2.10: </a:t>
            </a:r>
            <a:r>
              <a:rPr lang="pt-BR" sz="2800" dirty="0" smtClean="0"/>
              <a:t>Realizar a primeira consulta odontológica para 100% dos idosos.</a:t>
            </a:r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r>
              <a:rPr lang="pt-BR" sz="2800" dirty="0" smtClean="0"/>
              <a:t>.</a:t>
            </a:r>
          </a:p>
          <a:p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4282" y="1785926"/>
            <a:ext cx="8715436" cy="4500594"/>
          </a:xfrm>
        </p:spPr>
      </p:pic>
    </p:spTree>
    <p:extLst>
      <p:ext uri="{BB962C8B-B14F-4D97-AF65-F5344CB8AC3E}">
        <p14:creationId xmlns:p14="http://schemas.microsoft.com/office/powerpoint/2010/main" xmlns="" val="355421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67544" y="6525344"/>
            <a:ext cx="820891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42844" y="142852"/>
            <a:ext cx="8858312" cy="6215106"/>
          </a:xfrm>
          <a:prstGeom prst="rect">
            <a:avLst/>
          </a:prstGeom>
          <a:gradFill rotWithShape="1">
            <a:gsLst>
              <a:gs pos="0">
                <a:srgbClr val="00B050"/>
              </a:gs>
              <a:gs pos="40000">
                <a:srgbClr val="00B050"/>
              </a:gs>
              <a:gs pos="100000">
                <a:schemeClr val="dk2">
                  <a:shade val="20000"/>
                  <a:satMod val="255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 lang="pt-BR" sz="2800" b="1" dirty="0" smtClean="0"/>
          </a:p>
          <a:p>
            <a:r>
              <a:rPr lang="pt-BR" sz="3200" b="1" dirty="0" smtClean="0"/>
              <a:t>Objetivo 3– Melhorar a qualidade da atenção ao idoso na Unidade de Saúde.</a:t>
            </a:r>
          </a:p>
          <a:p>
            <a:endParaRPr lang="pt-BR" sz="2800" dirty="0" smtClean="0"/>
          </a:p>
          <a:p>
            <a:endParaRPr lang="pt-BR" sz="2800" dirty="0" smtClean="0"/>
          </a:p>
          <a:p>
            <a:r>
              <a:rPr lang="pt-BR" sz="2800" b="1" dirty="0" smtClean="0"/>
              <a:t>Meta </a:t>
            </a:r>
            <a:r>
              <a:rPr lang="pt-BR" sz="2800" b="1" dirty="0" smtClean="0"/>
              <a:t>3.1: </a:t>
            </a:r>
            <a:r>
              <a:rPr lang="pt-BR" sz="2800" dirty="0" smtClean="0"/>
              <a:t>Buscar 100% dos idosos faltosos às consultas programadas.</a:t>
            </a:r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r>
              <a:rPr lang="pt-BR" sz="2800" dirty="0" smtClean="0"/>
              <a:t>.</a:t>
            </a:r>
          </a:p>
          <a:p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Espaço Reservado para Conteúdo 6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4282" y="1785926"/>
            <a:ext cx="8715436" cy="4500594"/>
          </a:xfrm>
        </p:spPr>
      </p:pic>
    </p:spTree>
    <p:extLst>
      <p:ext uri="{BB962C8B-B14F-4D97-AF65-F5344CB8AC3E}">
        <p14:creationId xmlns:p14="http://schemas.microsoft.com/office/powerpoint/2010/main" xmlns="" val="355421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67544" y="6525344"/>
            <a:ext cx="820891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42844" y="142852"/>
            <a:ext cx="8858312" cy="6215106"/>
          </a:xfrm>
          <a:prstGeom prst="rect">
            <a:avLst/>
          </a:prstGeom>
          <a:gradFill rotWithShape="1">
            <a:gsLst>
              <a:gs pos="0">
                <a:srgbClr val="00B050"/>
              </a:gs>
              <a:gs pos="40000">
                <a:srgbClr val="00B050"/>
              </a:gs>
              <a:gs pos="100000">
                <a:schemeClr val="dk2">
                  <a:shade val="20000"/>
                  <a:satMod val="255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 lang="pt-BR" sz="2800" b="1" dirty="0" smtClean="0"/>
          </a:p>
          <a:p>
            <a:r>
              <a:rPr lang="pt-BR" sz="3200" b="1" dirty="0" smtClean="0"/>
              <a:t>Objetivo 4 – </a:t>
            </a:r>
            <a:r>
              <a:rPr lang="pt-BR" sz="3200" b="1" dirty="0" smtClean="0"/>
              <a:t>Melhorar o registro das informações. </a:t>
            </a:r>
            <a:endParaRPr lang="pt-BR" sz="3200" b="1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r>
              <a:rPr lang="pt-BR" sz="2800" b="1" dirty="0" smtClean="0"/>
              <a:t>Meta </a:t>
            </a:r>
            <a:r>
              <a:rPr lang="pt-BR" sz="2800" b="1" dirty="0" smtClean="0"/>
              <a:t>4.1: </a:t>
            </a:r>
            <a:r>
              <a:rPr lang="pt-BR" sz="2800" dirty="0" smtClean="0"/>
              <a:t>Manter registro específico de 100% das pessoas idosas</a:t>
            </a:r>
            <a:r>
              <a:rPr lang="pt-BR" sz="2800" dirty="0" smtClean="0"/>
              <a:t>.</a:t>
            </a:r>
          </a:p>
          <a:p>
            <a:endParaRPr lang="pt-BR" sz="2800" dirty="0" smtClean="0"/>
          </a:p>
          <a:p>
            <a:r>
              <a:rPr lang="pt-BR" sz="2800" b="1" dirty="0" smtClean="0"/>
              <a:t>Meta 4.2: </a:t>
            </a:r>
            <a:r>
              <a:rPr lang="pt-BR" sz="2800" dirty="0" smtClean="0"/>
              <a:t>Distribuir a Caderneta de Saúde da Pessoa Idosa a 100% dos idosos cadastrados.</a:t>
            </a:r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r>
              <a:rPr lang="pt-BR" sz="2800" dirty="0" smtClean="0"/>
              <a:t>.</a:t>
            </a:r>
          </a:p>
          <a:p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4282" y="1571612"/>
            <a:ext cx="8715436" cy="4714908"/>
          </a:xfrm>
        </p:spPr>
      </p:pic>
    </p:spTree>
    <p:extLst>
      <p:ext uri="{BB962C8B-B14F-4D97-AF65-F5344CB8AC3E}">
        <p14:creationId xmlns:p14="http://schemas.microsoft.com/office/powerpoint/2010/main" xmlns="" val="355421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67544" y="6525344"/>
            <a:ext cx="820891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42844" y="142852"/>
            <a:ext cx="8858312" cy="6215106"/>
          </a:xfrm>
          <a:prstGeom prst="rect">
            <a:avLst/>
          </a:prstGeom>
          <a:gradFill rotWithShape="1">
            <a:gsLst>
              <a:gs pos="0">
                <a:srgbClr val="00B050"/>
              </a:gs>
              <a:gs pos="40000">
                <a:srgbClr val="00B050"/>
              </a:gs>
              <a:gs pos="100000">
                <a:schemeClr val="dk2">
                  <a:shade val="20000"/>
                  <a:satMod val="255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 lang="pt-BR" sz="2800" b="1" dirty="0" smtClean="0"/>
          </a:p>
          <a:p>
            <a:r>
              <a:rPr lang="pt-BR" sz="4100" b="1" dirty="0" smtClean="0"/>
              <a:t>Objetivo 5 </a:t>
            </a:r>
            <a:r>
              <a:rPr lang="pt-BR" sz="4100" b="1" dirty="0" smtClean="0"/>
              <a:t>– </a:t>
            </a:r>
            <a:r>
              <a:rPr lang="pt-BR" sz="4100" b="1" dirty="0" smtClean="0"/>
              <a:t>Mapear </a:t>
            </a:r>
            <a:r>
              <a:rPr lang="pt-BR" sz="4100" b="1" dirty="0" smtClean="0"/>
              <a:t>os idosos de risco da área de abrangência. </a:t>
            </a:r>
            <a:endParaRPr lang="pt-BR" sz="4100" dirty="0" smtClean="0"/>
          </a:p>
          <a:p>
            <a:endParaRPr lang="pt-BR" sz="2800" b="1" dirty="0" smtClean="0"/>
          </a:p>
          <a:p>
            <a:endParaRPr lang="pt-BR" sz="2800" b="1" dirty="0" smtClean="0"/>
          </a:p>
          <a:p>
            <a:r>
              <a:rPr lang="pt-BR" sz="3300" b="1" dirty="0" smtClean="0"/>
              <a:t>Meta </a:t>
            </a:r>
            <a:r>
              <a:rPr lang="pt-BR" sz="3300" b="1" dirty="0" smtClean="0"/>
              <a:t>5.1: </a:t>
            </a:r>
            <a:r>
              <a:rPr lang="pt-BR" sz="3300" dirty="0" smtClean="0"/>
              <a:t>Rastrear 100% das pessoas idosas para risco de </a:t>
            </a:r>
            <a:r>
              <a:rPr lang="pt-BR" sz="3300" dirty="0" err="1" smtClean="0"/>
              <a:t>morbimortalidade</a:t>
            </a:r>
            <a:r>
              <a:rPr lang="pt-BR" sz="3300" dirty="0" smtClean="0"/>
              <a:t>.</a:t>
            </a:r>
          </a:p>
          <a:p>
            <a:endParaRPr lang="pt-BR" sz="3300" dirty="0" smtClean="0"/>
          </a:p>
          <a:p>
            <a:r>
              <a:rPr lang="pt-BR" sz="3300" b="1" dirty="0" smtClean="0"/>
              <a:t>Meta 5.2: </a:t>
            </a:r>
            <a:r>
              <a:rPr lang="pt-BR" sz="3300" dirty="0" smtClean="0"/>
              <a:t>Investigar a presença de indicadores de fragilização na velhice em 100% das pessoas idosas.</a:t>
            </a:r>
          </a:p>
          <a:p>
            <a:endParaRPr lang="pt-BR" sz="3300" dirty="0" smtClean="0"/>
          </a:p>
          <a:p>
            <a:endParaRPr lang="pt-BR" sz="3300" dirty="0" smtClean="0"/>
          </a:p>
          <a:p>
            <a:r>
              <a:rPr lang="pt-BR" sz="3300" b="1" dirty="0" smtClean="0"/>
              <a:t>Meta 5.3: </a:t>
            </a:r>
            <a:r>
              <a:rPr lang="pt-BR" sz="3300" dirty="0" smtClean="0"/>
              <a:t>Avaliar a rede social de 100% dos idosos.</a:t>
            </a:r>
          </a:p>
          <a:p>
            <a:endParaRPr lang="pt-BR" sz="2800" dirty="0" smtClean="0"/>
          </a:p>
          <a:p>
            <a:r>
              <a:rPr lang="pt-BR" sz="2800" dirty="0" smtClean="0"/>
              <a:t>.</a:t>
            </a:r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Espaço Reservado para Conteúdo 6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4282" y="1571612"/>
            <a:ext cx="8715436" cy="4714908"/>
          </a:xfrm>
        </p:spPr>
      </p:pic>
    </p:spTree>
    <p:extLst>
      <p:ext uri="{BB962C8B-B14F-4D97-AF65-F5344CB8AC3E}">
        <p14:creationId xmlns:p14="http://schemas.microsoft.com/office/powerpoint/2010/main" xmlns="" val="355421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67544" y="6525344"/>
            <a:ext cx="820891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42844" y="142852"/>
            <a:ext cx="8858312" cy="6215106"/>
          </a:xfrm>
          <a:prstGeom prst="rect">
            <a:avLst/>
          </a:prstGeom>
          <a:gradFill rotWithShape="1">
            <a:gsLst>
              <a:gs pos="0">
                <a:srgbClr val="00B050"/>
              </a:gs>
              <a:gs pos="40000">
                <a:srgbClr val="00B050"/>
              </a:gs>
              <a:gs pos="100000">
                <a:schemeClr val="dk2">
                  <a:shade val="20000"/>
                  <a:satMod val="255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 lang="pt-BR" sz="4100" b="1" dirty="0" smtClean="0"/>
          </a:p>
          <a:p>
            <a:endParaRPr lang="pt-BR" sz="4100" b="1" dirty="0" smtClean="0"/>
          </a:p>
          <a:p>
            <a:r>
              <a:rPr lang="pt-BR" sz="4100" b="1" dirty="0" smtClean="0"/>
              <a:t>Objetivo 6 – </a:t>
            </a:r>
            <a:r>
              <a:rPr lang="pt-BR" sz="4000" b="1" dirty="0" smtClean="0"/>
              <a:t>Promover </a:t>
            </a:r>
            <a:r>
              <a:rPr lang="pt-BR" sz="4000" b="1" dirty="0" smtClean="0"/>
              <a:t>a saúde dos </a:t>
            </a:r>
            <a:r>
              <a:rPr lang="pt-BR" sz="4000" b="1" dirty="0" smtClean="0"/>
              <a:t>idosos</a:t>
            </a:r>
            <a:endParaRPr lang="pt-BR" sz="4100" b="1" dirty="0" smtClean="0"/>
          </a:p>
          <a:p>
            <a:endParaRPr lang="pt-BR" sz="2800" dirty="0" smtClean="0"/>
          </a:p>
          <a:p>
            <a:r>
              <a:rPr lang="pt-BR" sz="2800" dirty="0" smtClean="0"/>
              <a:t> </a:t>
            </a:r>
            <a:endParaRPr lang="pt-BR" sz="2800" dirty="0" smtClean="0"/>
          </a:p>
          <a:p>
            <a:r>
              <a:rPr lang="pt-BR" sz="2800" b="1" dirty="0" smtClean="0"/>
              <a:t>Meta 6.1: </a:t>
            </a:r>
            <a:r>
              <a:rPr lang="pt-BR" sz="2800" dirty="0" smtClean="0"/>
              <a:t>Garantir orientação nutricional para hábitos alimentares saudáveis a 100% das pessoas idosas</a:t>
            </a:r>
            <a:r>
              <a:rPr lang="pt-BR" sz="2800" dirty="0" smtClean="0"/>
              <a:t>.</a:t>
            </a:r>
          </a:p>
          <a:p>
            <a:endParaRPr lang="pt-BR" sz="2800" b="1" dirty="0" smtClean="0"/>
          </a:p>
          <a:p>
            <a:endParaRPr lang="pt-BR" sz="2800" b="1" dirty="0" smtClean="0"/>
          </a:p>
          <a:p>
            <a:r>
              <a:rPr lang="pt-BR" sz="2800" b="1" dirty="0" smtClean="0"/>
              <a:t>Meta </a:t>
            </a:r>
            <a:r>
              <a:rPr lang="pt-BR" sz="2800" b="1" dirty="0" smtClean="0"/>
              <a:t>6.2: </a:t>
            </a:r>
            <a:r>
              <a:rPr lang="pt-BR" sz="2800" dirty="0" smtClean="0"/>
              <a:t>Garantir orientação para a prática regular de atividade física a 100% idosos.</a:t>
            </a:r>
          </a:p>
          <a:p>
            <a:endParaRPr lang="pt-BR" sz="2800" b="1" dirty="0" smtClean="0"/>
          </a:p>
          <a:p>
            <a:endParaRPr lang="pt-BR" sz="2800" b="1" dirty="0" smtClean="0"/>
          </a:p>
          <a:p>
            <a:r>
              <a:rPr lang="pt-BR" sz="2800" b="1" dirty="0" smtClean="0"/>
              <a:t>Meta </a:t>
            </a:r>
            <a:r>
              <a:rPr lang="pt-BR" sz="2800" b="1" dirty="0" smtClean="0"/>
              <a:t>6.3: </a:t>
            </a:r>
            <a:r>
              <a:rPr lang="pt-BR" sz="2800" dirty="0" smtClean="0"/>
              <a:t>Garantir orientações sobre higiene bucal (incluindo higiene de próteses dentárias) para 100% dos idosos cadastrados</a:t>
            </a:r>
            <a:r>
              <a:rPr lang="pt-BR" sz="2800" dirty="0" smtClean="0"/>
              <a:t>.</a:t>
            </a:r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4282" y="1571612"/>
            <a:ext cx="8715436" cy="4714908"/>
          </a:xfrm>
        </p:spPr>
      </p:pic>
    </p:spTree>
    <p:extLst>
      <p:ext uri="{BB962C8B-B14F-4D97-AF65-F5344CB8AC3E}">
        <p14:creationId xmlns:p14="http://schemas.microsoft.com/office/powerpoint/2010/main" xmlns="" val="355421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67544" y="6525344"/>
            <a:ext cx="820891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ítulo 1"/>
          <p:cNvSpPr txBox="1">
            <a:spLocks noGrp="1"/>
          </p:cNvSpPr>
          <p:nvPr>
            <p:ph type="title"/>
          </p:nvPr>
        </p:nvSpPr>
        <p:spPr>
          <a:xfrm>
            <a:off x="428596" y="71422"/>
            <a:ext cx="8429684" cy="1143000"/>
          </a:xfrm>
          <a:prstGeom prst="rect">
            <a:avLst/>
          </a:prstGeom>
          <a:gradFill rotWithShape="1">
            <a:gsLst>
              <a:gs pos="0">
                <a:srgbClr val="00B050"/>
              </a:gs>
              <a:gs pos="40000">
                <a:srgbClr val="00B050"/>
              </a:gs>
              <a:gs pos="100000">
                <a:schemeClr val="dk2">
                  <a:shade val="20000"/>
                  <a:satMod val="255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Discussão</a:t>
            </a: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Imagem 22"/>
          <p:cNvPicPr/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285720" y="1357298"/>
            <a:ext cx="8643998" cy="5143536"/>
          </a:xfrm>
          <a:prstGeom prst="rect">
            <a:avLst/>
          </a:prstGeom>
        </p:spPr>
      </p:pic>
      <p:sp>
        <p:nvSpPr>
          <p:cNvPr id="25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00066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intervenção na UBS João Paulo II, </a:t>
            </a:r>
            <a:r>
              <a:rPr lang="pt-B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Caicó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/RN, permitiu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ampliar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cobertura do Programa de Saúde do Idoso, 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Melhorou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qualidade da atenção ao idoso em relação à prescrição de exames complementares e a avaliação multidimensional rápida dos idosos. 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Aumentou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eficácia no cadastro e acompanhamento aos idosos acamados, no rastreio dos idosos para doenças crônicas e na avaliação da necessidade de atendimento odontológico. 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Melhorou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adesão dos idosos ao Programa de Saúde do Idoso e a qualidade nos registros das informações na caderneta do idoso. 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Possibilitou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mapeamento dos idosos para avaliação do risco de </a:t>
            </a:r>
            <a:r>
              <a:rPr lang="pt-B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morbimortalidade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s-E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866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00B050"/>
              </a:gs>
              <a:gs pos="40000">
                <a:srgbClr val="00B050"/>
              </a:gs>
              <a:gs pos="100000">
                <a:schemeClr val="dk2">
                  <a:shade val="20000"/>
                  <a:satMod val="255000"/>
                </a:schemeClr>
              </a:gs>
            </a:gsLst>
          </a:gradFill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49309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endParaRPr lang="pt-BR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nvelhecimento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qualidade é direito de toda e qualquer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pessoa</a:t>
            </a:r>
          </a:p>
          <a:p>
            <a:pPr marL="0" indent="0" algn="just">
              <a:buNone/>
            </a:pPr>
            <a:endParaRPr lang="pt-BR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Aumento da expectativa de vida e, consequentemente, da população idosa</a:t>
            </a:r>
            <a:endParaRPr lang="pt-BR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pt-BR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/>
              <a:t>Pensar </a:t>
            </a:r>
            <a:r>
              <a:rPr lang="pt-BR" sz="2400" dirty="0"/>
              <a:t>em estratégias de implementação do cuidado ao idoso sob um olhar preventivo, educativo e com redução de riscos e danos, buscando uma melhoria na qualidade de vida, uma vez que é notável o crescimento da expectativa de vida ao observamos os índices de envelhecimento não apenas no Brasil, mas de modo global é suficientemente </a:t>
            </a:r>
            <a:r>
              <a:rPr lang="pt-BR" sz="2400" dirty="0" smtClean="0"/>
              <a:t>necessário.</a:t>
            </a:r>
            <a:endParaRPr lang="pt-BR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pt-BR" sz="2000" dirty="0"/>
          </a:p>
          <a:p>
            <a:pPr algn="just">
              <a:buFont typeface="Wingdings" pitchFamily="2" charset="2"/>
              <a:buChar char="ü"/>
            </a:pPr>
            <a:endParaRPr lang="pt-BR" sz="2400" dirty="0" smtClean="0"/>
          </a:p>
          <a:p>
            <a:pPr>
              <a:buFont typeface="Wingdings" pitchFamily="2" charset="2"/>
              <a:buChar char="ü"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467544" y="6525344"/>
            <a:ext cx="820891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06768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Importância da intervenção</a:t>
            </a: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No tocante a intervenção a mesma trouxe resultados positivos, pois possibilitou identificar problemas e propor melhorias para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Equipe</a:t>
            </a:r>
          </a:p>
          <a:p>
            <a:pPr algn="just">
              <a:buFont typeface="Wingdings" pitchFamily="2" charset="2"/>
              <a:buChar char="ü"/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Serviço</a:t>
            </a:r>
          </a:p>
          <a:p>
            <a:pPr algn="just">
              <a:buFont typeface="Wingdings" pitchFamily="2" charset="2"/>
              <a:buChar char="ü"/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Gestão</a:t>
            </a:r>
          </a:p>
          <a:p>
            <a:pPr algn="just">
              <a:buFont typeface="Wingdings" pitchFamily="2" charset="2"/>
              <a:buChar char="ü"/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Comunidade</a:t>
            </a:r>
          </a:p>
          <a:p>
            <a:pPr algn="just">
              <a:buFont typeface="Wingdings" pitchFamily="2" charset="2"/>
              <a:buChar char="ü"/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67544" y="6525344"/>
            <a:ext cx="820891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46856" y="274638"/>
            <a:ext cx="8229600" cy="1143000"/>
          </a:xfrm>
          <a:prstGeom prst="rect">
            <a:avLst/>
          </a:prstGeom>
          <a:gradFill rotWithShape="1">
            <a:gsLst>
              <a:gs pos="0">
                <a:srgbClr val="00B050"/>
              </a:gs>
              <a:gs pos="40000">
                <a:srgbClr val="00B050"/>
              </a:gs>
              <a:gs pos="100000">
                <a:schemeClr val="dk2">
                  <a:shade val="20000"/>
                  <a:satMod val="255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IMPORTÂNCIA </a:t>
            </a: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INTERVENÇÃO</a:t>
            </a: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438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1428736"/>
            <a:ext cx="8643998" cy="50006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O curso de especialização possibilitou um grande processo de aprendizagem, com a realização de um trabalho na APS em outro país. </a:t>
            </a:r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Minhas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expectativas em relação ao curso de especialização foram cumpridas e além de melhorar o trabalho nas comunidades mais necessitadas, exigiu de mim uma preparação mais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integral.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Me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permitiu aprofundar meus conhecimentos em saúde familiar e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oferecer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uma atenção mais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humanizada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a meus pacientes, onde a medicina curativa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ainda é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predominante.</a:t>
            </a:r>
            <a:endParaRPr lang="es-E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67544" y="6525344"/>
            <a:ext cx="820891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214282" y="274638"/>
            <a:ext cx="8715436" cy="1143000"/>
          </a:xfrm>
          <a:prstGeom prst="rect">
            <a:avLst/>
          </a:prstGeom>
          <a:gradFill rotWithShape="1">
            <a:gsLst>
              <a:gs pos="0">
                <a:srgbClr val="00B050"/>
              </a:gs>
              <a:gs pos="40000">
                <a:srgbClr val="00B050"/>
              </a:gs>
              <a:gs pos="100000">
                <a:schemeClr val="dk2">
                  <a:shade val="20000"/>
                  <a:satMod val="255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Reflexão crítica sobre o processo pessoal de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aprendizagem </a:t>
            </a: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485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1428736"/>
            <a:ext cx="8643998" cy="50006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1800" dirty="0"/>
              <a:t>BRASIL. Ministério da Saúde. Secretaria de Atenção à Saúde. Departamento de Atenção Básica. </a:t>
            </a:r>
            <a:r>
              <a:rPr lang="pt-BR" sz="1800" b="1" dirty="0"/>
              <a:t>Envelhecimento e saúde da pessoa idosa</a:t>
            </a:r>
            <a:r>
              <a:rPr lang="pt-BR" sz="1800" dirty="0"/>
              <a:t> / Ministério da Saúde, Secretaria de Atenção à Saúde, Departamento de Atenção Básica – Brasília: Ministério da Saúde, 2006.192 p. </a:t>
            </a:r>
          </a:p>
          <a:p>
            <a:pPr>
              <a:buNone/>
            </a:pPr>
            <a:endParaRPr lang="pt-BR" sz="1800" dirty="0"/>
          </a:p>
          <a:p>
            <a:r>
              <a:rPr lang="pt-BR" sz="1800" dirty="0"/>
              <a:t>BRASIL. Ministério da Saúde. Secretaria de Atenção à Saúde. Departamento de Ações Programáticas e Estratégicas. </a:t>
            </a:r>
            <a:r>
              <a:rPr lang="pt-BR" sz="1800" b="1" dirty="0"/>
              <a:t>Atenção à saúde da pessoa idosa e envelhecimento</a:t>
            </a:r>
            <a:r>
              <a:rPr lang="pt-BR" sz="1800" dirty="0"/>
              <a:t>. Ministério da Saúde, Secretaria de Atenção à Saúde, Departamento de Ações Programáticas e Estratégicas, Área Técnica Saúde do Idoso. – Brasília, 2010.</a:t>
            </a:r>
          </a:p>
          <a:p>
            <a:pPr>
              <a:buNone/>
            </a:pPr>
            <a:endParaRPr lang="pt-BR" sz="1800" dirty="0"/>
          </a:p>
          <a:p>
            <a:r>
              <a:rPr lang="pt-BR" sz="1800" dirty="0"/>
              <a:t>BRASIL. Ministério da Saúde. Secretaria de Atenção à Saúde. Departamento de Ações Programáticas e Estratégicas. </a:t>
            </a:r>
            <a:r>
              <a:rPr lang="pt-BR" sz="1800" b="1" dirty="0"/>
              <a:t>Manual Técnico de Atenção à Pessoa Idosa </a:t>
            </a:r>
            <a:r>
              <a:rPr lang="pt-BR" sz="1800" dirty="0"/>
              <a:t>do Ministério da Saúde, Secretaria de Atenção à Saúde, Departamento de Ações Programáticas e Estratégicas – Brasília, 2012/2013.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pt-BR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67544" y="6525344"/>
            <a:ext cx="820891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214282" y="274638"/>
            <a:ext cx="8715436" cy="1143000"/>
          </a:xfrm>
          <a:prstGeom prst="rect">
            <a:avLst/>
          </a:prstGeom>
          <a:gradFill rotWithShape="1">
            <a:gsLst>
              <a:gs pos="0">
                <a:srgbClr val="00B050"/>
              </a:gs>
              <a:gs pos="40000">
                <a:srgbClr val="00B050"/>
              </a:gs>
              <a:gs pos="100000">
                <a:schemeClr val="dk2">
                  <a:shade val="20000"/>
                  <a:satMod val="255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 </a:t>
            </a: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485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264696"/>
          </a:xfrm>
          <a:gradFill>
            <a:gsLst>
              <a:gs pos="16000">
                <a:srgbClr val="00B050"/>
              </a:gs>
              <a:gs pos="31000">
                <a:srgbClr val="00B050"/>
              </a:gs>
              <a:gs pos="100000">
                <a:schemeClr val="dk2">
                  <a:shade val="20000"/>
                  <a:satMod val="255000"/>
                </a:schemeClr>
              </a:gs>
            </a:gsLst>
          </a:gradFill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marL="0" indent="0" algn="ctr">
              <a:buNone/>
            </a:pPr>
            <a:endParaRPr lang="pt-BR" sz="4000" b="1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pt-BR" sz="4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OBRIGADO PELA ATENÇÃO!</a:t>
            </a:r>
            <a:endParaRPr lang="pt-BR" sz="4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67544" y="6525344"/>
            <a:ext cx="820891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01733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00B050"/>
              </a:gs>
              <a:gs pos="40000">
                <a:srgbClr val="00B050"/>
              </a:gs>
              <a:gs pos="100000">
                <a:schemeClr val="dk2">
                  <a:shade val="20000"/>
                  <a:satMod val="255000"/>
                </a:schemeClr>
              </a:gs>
            </a:gsLst>
          </a:gradFill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Caracterização do município</a:t>
            </a: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4930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Caicó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está localizado na região centro-sul do estado distante 256 km da capital estadual, Natal. </a:t>
            </a:r>
          </a:p>
          <a:p>
            <a:pPr algn="just">
              <a:buFont typeface="Wingdings" pitchFamily="2" charset="2"/>
              <a:buChar char="ü"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Principal cidade da região do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Seridó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Font typeface="Wingdings" pitchFamily="2" charset="2"/>
              <a:buChar char="ü"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seu território ocupa uma área de 1.228,574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km²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 equivalente a 2,33% da superfície estadual, posicionando-o como o quinto município com maior extensão do Rio Grande do Norte.</a:t>
            </a:r>
          </a:p>
          <a:p>
            <a:pPr algn="just">
              <a:buNone/>
            </a:pPr>
            <a:endParaRPr lang="pt-BR" sz="2000" dirty="0"/>
          </a:p>
          <a:p>
            <a:pPr algn="just">
              <a:buFont typeface="Wingdings" pitchFamily="2" charset="2"/>
              <a:buChar char="ü"/>
            </a:pPr>
            <a:endParaRPr lang="pt-BR" sz="2400" dirty="0" smtClean="0"/>
          </a:p>
          <a:p>
            <a:pPr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467544" y="6525344"/>
            <a:ext cx="820891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06768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00B050"/>
              </a:gs>
              <a:gs pos="40000">
                <a:srgbClr val="00B050"/>
              </a:gs>
              <a:gs pos="100000">
                <a:schemeClr val="dk2">
                  <a:shade val="20000"/>
                  <a:satMod val="255000"/>
                </a:schemeClr>
              </a:gs>
            </a:gsLst>
          </a:gradFill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Caracterização do Sistema de Saúde</a:t>
            </a: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58204" cy="449309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pt-BR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município possui 20 Unidades de Saúde. Destas, 17 são ESF e 3 de Atenção Tradicional. </a:t>
            </a:r>
          </a:p>
          <a:p>
            <a:pPr algn="just">
              <a:buFont typeface="Wingdings" pitchFamily="2" charset="2"/>
              <a:buChar char="ü"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Unidade de Saúde João Paulo II fica localizada no bairro do mesmo nome, atende em nível de ESF.</a:t>
            </a:r>
          </a:p>
          <a:p>
            <a:pPr algn="just">
              <a:buFont typeface="Wingdings" pitchFamily="2" charset="2"/>
              <a:buChar char="ü"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Possui uma equipe de saúde formada por 1 enfermeira, 1 médico, 1 odontólogo, 1 técnico de saúde bucal, 1 técnica de enfermagem, 1 vacinadora, 2 ACS, 3 Auxiliares de Serviços Gerais, 1 administradora e 1 estagiária do IEL (Instituto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Elvaldo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Lorin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buFont typeface="Wingdings" pitchFamily="2" charset="2"/>
              <a:buChar char="ü"/>
            </a:pPr>
            <a:endParaRPr lang="pt-BR" sz="2000" dirty="0"/>
          </a:p>
          <a:p>
            <a:pPr algn="just">
              <a:buFont typeface="Wingdings" pitchFamily="2" charset="2"/>
              <a:buChar char="ü"/>
            </a:pPr>
            <a:endParaRPr lang="pt-BR" sz="2400" dirty="0" smtClean="0"/>
          </a:p>
          <a:p>
            <a:pPr>
              <a:buFont typeface="Wingdings" pitchFamily="2" charset="2"/>
              <a:buChar char="ü"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467544" y="6525344"/>
            <a:ext cx="820891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06768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543428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pt-BR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Melhorar a atenção à saúde do idoso na  ESF João Paulo II, Caicó/RN.</a:t>
            </a:r>
            <a:endParaRPr lang="es-E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7" name="Espaço Reservado para Conteúdo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0628" y="2387539"/>
            <a:ext cx="3965486" cy="2970287"/>
          </a:xfrm>
        </p:spPr>
      </p:pic>
      <p:sp>
        <p:nvSpPr>
          <p:cNvPr id="4" name="Retângulo 3"/>
          <p:cNvSpPr/>
          <p:nvPr/>
        </p:nvSpPr>
        <p:spPr>
          <a:xfrm>
            <a:off x="467544" y="6525344"/>
            <a:ext cx="820891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t-BR" dirty="0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gradFill rotWithShape="1">
            <a:gsLst>
              <a:gs pos="0">
                <a:srgbClr val="00B050"/>
              </a:gs>
              <a:gs pos="40000">
                <a:srgbClr val="00B050"/>
              </a:gs>
              <a:gs pos="100000">
                <a:schemeClr val="dk2">
                  <a:shade val="20000"/>
                  <a:satMod val="255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OBJETIVO GERAL</a:t>
            </a: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1731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>
        <p:circle/>
      </p:transition>
    </mc:Choice>
    <mc:Fallback>
      <p:transition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67544" y="6525344"/>
            <a:ext cx="820891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8" name="Título 1"/>
          <p:cNvSpPr txBox="1">
            <a:spLocks/>
          </p:cNvSpPr>
          <p:nvPr/>
        </p:nvSpPr>
        <p:spPr>
          <a:xfrm>
            <a:off x="446856" y="274638"/>
            <a:ext cx="8229600" cy="1143000"/>
          </a:xfrm>
          <a:prstGeom prst="rect">
            <a:avLst/>
          </a:prstGeom>
          <a:gradFill rotWithShape="1">
            <a:gsLst>
              <a:gs pos="0">
                <a:srgbClr val="00B050"/>
              </a:gs>
              <a:gs pos="40000">
                <a:srgbClr val="00B050"/>
              </a:gs>
              <a:gs pos="100000">
                <a:schemeClr val="dk2">
                  <a:shade val="20000"/>
                  <a:satMod val="255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METODOLOGIA</a:t>
            </a: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Diagrama 18"/>
          <p:cNvGraphicFramePr/>
          <p:nvPr/>
        </p:nvGraphicFramePr>
        <p:xfrm>
          <a:off x="500034" y="1714488"/>
          <a:ext cx="8072494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34750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9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67544" y="6525344"/>
            <a:ext cx="820891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500034" y="2786058"/>
            <a:ext cx="8229600" cy="1785950"/>
          </a:xfrm>
          <a:prstGeom prst="rect">
            <a:avLst/>
          </a:prstGeom>
          <a:gradFill rotWithShape="1">
            <a:gsLst>
              <a:gs pos="0">
                <a:srgbClr val="00B050"/>
              </a:gs>
              <a:gs pos="40000">
                <a:srgbClr val="00B050"/>
              </a:gs>
              <a:gs pos="100000">
                <a:schemeClr val="dk2">
                  <a:shade val="20000"/>
                  <a:satMod val="255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pt-BR" sz="4000" b="1" dirty="0" smtClean="0">
                <a:latin typeface="Times New Roman" pitchFamily="18" charset="0"/>
                <a:cs typeface="Times New Roman" pitchFamily="18" charset="0"/>
              </a:rPr>
              <a:t>Objetivos, metas e resultados</a:t>
            </a:r>
            <a:endParaRPr lang="pt-BR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548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67544" y="6525344"/>
            <a:ext cx="820891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285720" y="5884151"/>
            <a:ext cx="86439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dirty="0"/>
              <a:t>Figura 1 – Cobertura do programa de atenção à saúde do idoso na UBS João Paulo II, Caicó, RN, 2015.</a:t>
            </a:r>
            <a:endParaRPr lang="es-ES" sz="1600" dirty="0"/>
          </a:p>
          <a:p>
            <a:pPr algn="just"/>
            <a:endParaRPr lang="pt-BR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026363606"/>
              </p:ext>
            </p:extLst>
          </p:nvPr>
        </p:nvGraphicFramePr>
        <p:xfrm>
          <a:off x="357158" y="2428868"/>
          <a:ext cx="8429684" cy="3352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ítulo 1"/>
          <p:cNvSpPr txBox="1">
            <a:spLocks/>
          </p:cNvSpPr>
          <p:nvPr/>
        </p:nvSpPr>
        <p:spPr>
          <a:xfrm>
            <a:off x="285720" y="142852"/>
            <a:ext cx="8572560" cy="1928826"/>
          </a:xfrm>
          <a:prstGeom prst="rect">
            <a:avLst/>
          </a:prstGeom>
          <a:gradFill rotWithShape="1">
            <a:gsLst>
              <a:gs pos="0">
                <a:srgbClr val="00B050"/>
              </a:gs>
              <a:gs pos="40000">
                <a:srgbClr val="00B050"/>
              </a:gs>
              <a:gs pos="100000">
                <a:schemeClr val="dk2">
                  <a:shade val="20000"/>
                  <a:satMod val="255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 lang="pt-BR" sz="2800" b="1" dirty="0" smtClean="0"/>
          </a:p>
          <a:p>
            <a:r>
              <a:rPr lang="pt-BR" sz="2800" b="1" dirty="0" smtClean="0"/>
              <a:t>Objetivo </a:t>
            </a:r>
            <a:r>
              <a:rPr lang="pt-BR" sz="2800" b="1" dirty="0" smtClean="0"/>
              <a:t>1– Ampliar a cobertura do Programa de Saúde do </a:t>
            </a:r>
            <a:r>
              <a:rPr lang="pt-BR" sz="2800" b="1" dirty="0" smtClean="0"/>
              <a:t>Idoso</a:t>
            </a:r>
            <a:endParaRPr lang="pt-BR" sz="2800" b="1" dirty="0" smtClean="0"/>
          </a:p>
          <a:p>
            <a:r>
              <a:rPr lang="pt-BR" sz="2800" b="1" dirty="0" smtClean="0"/>
              <a:t>Meta 1.1:</a:t>
            </a:r>
            <a:r>
              <a:rPr lang="pt-BR" sz="2800" dirty="0" smtClean="0"/>
              <a:t> Ampliar a cobertura de atenção à saúde do idoso da área da unidade de saúde  para 85%.</a:t>
            </a:r>
          </a:p>
          <a:p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105548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67544" y="6525344"/>
            <a:ext cx="820891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42844" y="142852"/>
            <a:ext cx="8858312" cy="6215106"/>
          </a:xfrm>
          <a:prstGeom prst="rect">
            <a:avLst/>
          </a:prstGeom>
          <a:gradFill rotWithShape="1">
            <a:gsLst>
              <a:gs pos="0">
                <a:srgbClr val="00B050"/>
              </a:gs>
              <a:gs pos="40000">
                <a:srgbClr val="00B050"/>
              </a:gs>
              <a:gs pos="100000">
                <a:schemeClr val="dk2">
                  <a:shade val="20000"/>
                  <a:satMod val="255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 lang="pt-BR" sz="2800" b="1" dirty="0" smtClean="0"/>
          </a:p>
          <a:p>
            <a:r>
              <a:rPr lang="pt-BR" sz="2800" b="1" dirty="0" smtClean="0"/>
              <a:t>Objetivo 2– Melhorar a qualidade da atenção ao idoso na Unidade de Saúde.</a:t>
            </a:r>
          </a:p>
          <a:p>
            <a:endParaRPr lang="pt-BR" sz="2800" dirty="0" smtClean="0"/>
          </a:p>
          <a:p>
            <a:r>
              <a:rPr lang="pt-BR" sz="2800" b="1" dirty="0" smtClean="0"/>
              <a:t>Meta 2.1: </a:t>
            </a:r>
            <a:r>
              <a:rPr lang="pt-BR" sz="2800" dirty="0" smtClean="0"/>
              <a:t>Realizar Avaliação Multidimensional Rápida de 100% dos idosos da área de abrangência utilizando como modelo a proposta de avaliação do Ministério da Saúde.</a:t>
            </a:r>
          </a:p>
          <a:p>
            <a:r>
              <a:rPr lang="pt-BR" sz="2800" b="1" dirty="0" smtClean="0"/>
              <a:t>Meta 2.2: </a:t>
            </a:r>
            <a:r>
              <a:rPr lang="pt-BR" sz="2800" dirty="0" smtClean="0"/>
              <a:t>Realizar exame clínico apropriado em 100% das consultas, incluindo exame físico dos pés, com palpação dos pulsos tibial posterior e pedioso e medida da sensibilidade a cada 3 meses para diabéticos.</a:t>
            </a:r>
          </a:p>
          <a:p>
            <a:r>
              <a:rPr lang="pt-BR" sz="2800" b="1" dirty="0" smtClean="0"/>
              <a:t>Meta 2.3: </a:t>
            </a:r>
            <a:r>
              <a:rPr lang="pt-BR" sz="2800" dirty="0" smtClean="0"/>
              <a:t>Realizar a solicitação de exames complementares periódicos em 100% dos idosos hipertensos e/ou diabéticos.</a:t>
            </a:r>
          </a:p>
          <a:p>
            <a:r>
              <a:rPr lang="pt-BR" sz="2800" b="1" dirty="0" smtClean="0"/>
              <a:t>Meta 2.4: </a:t>
            </a:r>
            <a:r>
              <a:rPr lang="pt-BR" sz="2800" dirty="0" smtClean="0"/>
              <a:t>Priorizar a prescrição de medicamentos da Farmácia Popular a 100% dos idosos.</a:t>
            </a:r>
          </a:p>
          <a:p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Espaço Reservado para Conteúdo 6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4282" y="1571612"/>
            <a:ext cx="8715436" cy="4714908"/>
          </a:xfrm>
        </p:spPr>
      </p:pic>
    </p:spTree>
    <p:extLst>
      <p:ext uri="{BB962C8B-B14F-4D97-AF65-F5344CB8AC3E}">
        <p14:creationId xmlns:p14="http://schemas.microsoft.com/office/powerpoint/2010/main" xmlns="" val="355421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1766</TotalTime>
  <Words>1262</Words>
  <Application>Microsoft Office PowerPoint</Application>
  <PresentationFormat>Apresentação na tela (4:3)</PresentationFormat>
  <Paragraphs>195</Paragraphs>
  <Slides>23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Tema do Office</vt:lpstr>
      <vt:lpstr>Slide 1</vt:lpstr>
      <vt:lpstr>Introdução</vt:lpstr>
      <vt:lpstr>Caracterização do município</vt:lpstr>
      <vt:lpstr>Caracterização do Sistema de Saúde</vt:lpstr>
      <vt:lpstr>Slide 5</vt:lpstr>
      <vt:lpstr>Slide 6</vt:lpstr>
      <vt:lpstr>Slide 7</vt:lpstr>
      <vt:lpstr>Slide 8</vt:lpstr>
      <vt:lpstr>Slide 9</vt:lpstr>
      <vt:lpstr>Slide 10</vt:lpstr>
      <vt:lpstr>Slide 11</vt:lpstr>
      <vt:lpstr>  Objetivo 2– Melhorar a qualidade da atenção ao idoso na Unidade de Saúde. Meta 2.8: Rastrear 100% dos idosos com pressão arterial sustentada maior que 135/80 mmHg ou com diagnóstico de hipertensão arterial para Diabetes Mellitus (DM).  </vt:lpstr>
      <vt:lpstr>  Objetivo 2– Melhorar a qualidade da atenção ao idoso na Unidade de Saúde. Meta 2.9: Realizar avaliação da necessidade de atendimento odontológico em 100% dos idosos.  </vt:lpstr>
      <vt:lpstr>Slide 14</vt:lpstr>
      <vt:lpstr>Slide 15</vt:lpstr>
      <vt:lpstr>Slide 16</vt:lpstr>
      <vt:lpstr>Slide 17</vt:lpstr>
      <vt:lpstr>Slide 18</vt:lpstr>
      <vt:lpstr>Discussão</vt:lpstr>
      <vt:lpstr>Importância da intervenção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Karleandro</dc:creator>
  <cp:lastModifiedBy>Niviane Genz</cp:lastModifiedBy>
  <cp:revision>129</cp:revision>
  <dcterms:created xsi:type="dcterms:W3CDTF">2014-11-22T02:00:42Z</dcterms:created>
  <dcterms:modified xsi:type="dcterms:W3CDTF">2015-09-16T13:23:42Z</dcterms:modified>
</cp:coreProperties>
</file>