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61" r:id="rId3"/>
    <p:sldId id="298" r:id="rId4"/>
    <p:sldId id="312" r:id="rId5"/>
    <p:sldId id="264" r:id="rId6"/>
    <p:sldId id="265" r:id="rId7"/>
    <p:sldId id="266" r:id="rId8"/>
    <p:sldId id="313" r:id="rId9"/>
    <p:sldId id="268" r:id="rId10"/>
    <p:sldId id="326" r:id="rId11"/>
    <p:sldId id="338" r:id="rId12"/>
    <p:sldId id="314" r:id="rId13"/>
    <p:sldId id="337" r:id="rId14"/>
    <p:sldId id="316" r:id="rId15"/>
    <p:sldId id="339" r:id="rId16"/>
    <p:sldId id="317" r:id="rId17"/>
    <p:sldId id="340" r:id="rId18"/>
    <p:sldId id="270" r:id="rId19"/>
    <p:sldId id="271" r:id="rId20"/>
    <p:sldId id="328" r:id="rId21"/>
    <p:sldId id="330" r:id="rId22"/>
    <p:sldId id="331" r:id="rId23"/>
    <p:sldId id="332" r:id="rId24"/>
    <p:sldId id="344" r:id="rId25"/>
    <p:sldId id="345" r:id="rId26"/>
    <p:sldId id="333" r:id="rId27"/>
    <p:sldId id="341" r:id="rId28"/>
    <p:sldId id="343" r:id="rId29"/>
    <p:sldId id="319" r:id="rId30"/>
    <p:sldId id="275" r:id="rId31"/>
    <p:sldId id="307" r:id="rId32"/>
    <p:sldId id="334" r:id="rId33"/>
    <p:sldId id="335" r:id="rId34"/>
    <p:sldId id="320" r:id="rId35"/>
    <p:sldId id="346" r:id="rId36"/>
    <p:sldId id="336" r:id="rId37"/>
    <p:sldId id="321" r:id="rId38"/>
    <p:sldId id="293" r:id="rId39"/>
    <p:sldId id="303" r:id="rId40"/>
    <p:sldId id="304" r:id="rId41"/>
    <p:sldId id="297" r:id="rId42"/>
    <p:sldId id="25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204" autoAdjust="0"/>
  </p:normalViewPr>
  <p:slideViewPr>
    <p:cSldViewPr>
      <p:cViewPr>
        <p:scale>
          <a:sx n="76" d="100"/>
          <a:sy n="76" d="100"/>
        </p:scale>
        <p:origin x="-115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mey\Desktop\Miscelania\Planilha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"/>
          <c:y val="5.0359712230215833E-2"/>
          <c:w val="0.84166666666666667"/>
          <c:h val="0.82374100719424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pt-BR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0.77272727272727404</c:v>
                </c:pt>
                <c:pt idx="1">
                  <c:v>0.64615384615384808</c:v>
                </c:pt>
                <c:pt idx="2">
                  <c:v>0.71428571428571463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70656"/>
        <c:axId val="42080448"/>
      </c:barChart>
      <c:catAx>
        <c:axId val="336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080448"/>
        <c:crosses val="autoZero"/>
        <c:auto val="1"/>
        <c:lblAlgn val="ctr"/>
        <c:lblOffset val="100"/>
        <c:noMultiLvlLbl val="0"/>
      </c:catAx>
      <c:valAx>
        <c:axId val="42080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67065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677B-9ADC-47ED-849F-0491FEAC7F33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51810-FA21-422F-8205-5B9A327E50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2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7632847" cy="2088232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 saúde da pessoa com Hipertensão Arterial Sistémica e/ou Diabetes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Mellitus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ESF comunidade da Lutz, Palmeira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Missões/RS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4809346"/>
            <a:ext cx="522007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000" dirty="0" smtClean="0">
                <a:latin typeface="Arial" charset="0"/>
                <a:cs typeface="Arial" charset="0"/>
              </a:rPr>
              <a:t>Oscar Parra Mastrapa.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</a:t>
            </a:r>
            <a:r>
              <a:rPr lang="pt-BR" sz="2000" b="1" dirty="0" smtClean="0">
                <a:latin typeface="Arial" charset="0"/>
                <a:cs typeface="Arial" charset="0"/>
              </a:rPr>
              <a:t> </a:t>
            </a:r>
            <a:r>
              <a:rPr lang="pt-BR" sz="2000" dirty="0" smtClean="0">
                <a:latin typeface="Arial" charset="0"/>
                <a:cs typeface="Arial" charset="0"/>
              </a:rPr>
              <a:t>Fabiana Barros Marinho Maia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pPr marL="0" lvl="0" indent="0">
              <a:buClr>
                <a:srgbClr val="3891A7"/>
              </a:buClr>
              <a:buNone/>
            </a:pPr>
            <a:r>
              <a:rPr lang="pt-BR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e avaliação: </a:t>
            </a:r>
          </a:p>
          <a:p>
            <a:pPr lvl="0" algn="just">
              <a:buClr>
                <a:srgbClr val="3891A7"/>
              </a:buClr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do número de hipertensos e diabéticos cadastrados no programa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semanalmente;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monitoramento da realização de exame clínico apropriado dos usuários hipertensos e diabéticos cadastrados no programa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mensalmente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Avaliamos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exame clínico apropriado dos usuários hipertensos e diabéticos cadastrados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número de hipertensos e diabéticos com exames laboratoriais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solicitados;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acesso aos medicamentos da Farmácia Popular/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usuários cadastrados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cumprimento da periodicidade das consultas em dia previstas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pt-BR" sz="2000" dirty="0" smtClean="0"/>
          </a:p>
          <a:p>
            <a:pPr lvl="0" algn="just">
              <a:buClr>
                <a:srgbClr val="3891A7"/>
              </a:buClr>
            </a:pPr>
            <a:endParaRPr lang="pt-BR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891A7"/>
              </a:buClr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1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Monitoramento e avaliação: </a:t>
            </a:r>
            <a:endParaRPr lang="pt-BR" sz="2800" b="1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Revisamos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de prontuários, planilha de acompanhamento e ficha espelho dos hipertensos e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diabéticos;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Monitoramos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usuários hipertensos e diabéticos com realização de pelo menos uma verificação da estratificação de risco por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ano;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Orientamos hipertensos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diabéticos, orientação nutricional, importância de praticar exercício físico, sobre saúde bucal e sobre risco do Tabagismo. </a:t>
            </a:r>
          </a:p>
          <a:p>
            <a:pPr marL="82296" lvl="0" indent="0">
              <a:buNone/>
            </a:pPr>
            <a:endParaRPr lang="pt-BR" sz="2800" b="1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30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Metodologia/Ações</a:t>
            </a:r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e gestão do serviço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materiais para a realização dos testes de forma adequada, assim como dispor de profissionais para o complemento desta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 consultas diárias para hipertensos e dar preferencia de atendimento a usuários com pressão acima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140/90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consultas diárias para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Tivemos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mão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protocolo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impresso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versão atualizada para a utilização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capacitação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Fizemos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reunião com gestor municipal mensalmente para que seja garantida agilidade para a realização dos exames complementares definidos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Mantivemos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registro das necessidades de medicamentos dos hipertensos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Metodologia/Ações</a:t>
            </a:r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pPr marL="82296" lvl="0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Organização e gestão do serviço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 smtClean="0"/>
          </a:p>
          <a:p>
            <a:pPr lvl="0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as visitas domiciliares para os usuários faltosos e serão informados aos agentes de saúde para que realizem as buscas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ativas;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Cada hipertenso e diabético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teve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sua ficha de acompanhamento feita por auxiliares de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enfermagem,</a:t>
            </a:r>
          </a:p>
          <a:p>
            <a:pPr algn="just">
              <a:lnSpc>
                <a:spcPct val="12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alto risco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atendidos com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urgência, teremos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um espaço na agenda para estes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casos;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nas palestras profissionais capacitados para orientar aos usuários sobre alimentação saudável, pratica de exercício físico, riscos do tabagismo e saúde bucal.</a:t>
            </a:r>
          </a:p>
          <a:p>
            <a:endParaRPr lang="pt-BR" dirty="0"/>
          </a:p>
          <a:p>
            <a:pPr marL="82296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0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Metodologia/Ações</a:t>
            </a:r>
            <a:r>
              <a:rPr lang="pt-BR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4000" b="1" dirty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público</a:t>
            </a:r>
          </a:p>
          <a:p>
            <a:pPr marL="0" indent="0" algn="just">
              <a:buNone/>
            </a:pP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omunicação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sobre a existência do programa de atenção a hipertensão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Elaborarou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banners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para a divulgação dessas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Realizou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palestras em espaços públicos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escolas;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Solicitou 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apoio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estações de radio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locais para a divulgação da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sobre a importância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medir a pressão arterial após 18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anos do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rastreamento para DM em adultos com pressão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que 135/80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mmHg;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comunidade quanto aos riscos de doenças cardiovasculares e neurológicas decorrentes da hipertensão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Orientamos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comunidade sobre a importância de realização das consultas.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Metodologia/Ações</a:t>
            </a:r>
            <a: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124744"/>
            <a:ext cx="8034096" cy="5123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público: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usuários e a comunidade sobre seus direitos em relação à manutenção de seus registros de saúde e acesso a segunda via 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necessário;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e diabéticos e a comunidade quanto à importância do adequado controle de fatores de risco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modificáveis;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Foi orientado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nas consulta sobre a importância da alimentação, saúde bucal, pratica de exercício físico e riscos do tabagismo.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16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55984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r>
              <a:rPr lang="pt-B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7560840" cy="5493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itchFamily="34" charset="0"/>
              </a:rPr>
              <a:t>Qualificação da prática </a:t>
            </a:r>
            <a:r>
              <a:rPr lang="pt-BR" sz="2800" b="1" dirty="0" smtClean="0">
                <a:latin typeface="Arial" panose="020B0604020202020204" pitchFamily="34" charset="0"/>
                <a:cs typeface="Arial" pitchFamily="34" charset="0"/>
              </a:rPr>
              <a:t>clínica</a:t>
            </a:r>
          </a:p>
          <a:p>
            <a:pPr marL="0" indent="0" algn="just">
              <a:buNone/>
            </a:pPr>
            <a:endParaRPr lang="pt-BR" sz="2800" b="1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rientar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ACS como fazer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apacitar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correta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aferição da pressão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arterial,a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teste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glicose depois de comprovada pressão arterial acima de 130/85 mm/hg, assim como uma correta realização do exame clínico a hipertensos e diabéticos,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apacitação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pelo médico para dar seguimento do protocolo adotado na unidade de saúde para solicitação de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complementares, assim como a prescrição de medicamentos da Farmácia Popular,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profissional no tratamento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e da Diabetes,</a:t>
            </a:r>
          </a:p>
          <a:p>
            <a:pPr marL="82296" indent="0"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5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itchFamily="34" charset="0"/>
              </a:rPr>
              <a:t>Qualificação da prática </a:t>
            </a:r>
            <a:r>
              <a:rPr lang="pt-BR" sz="2800" b="1" dirty="0">
                <a:latin typeface="Arial" panose="020B0604020202020204" pitchFamily="34" charset="0"/>
                <a:cs typeface="Arial" pitchFamily="34" charset="0"/>
              </a:rPr>
              <a:t>clínica:</a:t>
            </a:r>
          </a:p>
          <a:p>
            <a:pPr algn="just">
              <a:lnSpc>
                <a:spcPct val="12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agentes de saúde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capacitados pelas enfermeiras para a orientação de hipertensos e diabéticos quanto a realizar as consultas e sua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periodicidade;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capacitada para o correto preenchimento de todos os registros necessário e do adequado procedimento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capacitada por parte dos médicos para realizar estratificação de risco segundo o escore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Framingham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ou de lesões em órgãos alvo 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pt-BR" b="1" dirty="0">
              <a:latin typeface="Arial" panose="020B0604020202020204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31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22216" cy="54452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Caderno nº 36 de Atenção Básica do Ministério da Saúde, 2013, Diabetes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nº 37 de Atenção Básica do Ministério da Saúde, 2013, Hipertensão Arterial Sistêmica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Utilizamos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prontuário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Clínico Individual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ficha-espelho disponibilizada pelo curso que prevê a coleta de informações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hipertensos e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coleta de dados disponibilizada pelo curso.</a:t>
            </a:r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Ampliar a cobertura a hipertensos e/ou diabéticos.</a:t>
            </a:r>
          </a:p>
          <a:p>
            <a:pPr marL="801688" indent="187325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65% dos hipertensos da área de abrangência no Programa de Atenção à Hipertensão Arterial e à Diabetes Mellitus da unidade de saúde.</a:t>
            </a:r>
          </a:p>
          <a:p>
            <a:pPr marL="801688" indent="187325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Cadastrar 100% dos diabéticos da área de abrangência no Programa de Atenção à Hipertensão Arterial e à Diabetes Mellitus da unidade de saúde.</a:t>
            </a:r>
          </a:p>
          <a:p>
            <a:pPr marL="82296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58052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 AÇÃO 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PROGRAMÁTICA    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anose="020B0604020202020204" pitchFamily="34" charset="0"/>
                <a:cs typeface="Arial" pitchFamily="34" charset="0"/>
              </a:rPr>
              <a:t>Melhorar a atenção aos </a:t>
            </a:r>
            <a:r>
              <a:rPr lang="pt-BR" sz="2700" dirty="0" smtClean="0">
                <a:latin typeface="Arial" panose="020B0604020202020204" pitchFamily="34" charset="0"/>
                <a:cs typeface="Arial" pitchFamily="34" charset="0"/>
              </a:rPr>
              <a:t>usuários Hipertensos </a:t>
            </a:r>
            <a:r>
              <a:rPr lang="pt-BR" sz="2700" dirty="0" smtClean="0">
                <a:latin typeface="Arial" panose="020B0604020202020204" pitchFamily="34" charset="0"/>
                <a:cs typeface="Arial" pitchFamily="34" charset="0"/>
              </a:rPr>
              <a:t>e Diabéticos da área e aumentar a cobertura no atendimento destes grupos,</a:t>
            </a:r>
          </a:p>
          <a:p>
            <a:pPr algn="just"/>
            <a:r>
              <a:rPr lang="pt-BR" sz="2700" dirty="0" smtClean="0">
                <a:latin typeface="Arial" panose="020B0604020202020204" pitchFamily="34" charset="0"/>
                <a:cs typeface="Arial" pitchFamily="34" charset="0"/>
              </a:rPr>
              <a:t>Diminuir as taxas 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morbi mortalidade nos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e Diabéticos, assim como evitar complicações que afetem a sua saúde,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Dar um atendimento de qualidade no serviço que permita diagnosticar precocemente possíveis riscos cardiovascular e manter o paciente compensado da doença.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 qualidade de vida do paciente e de sua família, além de diminuir o custo dos serviços de saúde por conceito de dialise, amputações e cirurgias entre outros.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268760"/>
            <a:ext cx="8208912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alcançamos a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estimada pois no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princípio da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 equipe não estava convencida do trabalho a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mês: 67 (13,0%);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2° mês: 161 (31,2%);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mês: 298 (57,8%).</a:t>
            </a:r>
          </a:p>
          <a:p>
            <a:pPr marL="82296" indent="0">
              <a:buNone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1937"/>
            <a:ext cx="7128792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3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80728"/>
            <a:ext cx="8640960" cy="5051648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Não conseguimos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atingir a meta planejada pelas dificuldades apresentadas no caminho, mas conseguimos deixar a equipe consciente da importância do programa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(9,7%);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mês: 65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28,6%);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mês: 140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(61,7 %).</a:t>
            </a:r>
          </a:p>
          <a:p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00800" cy="35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8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052736"/>
            <a:ext cx="8028384" cy="5805264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 hipertensos e/ou diabéticos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>
              <a:buNone/>
            </a:pP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2.1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. Realizar exame clínico apropriado em 100% dos hipertensos.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. Realizar exame clínico apropriado em 100% dos diabéticos.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2.3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. Garantir a 100% dos hipertensos a realização de exames complementares em dia de acordo com o protocolo.   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2.4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. Garantir a 100% dos diabéticos a realização de exames complementares em dia de acordo com o protocolo.   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2.5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. Priorizar a prescrição de medicamentos da farmácia popular para 100% dos hipertensos cadastrados na unidade de saúde.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2.6.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Priorizar a prescrição de medicamentos da farmácia popular para 100% dos diabéticos cadastrados na unidade de saúde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 2.7.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hipertensos.</a:t>
            </a:r>
          </a:p>
          <a:p>
            <a:pPr marL="903288" indent="-282575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2.8.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diabéticos.</a:t>
            </a:r>
          </a:p>
          <a:p>
            <a:pPr marL="903288" indent="-282575"/>
            <a:r>
              <a:rPr lang="pt-BR" dirty="0"/>
              <a:t> 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30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080" cy="54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Logramos fazer um exame clinico adequado e de qualidade aos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no programa.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11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4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nos exames complementares dos hipertensos no 1° mês avaliamos 63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94,0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%),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88,2%) e já no 3° mês atingimos a meta para 298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(100%).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984776" cy="36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8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4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Diabéticos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também tivemos dificuldades, no 1°mês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21(95,5%), no 2° mês 62 (95,4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e no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  140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fizeram os exames laboratoriais</a:t>
            </a:r>
            <a:r>
              <a:rPr lang="pt-B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88234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0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8064896" cy="1512168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1°mês: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(74,6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2°mês: 120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(74,5%).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3° mês: 234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(78,5%).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Foi difícil atingir a meta por ter sido difícil lidar com os usuários sobre esse assunto, e em outros casos a dificuldade de suas patologias para os remédios da farmácia Popular, que muitas vezes precisam dos remédios que este tipo de Farmácia não fornece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effectLst/>
              </a:rPr>
              <a:t> </a:t>
            </a:r>
            <a:br>
              <a:rPr lang="pt-BR" sz="3200" dirty="0">
                <a:effectLst/>
              </a:rPr>
            </a:br>
            <a:endParaRPr lang="pt-BR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19654" t="23901" r="64280" b="47909"/>
          <a:stretch/>
        </p:blipFill>
        <p:spPr bwMode="auto">
          <a:xfrm>
            <a:off x="1043608" y="3717032"/>
            <a:ext cx="741682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60932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5. Proporção de hipertensos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 da UBS Lutz, Palmeira das Missões/RS, 2015.</a:t>
            </a:r>
          </a:p>
        </p:txBody>
      </p:sp>
    </p:spTree>
    <p:extLst>
      <p:ext uri="{BB962C8B-B14F-4D97-AF65-F5344CB8AC3E}">
        <p14:creationId xmlns:p14="http://schemas.microsoft.com/office/powerpoint/2010/main" val="389637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746064" cy="1368152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b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No1°mês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(77,3%).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2°mês: 42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(64,6 %).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3°mês: 100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(71,4%).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Não conseguiu-se atingir a meta já que muitos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usuários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precisam de outros remédios que na popular não são fornecidos.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5337"/>
              </p:ext>
            </p:extLst>
          </p:nvPr>
        </p:nvGraphicFramePr>
        <p:xfrm>
          <a:off x="1259632" y="3789040"/>
          <a:ext cx="7488832" cy="244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259632" y="6257835"/>
            <a:ext cx="7884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Figura 6. Proporção de diabéticos com prescrição de medicamentos da Farmácia Popular/</a:t>
            </a:r>
            <a:r>
              <a:rPr lang="pt-BR" sz="1500" dirty="0" err="1"/>
              <a:t>Hiperdia</a:t>
            </a:r>
            <a:r>
              <a:rPr lang="pt-BR" sz="1500" dirty="0"/>
              <a:t> priorizada da UBS Lutz, Palmeira das Missões/RS, 2015.</a:t>
            </a:r>
          </a:p>
        </p:txBody>
      </p:sp>
    </p:spTree>
    <p:extLst>
      <p:ext uri="{BB962C8B-B14F-4D97-AF65-F5344CB8AC3E}">
        <p14:creationId xmlns:p14="http://schemas.microsoft.com/office/powerpoint/2010/main" val="223333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  <a:endParaRPr lang="pt-BR" sz="36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contamos com dentista e pela falta de profissionais no município foi difícil cumprir esta meta, assim como a avaliação de necessidade de atendimento, não obtendo nenhum usuário com essa avaliação.</a:t>
            </a:r>
          </a:p>
          <a:p>
            <a:pPr marL="82296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0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781256"/>
          </a:xfrm>
        </p:spPr>
        <p:txBody>
          <a:bodyPr>
            <a:normAutofit/>
          </a:bodyPr>
          <a:lstStyle/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programa.</a:t>
            </a:r>
          </a:p>
          <a:p>
            <a:pPr marL="1166813" indent="-282575"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Buscar 100% dos hipertensos faltosos às consultas na unidade de saúde conforme a periodicidade recomendada.</a:t>
            </a:r>
          </a:p>
          <a:p>
            <a:pPr marL="1166813" indent="-282575"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3.2.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Buscar 100% dos diabéticos faltosos às consultas na unidade de saúde conforme a periodicidade recomendada.</a:t>
            </a:r>
          </a:p>
          <a:p>
            <a:pPr marL="82296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Habitantes: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35000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ESF: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7 equipes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UBS: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dirty="0" smtClean="0"/>
              <a:t> (pediatria, ginecologia, clínica geral, fonoaudiologia, psicologia, </a:t>
            </a:r>
            <a:r>
              <a:rPr lang="pt-BR" dirty="0" smtClean="0"/>
              <a:t>fisioterapia), CTA, APAE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pt-BR" dirty="0">
                <a:latin typeface="Arial" pitchFamily="34" charset="0"/>
                <a:cs typeface="Arial" pitchFamily="34" charset="0"/>
              </a:rPr>
              <a:t>Municipal: </a:t>
            </a:r>
            <a:r>
              <a:rPr lang="pt-BR" dirty="0" smtClean="0"/>
              <a:t>1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Laboratórios : </a:t>
            </a:r>
            <a:r>
              <a:rPr lang="pt-BR" dirty="0" smtClean="0"/>
              <a:t>6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Clínica de imagem e radiodiagnóstico</a:t>
            </a:r>
            <a:r>
              <a:rPr lang="pt-BR" dirty="0" smtClean="0"/>
              <a:t>: 2</a:t>
            </a: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3212976"/>
            <a:ext cx="7498080" cy="1354162"/>
          </a:xfrm>
        </p:spPr>
        <p:txBody>
          <a:bodyPr>
            <a:noAutofit/>
          </a:bodyPr>
          <a:lstStyle/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8208912" cy="537780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Conseguimos </a:t>
            </a:r>
            <a:r>
              <a:rPr lang="pt-BR" sz="2800" dirty="0" smtClean="0"/>
              <a:t>fazer a busca ativa </a:t>
            </a:r>
            <a:r>
              <a:rPr lang="pt-BR" sz="2800" dirty="0" smtClean="0"/>
              <a:t>e no 3º mês  conseguimos 100% </a:t>
            </a:r>
            <a:r>
              <a:rPr lang="pt-BR" sz="2800" dirty="0" smtClean="0"/>
              <a:t>dos </a:t>
            </a:r>
            <a:r>
              <a:rPr lang="pt-BR" sz="2800" dirty="0" smtClean="0"/>
              <a:t>usuários Hipertensos.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Os usuários diabéticos tiveram a busca em 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100%</a:t>
            </a:r>
            <a:r>
              <a:rPr lang="pt-BR" sz="2800" dirty="0" smtClean="0"/>
              <a:t> durante todos os 3 meses.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55576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Resultados.</a:t>
            </a:r>
            <a:endParaRPr lang="pt-BR" sz="3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264696" cy="32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85515" y="2365832"/>
            <a:ext cx="7729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7776864" cy="63859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Melhorar o registro das informações.</a:t>
            </a:r>
          </a:p>
          <a:p>
            <a:pPr marL="1165225" indent="-1082675"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Manter ficha de acompanhamento de 100% dos hipertensos cadastrados na unidade de saúde.</a:t>
            </a:r>
          </a:p>
          <a:p>
            <a:pPr marL="1165225" indent="-1082675"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4.2.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Manter ficha de acompanhamento de 100% dos diabéticos cadastrados na unidade de saúde.</a:t>
            </a:r>
          </a:p>
          <a:p>
            <a:pPr marL="1165225" indent="-1082675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usuários hipertensos e diabéticos que chegaram ao serviço receberam orientação do pessoal capacitado e tiveram sua ficha de acompanhamento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preenchida, atingindo a meta para um 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15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800" dirty="0"/>
              <a:t>Mapear hipertensos e diabéticos de risco para doença cardiovascular.</a:t>
            </a:r>
          </a:p>
          <a:p>
            <a:pPr marL="1079500" indent="-282575" algn="just"/>
            <a:r>
              <a:rPr lang="pt-BR" sz="2800" b="1" dirty="0"/>
              <a:t>Meta</a:t>
            </a:r>
            <a:r>
              <a:rPr lang="pt-BR" sz="2800" dirty="0"/>
              <a:t> </a:t>
            </a:r>
            <a:r>
              <a:rPr lang="pt-BR" sz="2800" b="1" dirty="0"/>
              <a:t>5.1.</a:t>
            </a:r>
            <a:r>
              <a:rPr lang="pt-BR" sz="2800" dirty="0"/>
              <a:t> Realizar estratificação do risco cardiovascular em 100% dos hipertensos cadastrados na unidade de saúde.</a:t>
            </a:r>
          </a:p>
          <a:p>
            <a:pPr marL="1079500" indent="-282575" algn="just"/>
            <a:r>
              <a:rPr lang="pt-BR" sz="2800" b="1" dirty="0"/>
              <a:t>Meta 5.2.</a:t>
            </a:r>
            <a:r>
              <a:rPr lang="pt-BR" sz="2800" dirty="0"/>
              <a:t> Realizar estratificação do risco cardiovascular em 100% dos diabéticos cadastrados na unidade de saúde.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60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8496944" cy="48737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de risco cardiovascular dos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mês: 67 (94%);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mês: 142 (88,2%);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mês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298 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Imagem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44415" r="83217" b="30196"/>
          <a:stretch>
            <a:fillRect/>
          </a:stretch>
        </p:blipFill>
        <p:spPr bwMode="auto">
          <a:xfrm>
            <a:off x="1403647" y="3068960"/>
            <a:ext cx="64426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632" y="6186500"/>
            <a:ext cx="6417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Figura 8. Proporção de hipertensos com estratificação de risco cardiovascular em dia de acordo com o protocolo da UBS Lutz, Palmeira das Missões/RS, 2015.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48737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de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risco cardiovascular dos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1°mês: 21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(95,5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2°mês: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(95,4%);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mês: 140 (100%).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488832" cy="368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76672"/>
            <a:ext cx="8028384" cy="638132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nutricional sobre alimentação saudável a 100% dos hipertensos.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6.2.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dos diabéticos.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6.3.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usuários hipertensos.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6.4.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em relação à prática regular de atividade física a 100% dos usuários diabéticos.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6.5.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os riscos do tabagismo a 100% dos usuários hipertensos.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Garantir orientação sobre os riscos do tabagismo a 100% dos usuários diabéticos.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6.7.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usuários hipertensos.</a:t>
            </a:r>
          </a:p>
          <a:p>
            <a:pPr marL="801688" indent="-87313"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6.8.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sobre higiene bucal a 100% dos usuários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3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008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pt-BR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08720"/>
            <a:ext cx="7632848" cy="5233792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Diabéticos se orientaram sobre alimentação saudável.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Diabéticos se orientaram sobre saúde bucal.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Diabéticos se orientaram sobre riscos do Tabagismo.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diabéticos se orientaram sobre a pratica de exercício físico.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22216" cy="1008112"/>
          </a:xfrm>
        </p:spPr>
        <p:txBody>
          <a:bodyPr>
            <a:normAutofit fontScale="90000"/>
          </a:bodyPr>
          <a:lstStyle/>
          <a:p>
            <a:r>
              <a:rPr lang="pt-B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b="1" u="sng" dirty="0" smtClean="0">
                <a:solidFill>
                  <a:schemeClr val="tx1"/>
                </a:solidFill>
              </a:rPr>
              <a:t/>
            </a:r>
            <a:br>
              <a:rPr lang="pt-BR" b="1" u="sng" dirty="0" smtClean="0">
                <a:solidFill>
                  <a:schemeClr val="tx1"/>
                </a:solidFill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3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3100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364704"/>
            <a:ext cx="7488832" cy="5016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Conseguimos o que nunca se esperava depois de tantos anos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formada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ESF, melhoramos o monitoramento total de todos os usuários cadastrados no programa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tendo um controle da maioria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onseguimos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conscientizar toda a equipe sobre o trabalho preventivo e não curativo, sobre a importância de avaliação integral de cada paciente para evitar complicações, assim como as reconsultas de seguimento para ter à grande maioria controlada da doença. 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</a:t>
            </a:r>
            <a:br>
              <a:rPr lang="pt-BR" b="1" u="sng" dirty="0" smtClean="0">
                <a:solidFill>
                  <a:schemeClr val="tx1"/>
                </a:solidFill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</a:t>
            </a:r>
            <a:b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umentou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conhecimento sobre o atendimento a estes grupos segundo os protocolos do Ministério, pois participamos de capacitações junto a todos os funcionários e com a responsabilidade de todos dentro da equipe.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ermitiu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aumentar e aperfeiçoar o trabalho 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uma avaliação de qualidade de todos os usuários,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enfermeira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uma boa consulta de enfermagem assim como as atividades de prevenção, 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técnicas na triagem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nos curativos, mensurações, fornecimento de medicamentos e vacinação em dia; nos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agentes comunitários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busca ativa dos usuários faltosos, assim como o monitoramento de todos eles, cadastro e atualização do censo populacional.</a:t>
            </a:r>
          </a:p>
          <a:p>
            <a:pPr algn="just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latin typeface="Arial" charset="0"/>
                <a:cs typeface="Arial" charset="0"/>
              </a:rPr>
              <a:t>Palmeira das Missões/RS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0872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solidFill>
                  <a:schemeClr val="tx1"/>
                </a:solidFill>
              </a:rPr>
              <a:t>Discussão</a:t>
            </a:r>
            <a:r>
              <a:rPr lang="pt-BR" b="1" u="sng" dirty="0">
                <a:solidFill>
                  <a:schemeClr val="tx1"/>
                </a:solidFill>
              </a:rPr>
              <a:t/>
            </a:r>
            <a:br>
              <a:rPr lang="pt-BR" b="1" u="sng" dirty="0">
                <a:solidFill>
                  <a:schemeClr val="tx1"/>
                </a:solidFill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600200"/>
            <a:ext cx="8136904" cy="487375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onseguimos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vencer esta barreira que estava nos afetando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Diminuímos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fluxo de usuários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unidade;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usuários ficaram impressionados com a qualidade do atendimento e embora tenham uma área descoberta pelos ACS tentamos fazer o maior esforço para cadastrar esses usuários quando chegam à Unidade para outro tipo de atendimento.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aprendizagem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15616" y="1412776"/>
            <a:ext cx="7632848" cy="523264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onsegui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incorporar métodos de trabalho no meu serviço que para alguns era difícil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Aumentei meus conhecimentos em quanto às costumes, tradições, clima, crenças, economia da população brasileira, sem falar da parte médica e do trabalho das ESF no processo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prendi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os protocolos de saúde da Família abrangem de forma tão integral o processo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saúde-doença,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Serviu-me de experiência para incorporar mais um programa priorizado nos objetivos da minha equipe</a:t>
            </a:r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640960" cy="5257800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Caracterização	da UBS</a:t>
            </a: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Estratégia de Saúde da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Família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Urbana: população carente</a:t>
            </a: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Equipe: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1enfermeira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técnicas de enfermagem,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médicos,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clínico geral 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pediatra que atua como clínico geral; atualmente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ACS 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auxiliar de serviços gerais. </a:t>
            </a:r>
          </a:p>
          <a:p>
            <a:pPr marL="425196" indent="-342900" algn="just"/>
            <a:r>
              <a:rPr lang="pt-BR" sz="26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opulação de 3553 habitantes, deles 1698 são do sexo masculino e 1855 são do sexo feminino.</a:t>
            </a: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Cadastrados: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298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hipertensos e 140 diabéticos.</a:t>
            </a: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contamos com NASF,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CEO.</a:t>
            </a:r>
          </a:p>
          <a:p>
            <a:pPr marL="425196" indent="-34290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Contamos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com CAPS, hospital, escolas, CRAS, CREAS 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igrejas.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Antes da intervenção: </a:t>
            </a:r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t-BR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794224" cy="59492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Existia um mau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planejamento e estratificação do atendimento às doenças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crónicas, tendo como complicações principais o pé diabético e doenças cardiovasculares,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Não se tinha um bom controle dos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crônicas da área de abrangência, o que dificultava o atendimento medico,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Os professionais de saúde da UBS não davam importância ao trabalho preventivo como estratégia para melhorar condições de vida nos usuários,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O atendimento só era para aqueles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que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assistiam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Unidade por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livre demanda e nas visitas domiciliares, mas não se fazia busca ativa dos faltosos.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40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endParaRPr lang="pt-BR" dirty="0" smtClean="0"/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com hipertensão arterial sistêmica e/ou diabetes mellitus na USF Comunidade da Lutz, Palmeira das Missões/RS.</a:t>
            </a:r>
          </a:p>
          <a:p>
            <a:pPr algn="ctr"/>
            <a:endParaRPr lang="pt-BR" b="1" dirty="0">
              <a:latin typeface="Arial"/>
              <a:ea typeface="Calibri"/>
              <a:cs typeface="Times New Roman"/>
            </a:endParaRPr>
          </a:p>
          <a:p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foram desenvolvidas nos seguintes eixos: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Engajamento público.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50208" cy="561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03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meses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>
                <a:latin typeface="Arial" pitchFamily="34" charset="0"/>
                <a:cs typeface="Arial" pitchFamily="34" charset="0"/>
              </a:rPr>
              <a:t>Participaram da intervenção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298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e 140 diabéticos da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área da UBS. </a:t>
            </a: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As ações foram baseadas nos Cadernos de Atenção Básica – Hipertensão Arterial e Diabetes Mellitus (BRASIL, 2013). </a:t>
            </a: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Para alcançar os objetivos propostos foram estabelecidas e claramente detalhadas, metas e ações que deveriam ser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realizadas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 O cadastro de hipertensos e diabéticos na planilha de coleta de dados foi feito no momento da consulta. </a:t>
            </a: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O registro das atividades= prontuário clínico e ficha-espelho.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1433</TotalTime>
  <Words>2440</Words>
  <Application>Microsoft Office PowerPoint</Application>
  <PresentationFormat>Apresentação na tela (4:3)</PresentationFormat>
  <Paragraphs>242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Solstício</vt:lpstr>
      <vt:lpstr>UNIVERSIDADE ABERTA DO SUS UNIVERSIDADE FEDERAL DE PELOTAS Especialização em Saúde da Família Modalidade a Distância Turma 8 </vt:lpstr>
      <vt:lpstr>INTRODUÇÃO</vt:lpstr>
      <vt:lpstr>INTRODUÇÃO</vt:lpstr>
      <vt:lpstr>Palmeira das Missões/RS</vt:lpstr>
      <vt:lpstr>INTRODUÇÃO</vt:lpstr>
      <vt:lpstr>Antes da intervenção:  </vt:lpstr>
      <vt:lpstr>Objetivo geral</vt:lpstr>
      <vt:lpstr>Metodologia</vt:lpstr>
      <vt:lpstr>Metodologia/Ações</vt:lpstr>
      <vt:lpstr>     Metodologia/Ações</vt:lpstr>
      <vt:lpstr>Metodologia/Ações</vt:lpstr>
      <vt:lpstr> Metodologia/Ações </vt:lpstr>
      <vt:lpstr>          Metodologia/Ações </vt:lpstr>
      <vt:lpstr>           Metodologia/Ações </vt:lpstr>
      <vt:lpstr>        Metodologia/Ações </vt:lpstr>
      <vt:lpstr> Metodologia/Ações </vt:lpstr>
      <vt:lpstr> Metodologia/Ações </vt:lpstr>
      <vt:lpstr>Logística</vt:lpstr>
      <vt:lpstr>OBJETIVOS ESPECÍFICOS/METAS</vt:lpstr>
      <vt:lpstr>Resultados</vt:lpstr>
      <vt:lpstr>Resultados</vt:lpstr>
      <vt:lpstr>OBJETIVOS ESPECÍFICOS/METAS</vt:lpstr>
      <vt:lpstr>Resultados</vt:lpstr>
      <vt:lpstr>Resultados</vt:lpstr>
      <vt:lpstr>Resultados</vt:lpstr>
      <vt:lpstr>  Resultado: No 1°mês: 50 (74,6%) No 2°mês: 120 (74,5%). No 3° mês: 234 (78,5%).  Foi difícil atingir a meta por ter sido difícil lidar com os usuários sobre esse assunto, e em outros casos a dificuldade de suas patologias para os remédios da farmácia Popular, que muitas vezes precisam dos remédios que este tipo de Farmácia não fornece.    </vt:lpstr>
      <vt:lpstr>  Resultado:  No1°mês: 17 (77,3%). No 2°mês: 42 (64,6 %). No 3°mês: 100 (71,4%).  Não conseguiu-se atingir a meta já que muitos  usuários precisam de outros remédios que na popular não são fornecidos. </vt:lpstr>
      <vt:lpstr>Resultados.</vt:lpstr>
      <vt:lpstr>Apresentação do PowerPoint</vt:lpstr>
      <vt:lpstr> </vt:lpstr>
      <vt:lpstr>Apresentação do PowerPoint</vt:lpstr>
      <vt:lpstr>Resultados.</vt:lpstr>
      <vt:lpstr>Apresentação do PowerPoint</vt:lpstr>
      <vt:lpstr>Resultados</vt:lpstr>
      <vt:lpstr>Resultados</vt:lpstr>
      <vt:lpstr>Apresentação do PowerPoint</vt:lpstr>
      <vt:lpstr>Resultados:</vt:lpstr>
      <vt:lpstr>Discussão Importância da intervenção para SERVIÇO</vt:lpstr>
      <vt:lpstr>Discussão Importância da intervenção para EQUIPE </vt:lpstr>
      <vt:lpstr>Discussão Importância da intervenção para COMUNIDADE </vt:lpstr>
      <vt:lpstr>Reflexão crítica sobre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#Faby</cp:lastModifiedBy>
  <cp:revision>200</cp:revision>
  <dcterms:created xsi:type="dcterms:W3CDTF">2015-08-05T17:36:44Z</dcterms:created>
  <dcterms:modified xsi:type="dcterms:W3CDTF">2015-09-25T11:24:25Z</dcterms:modified>
</cp:coreProperties>
</file>