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1" r:id="rId2"/>
    <p:sldId id="314" r:id="rId3"/>
    <p:sldId id="315" r:id="rId4"/>
    <p:sldId id="256" r:id="rId5"/>
    <p:sldId id="257" r:id="rId6"/>
    <p:sldId id="316" r:id="rId7"/>
    <p:sldId id="258" r:id="rId8"/>
    <p:sldId id="320" r:id="rId9"/>
    <p:sldId id="317" r:id="rId10"/>
    <p:sldId id="318" r:id="rId11"/>
    <p:sldId id="319" r:id="rId12"/>
    <p:sldId id="321" r:id="rId13"/>
    <p:sldId id="322" r:id="rId14"/>
    <p:sldId id="323" r:id="rId15"/>
    <p:sldId id="297" r:id="rId16"/>
    <p:sldId id="301" r:id="rId17"/>
    <p:sldId id="309" r:id="rId18"/>
    <p:sldId id="312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33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DC9E9-C3FD-47DF-A66D-C925C14B29FD}" type="datetimeFigureOut">
              <a:rPr lang="pt-BR" smtClean="0"/>
              <a:t>01/11/2015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F37C1-C707-497E-919E-0BE84811AD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6398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z="2400" smtClean="0"/>
          </a:p>
        </p:txBody>
      </p:sp>
      <p:sp>
        <p:nvSpPr>
          <p:cNvPr id="61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8AA2F8-8DDD-4845-BDD5-B9E98880D419}" type="slidenum">
              <a:rPr lang="pt-BR" altLang="pt-BR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58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33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1777DC-7994-457D-8751-50899C44C3F8}" type="slidenum">
              <a:rPr lang="pt-BR" altLang="pt-BR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</a:t>
            </a:fld>
            <a:endParaRPr lang="pt-BR" alt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42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CA97-9014-4E3D-9821-7CF00150D2CB}" type="datetimeFigureOut">
              <a:rPr lang="es-ES" smtClean="0"/>
              <a:t>01/11/2015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906D-65C3-4074-8A06-B7D3E1DAEA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72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CA97-9014-4E3D-9821-7CF00150D2CB}" type="datetimeFigureOut">
              <a:rPr lang="es-ES" smtClean="0"/>
              <a:t>01/11/2015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906D-65C3-4074-8A06-B7D3E1DAEA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472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CA97-9014-4E3D-9821-7CF00150D2CB}" type="datetimeFigureOut">
              <a:rPr lang="es-ES" smtClean="0"/>
              <a:t>01/11/2015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906D-65C3-4074-8A06-B7D3E1DAEA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982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CA97-9014-4E3D-9821-7CF00150D2CB}" type="datetimeFigureOut">
              <a:rPr lang="es-ES" smtClean="0"/>
              <a:t>01/11/2015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906D-65C3-4074-8A06-B7D3E1DAEA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41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CA97-9014-4E3D-9821-7CF00150D2CB}" type="datetimeFigureOut">
              <a:rPr lang="es-ES" smtClean="0"/>
              <a:t>01/11/2015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906D-65C3-4074-8A06-B7D3E1DAEA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272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CA97-9014-4E3D-9821-7CF00150D2CB}" type="datetimeFigureOut">
              <a:rPr lang="es-ES" smtClean="0"/>
              <a:t>01/11/2015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906D-65C3-4074-8A06-B7D3E1DAEA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416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CA97-9014-4E3D-9821-7CF00150D2CB}" type="datetimeFigureOut">
              <a:rPr lang="es-ES" smtClean="0"/>
              <a:t>01/11/2015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906D-65C3-4074-8A06-B7D3E1DAEA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66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CA97-9014-4E3D-9821-7CF00150D2CB}" type="datetimeFigureOut">
              <a:rPr lang="es-ES" smtClean="0"/>
              <a:t>01/11/2015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906D-65C3-4074-8A06-B7D3E1DAEA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803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CA97-9014-4E3D-9821-7CF00150D2CB}" type="datetimeFigureOut">
              <a:rPr lang="es-ES" smtClean="0"/>
              <a:t>01/11/2015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906D-65C3-4074-8A06-B7D3E1DAEA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6042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CA97-9014-4E3D-9821-7CF00150D2CB}" type="datetimeFigureOut">
              <a:rPr lang="es-ES" smtClean="0"/>
              <a:t>01/11/2015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906D-65C3-4074-8A06-B7D3E1DAEA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606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CA97-9014-4E3D-9821-7CF00150D2CB}" type="datetimeFigureOut">
              <a:rPr lang="es-ES" smtClean="0"/>
              <a:t>01/11/2015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906D-65C3-4074-8A06-B7D3E1DAEA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14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DCA97-9014-4E3D-9821-7CF00150D2CB}" type="datetimeFigureOut">
              <a:rPr lang="es-ES" smtClean="0"/>
              <a:t>01/11/2015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0906D-65C3-4074-8A06-B7D3E1DAEA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739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188" y="0"/>
            <a:ext cx="10663707" cy="1931831"/>
          </a:xfrm>
        </p:spPr>
        <p:txBody>
          <a:bodyPr>
            <a:norm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UNIVERSIDADE ABERTA DO SUS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336" y="5254580"/>
            <a:ext cx="11672552" cy="1738649"/>
          </a:xfrm>
        </p:spPr>
        <p:txBody>
          <a:bodyPr>
            <a:normAutofit fontScale="55000" lnSpcReduction="20000"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Trabalho de Conclusão de Curso</a:t>
            </a:r>
            <a:endParaRPr lang="pt-BR" dirty="0" smtClean="0"/>
          </a:p>
          <a:p>
            <a:r>
              <a:rPr lang="pt-BR" sz="3200" dirty="0" smtClean="0"/>
              <a:t>Título</a:t>
            </a:r>
            <a:r>
              <a:rPr lang="pt-BR" sz="3200" dirty="0"/>
              <a:t>: Melhoria da Atenção à Saúde da Criança de zero a setenta e dois meses da UBS Mãe Cristina de Pau dos Ferros/RN</a:t>
            </a:r>
            <a:endParaRPr lang="es-ES" sz="3200" dirty="0"/>
          </a:p>
          <a:p>
            <a:endParaRPr lang="pt-BR" sz="2900" dirty="0" smtClean="0"/>
          </a:p>
          <a:p>
            <a:r>
              <a:rPr lang="es-ES" dirty="0"/>
              <a:t> </a:t>
            </a:r>
            <a:r>
              <a:rPr lang="es-ES" sz="3200" dirty="0" smtClean="0"/>
              <a:t>Osmar Abelardo Atié Bell</a:t>
            </a:r>
          </a:p>
          <a:p>
            <a:r>
              <a:rPr lang="es-ES" sz="3200" dirty="0"/>
              <a:t>Pelotas, 2015</a:t>
            </a:r>
          </a:p>
          <a:p>
            <a:endParaRPr lang="es-ES" dirty="0">
              <a:solidFill>
                <a:srgbClr val="FF33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863" y="1146221"/>
            <a:ext cx="6653463" cy="397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0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3"/>
          <p:cNvSpPr>
            <a:spLocks noGrp="1"/>
          </p:cNvSpPr>
          <p:nvPr>
            <p:ph type="title"/>
          </p:nvPr>
        </p:nvSpPr>
        <p:spPr>
          <a:xfrm>
            <a:off x="141668" y="90153"/>
            <a:ext cx="11861441" cy="81136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ES" alt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pt-BR" sz="3100" b="1" dirty="0" smtClean="0">
                <a:cs typeface="Arial" panose="020B0604020202020204" pitchFamily="34" charset="0"/>
              </a:rPr>
              <a:t>Objetivo </a:t>
            </a:r>
            <a:r>
              <a:rPr lang="es-ES" altLang="pt-BR" sz="3100" b="1" dirty="0">
                <a:cs typeface="Arial" panose="020B0604020202020204" pitchFamily="34" charset="0"/>
              </a:rPr>
              <a:t>1</a:t>
            </a:r>
            <a:r>
              <a:rPr lang="es-ES" altLang="pt-BR" sz="3100" b="1" dirty="0" smtClean="0">
                <a:cs typeface="Arial" panose="020B0604020202020204" pitchFamily="34" charset="0"/>
              </a:rPr>
              <a:t>: </a:t>
            </a:r>
            <a:r>
              <a:rPr lang="pt-BR" altLang="pt-BR" sz="3100" b="1" dirty="0">
                <a:cs typeface="Arial" panose="020B0604020202020204" pitchFamily="34" charset="0"/>
              </a:rPr>
              <a:t>Ampliar a cobertura do Programa de Saúde da Criança..</a:t>
            </a:r>
            <a:br>
              <a:rPr lang="pt-BR" altLang="pt-BR" sz="3100" b="1" dirty="0">
                <a:cs typeface="Arial" panose="020B0604020202020204" pitchFamily="34" charset="0"/>
              </a:rPr>
            </a:br>
            <a:endParaRPr lang="es-ES" altLang="pt-BR" sz="3100" b="1" dirty="0">
              <a:cs typeface="Arial" panose="020B0604020202020204" pitchFamily="34" charset="0"/>
            </a:endParaRPr>
          </a:p>
        </p:txBody>
      </p:sp>
      <p:sp>
        <p:nvSpPr>
          <p:cNvPr id="1536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5087156" y="2879718"/>
            <a:ext cx="6800044" cy="2678871"/>
          </a:xfrm>
          <a:ln>
            <a:solidFill>
              <a:schemeClr val="tx1"/>
            </a:solidFill>
            <a:prstDash val="solid"/>
          </a:ln>
        </p:spPr>
        <p:txBody>
          <a:bodyPr/>
          <a:lstStyle/>
          <a:p>
            <a:r>
              <a:rPr lang="pt-BR" altLang="pt-BR" dirty="0" smtClean="0"/>
              <a:t>Resultados: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altLang="pt-BR" sz="2400" dirty="0"/>
              <a:t>Na área adstrita à UBS existem 153 crianças nesta faixa etária, delas 138 foram incluídas na intervenção alcançando 90.2 % </a:t>
            </a:r>
            <a:endParaRPr lang="pt-BR" altLang="pt-BR" sz="2400" dirty="0" smtClean="0"/>
          </a:p>
          <a:p>
            <a:pPr marL="0" indent="0" algn="just">
              <a:buNone/>
            </a:pPr>
            <a:endParaRPr lang="pt-BR" altLang="pt-BR" sz="24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altLang="pt-BR" sz="2400" dirty="0" smtClean="0"/>
              <a:t>Faltou um mês para atingir a meta proposta.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altLang="pt-BR" sz="2400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pt-BR" altLang="pt-BR" sz="2400" dirty="0" smtClean="0"/>
          </a:p>
        </p:txBody>
      </p:sp>
      <p:sp>
        <p:nvSpPr>
          <p:cNvPr id="8" name="Espaço Reservado para Conteúdo 4"/>
          <p:cNvSpPr txBox="1">
            <a:spLocks/>
          </p:cNvSpPr>
          <p:nvPr/>
        </p:nvSpPr>
        <p:spPr>
          <a:xfrm>
            <a:off x="141668" y="901521"/>
            <a:ext cx="11951594" cy="1430517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pt-BR" sz="2400" dirty="0">
                <a:solidFill>
                  <a:prstClr val="black"/>
                </a:solidFill>
                <a:cs typeface="Arial" panose="020B0604020202020204" pitchFamily="34" charset="0"/>
              </a:rPr>
              <a:t>Meta 1.1:Ampliar </a:t>
            </a:r>
            <a:r>
              <a:rPr lang="pt-BR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a </a:t>
            </a:r>
            <a:r>
              <a:rPr lang="pt-BR" sz="2400" dirty="0">
                <a:solidFill>
                  <a:prstClr val="black"/>
                </a:solidFill>
                <a:cs typeface="Arial" panose="020B0604020202020204" pitchFamily="34" charset="0"/>
              </a:rPr>
              <a:t>cobertura da atenção à saúde para o 100% das crianças entre 0 e 72 meses à área de abrangência da unidade saúde</a:t>
            </a:r>
            <a:r>
              <a:rPr lang="pt-BR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endParaRPr lang="pt-BR" sz="2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pt-BR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endParaRPr lang="pt-BR" sz="2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1" name="Marcador de contenido 1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1288" y="2879719"/>
            <a:ext cx="4851626" cy="318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5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762000" y="450760"/>
            <a:ext cx="10515600" cy="81136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685800" lvl="0" indent="-457200" algn="ctr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altLang="pt-BR" sz="2800" b="1" dirty="0" smtClean="0">
                <a:cs typeface="Arial" panose="020B0604020202020204" pitchFamily="34" charset="0"/>
              </a:rPr>
              <a:t/>
            </a:r>
            <a:br>
              <a:rPr lang="pt-BR" altLang="pt-BR" sz="2800" b="1" dirty="0" smtClean="0">
                <a:cs typeface="Arial" panose="020B0604020202020204" pitchFamily="34" charset="0"/>
              </a:rPr>
            </a:br>
            <a:r>
              <a:rPr lang="pt-BR" altLang="pt-BR" sz="2800" b="1" dirty="0" smtClean="0">
                <a:cs typeface="Arial" panose="020B0604020202020204" pitchFamily="34" charset="0"/>
              </a:rPr>
              <a:t>Objetivo </a:t>
            </a:r>
            <a:r>
              <a:rPr lang="pt-BR" altLang="pt-BR" sz="2800" b="1" dirty="0">
                <a:cs typeface="Arial" panose="020B0604020202020204" pitchFamily="34" charset="0"/>
              </a:rPr>
              <a:t>2</a:t>
            </a:r>
            <a:r>
              <a:rPr lang="pt-BR" altLang="pt-BR" sz="2800" b="1" dirty="0" smtClean="0">
                <a:cs typeface="Arial" panose="020B0604020202020204" pitchFamily="34" charset="0"/>
              </a:rPr>
              <a:t>: </a:t>
            </a:r>
            <a:r>
              <a:rPr lang="pt-BR" altLang="pt-BR" sz="2800" b="1" dirty="0">
                <a:cs typeface="Arial" panose="020B0604020202020204" pitchFamily="34" charset="0"/>
              </a:rPr>
              <a:t>Melhorar a qualidade do atendimento à </a:t>
            </a:r>
            <a:r>
              <a:rPr lang="pt-BR" altLang="pt-BR" sz="2800" b="1" dirty="0" smtClean="0">
                <a:cs typeface="Arial" panose="020B0604020202020204" pitchFamily="34" charset="0"/>
              </a:rPr>
              <a:t>criança.</a:t>
            </a:r>
            <a:r>
              <a:rPr lang="pt-BR" sz="28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8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altLang="pt-BR" sz="2800" b="1" dirty="0"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29916" y="1979110"/>
            <a:ext cx="5550568" cy="4602164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algn="just">
              <a:defRPr/>
            </a:pPr>
            <a:r>
              <a:rPr lang="pt-BR" sz="1400" b="1" dirty="0" smtClean="0"/>
              <a:t>Meta 2.1: </a:t>
            </a:r>
            <a:r>
              <a:rPr lang="pt-BR" sz="1400" b="1" dirty="0"/>
              <a:t>Realizar a primeira consulta na primeira semana de vida para 100% das crianças cadastradas</a:t>
            </a:r>
            <a:r>
              <a:rPr lang="pt-BR" sz="1400" b="1" dirty="0" smtClean="0"/>
              <a:t>.</a:t>
            </a:r>
            <a:endParaRPr lang="pt-BR" sz="1400" b="1" dirty="0">
              <a:solidFill>
                <a:prstClr val="black"/>
              </a:solidFill>
            </a:endParaRPr>
          </a:p>
          <a:p>
            <a:pPr algn="just">
              <a:defRPr/>
            </a:pPr>
            <a:r>
              <a:rPr lang="pt-BR" sz="1400" b="1" dirty="0"/>
              <a:t>Meta 2.2: Monitorar o crescimento em 100% das crianças.</a:t>
            </a:r>
          </a:p>
          <a:p>
            <a:pPr algn="just">
              <a:defRPr/>
            </a:pPr>
            <a:r>
              <a:rPr lang="pt-BR" sz="1400" b="1" dirty="0" smtClean="0"/>
              <a:t>Meta </a:t>
            </a:r>
            <a:r>
              <a:rPr lang="pt-BR" sz="1400" b="1" dirty="0"/>
              <a:t>2.3: Monitorar 100% das crianças com déficit de peso.</a:t>
            </a:r>
          </a:p>
          <a:p>
            <a:pPr algn="just">
              <a:defRPr/>
            </a:pPr>
            <a:r>
              <a:rPr lang="pt-BR" sz="1400" b="1" dirty="0" smtClean="0"/>
              <a:t>Meta </a:t>
            </a:r>
            <a:r>
              <a:rPr lang="pt-BR" sz="1400" b="1" dirty="0"/>
              <a:t>2.4: Monitorar 100% das crianças com excesso de peso.</a:t>
            </a:r>
          </a:p>
          <a:p>
            <a:pPr algn="just">
              <a:defRPr/>
            </a:pPr>
            <a:r>
              <a:rPr lang="pt-BR" sz="1400" b="1" dirty="0" smtClean="0"/>
              <a:t>Meta </a:t>
            </a:r>
            <a:r>
              <a:rPr lang="pt-BR" sz="1400" b="1" dirty="0"/>
              <a:t>2.5: Monitorar o desenvolvimento em 100% das crianças.</a:t>
            </a:r>
          </a:p>
          <a:p>
            <a:pPr algn="just">
              <a:defRPr/>
            </a:pPr>
            <a:r>
              <a:rPr lang="pt-BR" sz="1400" b="1" dirty="0" smtClean="0"/>
              <a:t>Meta </a:t>
            </a:r>
            <a:r>
              <a:rPr lang="pt-BR" sz="1400" b="1" dirty="0"/>
              <a:t>2.6: Vacinar 100% das crianças de acordo com a idade.</a:t>
            </a:r>
          </a:p>
          <a:p>
            <a:pPr algn="just">
              <a:defRPr/>
            </a:pPr>
            <a:r>
              <a:rPr lang="pt-BR" sz="1400" b="1" dirty="0" smtClean="0"/>
              <a:t>Meta </a:t>
            </a:r>
            <a:r>
              <a:rPr lang="pt-BR" sz="1400" b="1" dirty="0"/>
              <a:t>2.7: Realizar suplementação de ferro em 100% das crianças de 6 a 24 meses.</a:t>
            </a:r>
          </a:p>
          <a:p>
            <a:pPr algn="just">
              <a:defRPr/>
            </a:pPr>
            <a:r>
              <a:rPr lang="pt-BR" sz="1400" b="1" dirty="0" smtClean="0"/>
              <a:t>Meta </a:t>
            </a:r>
            <a:r>
              <a:rPr lang="pt-BR" sz="1400" b="1" dirty="0"/>
              <a:t>2.8: Realizar triagem auditiva em 100% das crianças.</a:t>
            </a:r>
          </a:p>
          <a:p>
            <a:pPr algn="just">
              <a:defRPr/>
            </a:pPr>
            <a:r>
              <a:rPr lang="pt-BR" sz="1400" b="1" dirty="0" smtClean="0"/>
              <a:t>Meta </a:t>
            </a:r>
            <a:r>
              <a:rPr lang="pt-BR" sz="1400" b="1" dirty="0"/>
              <a:t>2.9: Realizar teste do pezinho em 100% das crianças até 7 dias de vida.</a:t>
            </a:r>
          </a:p>
          <a:p>
            <a:pPr algn="just">
              <a:defRPr/>
            </a:pPr>
            <a:r>
              <a:rPr lang="pt-BR" sz="1400" b="1" dirty="0" smtClean="0"/>
              <a:t>Meta </a:t>
            </a:r>
            <a:r>
              <a:rPr lang="pt-BR" sz="1400" b="1" dirty="0"/>
              <a:t>2.10: Realizar avaliação da necessidade de atendimento odontológico em 100% das crianças de 6 e 72 meses.</a:t>
            </a:r>
          </a:p>
          <a:p>
            <a:pPr algn="just">
              <a:defRPr/>
            </a:pPr>
            <a:r>
              <a:rPr lang="pt-BR" sz="1400" b="1" dirty="0" smtClean="0"/>
              <a:t>Meta </a:t>
            </a:r>
            <a:r>
              <a:rPr lang="pt-BR" sz="1400" b="1" dirty="0"/>
              <a:t>2.11: Realizar primeira consulta odontológica para 100% das crianças de 6 a 72 meses de idade moradoras da área de abrangência, cadastradas na unidade de saúde.</a:t>
            </a:r>
          </a:p>
          <a:p>
            <a:pPr algn="just">
              <a:defRPr/>
            </a:pPr>
            <a:endParaRPr lang="pt-BR" sz="1400" b="1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612115" y="3213353"/>
            <a:ext cx="5105400" cy="1361960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 smtClean="0"/>
              <a:t>Resultado: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2400" dirty="0" smtClean="0"/>
              <a:t>100% alcançado nos 3 meses da intervenção.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1638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838199" y="423479"/>
            <a:ext cx="10515600" cy="82424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228600" lvl="0" algn="ctr">
              <a:lnSpc>
                <a:spcPct val="100000"/>
              </a:lnSpc>
              <a:spcBef>
                <a:spcPts val="1000"/>
              </a:spcBef>
            </a:pPr>
            <a:r>
              <a:rPr lang="pt-BR" sz="28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Objetivo 3: Melhorar a </a:t>
            </a:r>
            <a:r>
              <a:rPr lang="pt-BR" sz="2800" dirty="0" smtClean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adesão ao </a:t>
            </a:r>
            <a:r>
              <a:rPr lang="pt-BR" sz="28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programa de Saúde da Criança 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18937" y="2370222"/>
            <a:ext cx="5534526" cy="3212432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algn="just">
              <a:defRPr/>
            </a:pPr>
            <a:r>
              <a:rPr lang="pt-BR" b="1" dirty="0" smtClean="0"/>
              <a:t>Meta 3.1: </a:t>
            </a:r>
            <a:r>
              <a:rPr lang="pt-BR" sz="2400" dirty="0"/>
              <a:t>Fazer busca ativa de 100% das crianças faltosas às consultas.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255042" y="2370222"/>
            <a:ext cx="4098757" cy="3212432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 smtClean="0"/>
              <a:t>Resultados: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pt-BR" sz="2400" dirty="0" smtClean="0"/>
              <a:t>100% da busca ativa das crianças faltosa ás consultas.</a:t>
            </a:r>
            <a:endParaRPr lang="pt-BR" sz="2400" dirty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48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762000" y="450760"/>
            <a:ext cx="10515600" cy="81136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685800" lvl="0" indent="-457200" algn="ctr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altLang="pt-BR" sz="2800" b="1" dirty="0">
                <a:cs typeface="Arial" panose="020B0604020202020204" pitchFamily="34" charset="0"/>
              </a:rPr>
              <a:t/>
            </a:r>
            <a:br>
              <a:rPr lang="pt-BR" altLang="pt-BR" sz="2800" b="1" dirty="0">
                <a:cs typeface="Arial" panose="020B0604020202020204" pitchFamily="34" charset="0"/>
              </a:rPr>
            </a:br>
            <a:r>
              <a:rPr lang="pt-BR" altLang="pt-BR" sz="2800" b="1" dirty="0">
                <a:cs typeface="Arial" panose="020B0604020202020204" pitchFamily="34" charset="0"/>
              </a:rPr>
              <a:t>Objetivo 4: Melhorar registros das informações</a:t>
            </a:r>
            <a:br>
              <a:rPr lang="pt-BR" altLang="pt-BR" sz="2800" b="1" dirty="0">
                <a:cs typeface="Arial" panose="020B0604020202020204" pitchFamily="34" charset="0"/>
              </a:rPr>
            </a:br>
            <a:endParaRPr lang="pt-BR" altLang="pt-BR" sz="2800" b="1" dirty="0"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577" y="1390919"/>
            <a:ext cx="6091709" cy="1790164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algn="just">
              <a:defRPr/>
            </a:pPr>
            <a:r>
              <a:rPr lang="pt-BR" b="1" dirty="0" smtClean="0"/>
              <a:t>Meta 4.1</a:t>
            </a:r>
            <a:r>
              <a:rPr lang="pt-BR" b="1" dirty="0"/>
              <a:t>: </a:t>
            </a:r>
            <a:r>
              <a:rPr lang="pt-BR" sz="2400" dirty="0"/>
              <a:t>Manter registro na ficha de acompanhamento/espelho da saúde da criança de 100% das crianças que consultam no serviço. </a:t>
            </a:r>
            <a:endParaRPr lang="pt-BR" sz="2400" dirty="0">
              <a:solidFill>
                <a:prstClr val="black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42469" y="1390918"/>
            <a:ext cx="5331852" cy="1790165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 smtClean="0"/>
              <a:t>Resultado: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2400" dirty="0" smtClean="0"/>
              <a:t>100% alcançado nos 3 meses da intervenção.</a:t>
            </a:r>
            <a:endParaRPr lang="pt-BR" sz="2400" dirty="0"/>
          </a:p>
        </p:txBody>
      </p:sp>
      <p:sp>
        <p:nvSpPr>
          <p:cNvPr id="2" name="Rectangle 1"/>
          <p:cNvSpPr/>
          <p:nvPr/>
        </p:nvSpPr>
        <p:spPr>
          <a:xfrm>
            <a:off x="762000" y="3354038"/>
            <a:ext cx="10515600" cy="8679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pt-BR" sz="2800" b="1" dirty="0">
                <a:solidFill>
                  <a:prstClr val="black"/>
                </a:solidFill>
                <a:latin typeface="+mj-lt"/>
              </a:rPr>
              <a:t>Objetivo 5: Mapear as crianças de risco pertencentes à área de           abrangência.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7576" y="5073167"/>
            <a:ext cx="6091709" cy="812530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prstClr val="black"/>
                </a:solidFill>
              </a:rPr>
              <a:t>Meta </a:t>
            </a:r>
            <a:r>
              <a:rPr lang="pt-BR" sz="2800" b="1" dirty="0" smtClean="0">
                <a:solidFill>
                  <a:prstClr val="black"/>
                </a:solidFill>
              </a:rPr>
              <a:t>5.1: </a:t>
            </a:r>
            <a:r>
              <a:rPr lang="pt-BR" sz="2400" dirty="0" smtClean="0">
                <a:solidFill>
                  <a:prstClr val="black"/>
                </a:solidFill>
              </a:rPr>
              <a:t>Realizar </a:t>
            </a:r>
            <a:r>
              <a:rPr lang="pt-BR" sz="2400" dirty="0">
                <a:solidFill>
                  <a:prstClr val="black"/>
                </a:solidFill>
              </a:rPr>
              <a:t>avaliação de risco em 100% das crianças cadastradas no programa. </a:t>
            </a:r>
          </a:p>
        </p:txBody>
      </p:sp>
      <p:sp>
        <p:nvSpPr>
          <p:cNvPr id="6" name="Rectangle 5"/>
          <p:cNvSpPr/>
          <p:nvPr/>
        </p:nvSpPr>
        <p:spPr>
          <a:xfrm>
            <a:off x="6701589" y="5054700"/>
            <a:ext cx="5172732" cy="830997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prstClr val="black"/>
                </a:solidFill>
              </a:rPr>
              <a:t> 100% alcançado nos meses da intervenção.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59295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762000" y="450760"/>
            <a:ext cx="10515600" cy="81136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685800" lvl="0" indent="-457200" algn="ctr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altLang="pt-BR" sz="2800" b="1" dirty="0">
                <a:cs typeface="Arial" panose="020B0604020202020204" pitchFamily="34" charset="0"/>
              </a:rPr>
              <a:t/>
            </a:r>
            <a:br>
              <a:rPr lang="pt-BR" altLang="pt-BR" sz="2800" b="1" dirty="0">
                <a:cs typeface="Arial" panose="020B0604020202020204" pitchFamily="34" charset="0"/>
              </a:rPr>
            </a:br>
            <a:r>
              <a:rPr lang="pt-BR" altLang="pt-BR" sz="2800" b="1" dirty="0">
                <a:cs typeface="Arial" panose="020B0604020202020204" pitchFamily="34" charset="0"/>
              </a:rPr>
              <a:t>Objetivo 6: Promover a saúde das crianças.</a:t>
            </a:r>
            <a:br>
              <a:rPr lang="pt-BR" altLang="pt-BR" sz="2800" b="1" dirty="0">
                <a:cs typeface="Arial" panose="020B0604020202020204" pitchFamily="34" charset="0"/>
              </a:rPr>
            </a:br>
            <a:endParaRPr lang="pt-BR" altLang="pt-BR" sz="2800" b="1" dirty="0"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62000" y="1918952"/>
            <a:ext cx="5257800" cy="4758574"/>
          </a:xfrm>
          <a:ln>
            <a:solidFill>
              <a:schemeClr val="tx1"/>
            </a:solidFill>
          </a:ln>
        </p:spPr>
        <p:txBody>
          <a:bodyPr rtlCol="0">
            <a:normAutofit lnSpcReduction="10000"/>
          </a:bodyPr>
          <a:lstStyle/>
          <a:p>
            <a:pPr algn="just">
              <a:defRPr/>
            </a:pPr>
            <a:r>
              <a:rPr lang="pt-BR" sz="2400" dirty="0">
                <a:solidFill>
                  <a:prstClr val="black"/>
                </a:solidFill>
              </a:rPr>
              <a:t>Meta 6.1: Dar orientações para prevenir acidentes na infância em 100% das consultas de saúde da criança.  </a:t>
            </a:r>
          </a:p>
          <a:p>
            <a:pPr algn="just">
              <a:defRPr/>
            </a:pPr>
            <a:r>
              <a:rPr lang="pt-BR" sz="2400" dirty="0" smtClean="0">
                <a:solidFill>
                  <a:prstClr val="black"/>
                </a:solidFill>
              </a:rPr>
              <a:t>Meta </a:t>
            </a:r>
            <a:r>
              <a:rPr lang="pt-BR" sz="2400" dirty="0">
                <a:solidFill>
                  <a:prstClr val="black"/>
                </a:solidFill>
              </a:rPr>
              <a:t>6.2: Colocar 100% das crianças para mamar durante a primeira consulta.</a:t>
            </a:r>
          </a:p>
          <a:p>
            <a:pPr algn="just">
              <a:defRPr/>
            </a:pPr>
            <a:r>
              <a:rPr lang="pt-BR" sz="2400" dirty="0" smtClean="0">
                <a:solidFill>
                  <a:prstClr val="black"/>
                </a:solidFill>
              </a:rPr>
              <a:t>Meta 6.3: Fornecer </a:t>
            </a:r>
            <a:r>
              <a:rPr lang="pt-BR" sz="2400" dirty="0">
                <a:solidFill>
                  <a:prstClr val="black"/>
                </a:solidFill>
              </a:rPr>
              <a:t>orientações nutricionais de acordo com a faixa etária para 100% das crianças.</a:t>
            </a:r>
          </a:p>
          <a:p>
            <a:pPr algn="just">
              <a:defRPr/>
            </a:pPr>
            <a:r>
              <a:rPr lang="pt-BR" sz="2400" dirty="0" smtClean="0">
                <a:solidFill>
                  <a:prstClr val="black"/>
                </a:solidFill>
              </a:rPr>
              <a:t>Meta </a:t>
            </a:r>
            <a:r>
              <a:rPr lang="pt-BR" sz="2400" dirty="0">
                <a:solidFill>
                  <a:prstClr val="black"/>
                </a:solidFill>
              </a:rPr>
              <a:t>6.4: Fornecer orientações sobre higiene bucal, etiologia e prevenção da cárie para 100% das crianças de acordo com a faixa etária.</a:t>
            </a:r>
          </a:p>
          <a:p>
            <a:pPr marL="0" indent="0" algn="just">
              <a:buNone/>
              <a:defRPr/>
            </a:pPr>
            <a:endParaRPr lang="pt-BR" sz="2400" dirty="0">
              <a:solidFill>
                <a:prstClr val="black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07578" y="3362743"/>
            <a:ext cx="5105400" cy="1498016"/>
          </a:xfrm>
          <a:ln>
            <a:solidFill>
              <a:schemeClr val="tx1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 smtClean="0"/>
              <a:t>Resultado: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t-BR" sz="2400" dirty="0" smtClean="0"/>
              <a:t> 100% alcançado nos meses da intervenção.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6619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9864" y="168812"/>
            <a:ext cx="7083381" cy="70695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Discussão</a:t>
            </a:r>
            <a:endParaRPr lang="pt-B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462" y="1493949"/>
            <a:ext cx="9633397" cy="4494727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Capacitação </a:t>
            </a:r>
            <a:r>
              <a:rPr lang="pt-BR" sz="2400" dirty="0"/>
              <a:t>de toda equipe.</a:t>
            </a:r>
          </a:p>
          <a:p>
            <a:pPr algn="just"/>
            <a:r>
              <a:rPr lang="pt-BR" sz="2400" dirty="0"/>
              <a:t>Trabalho em equipe. </a:t>
            </a:r>
            <a:endParaRPr lang="pt-BR" sz="2400" dirty="0" smtClean="0">
              <a:solidFill>
                <a:prstClr val="black"/>
              </a:solidFill>
            </a:endParaRPr>
          </a:p>
          <a:p>
            <a:pPr algn="just"/>
            <a:r>
              <a:rPr lang="pt-BR" sz="2400" dirty="0" smtClean="0">
                <a:solidFill>
                  <a:prstClr val="black"/>
                </a:solidFill>
              </a:rPr>
              <a:t>Otimização da agenda para atenção à demanda espontânea.</a:t>
            </a:r>
          </a:p>
          <a:p>
            <a:pPr algn="just"/>
            <a:r>
              <a:rPr lang="pt-BR" sz="2400" dirty="0" smtClean="0">
                <a:solidFill>
                  <a:prstClr val="black"/>
                </a:solidFill>
              </a:rPr>
              <a:t>Engajamento publico com participação ativa da comunidade.</a:t>
            </a:r>
            <a:endParaRPr lang="pt-BR" sz="2400" dirty="0" smtClean="0"/>
          </a:p>
          <a:p>
            <a:pPr algn="just"/>
            <a:r>
              <a:rPr lang="pt-BR" sz="2400" dirty="0" smtClean="0"/>
              <a:t>Introdução da ação programática na </a:t>
            </a:r>
            <a:r>
              <a:rPr lang="pt-BR" sz="2400" dirty="0"/>
              <a:t>rotina do atendimento na UBS</a:t>
            </a:r>
            <a:r>
              <a:rPr lang="pt-BR" sz="2400" dirty="0" smtClean="0"/>
              <a:t>.</a:t>
            </a:r>
          </a:p>
          <a:p>
            <a:pPr algn="just"/>
            <a:r>
              <a:rPr lang="pt-BR" sz="2400" dirty="0" smtClean="0"/>
              <a:t>Implementação do </a:t>
            </a:r>
            <a:r>
              <a:rPr lang="pt-BR" sz="2400" dirty="0"/>
              <a:t>programa de </a:t>
            </a:r>
            <a:r>
              <a:rPr lang="pt-BR" sz="2400" dirty="0" smtClean="0"/>
              <a:t>Atenção </a:t>
            </a:r>
            <a:r>
              <a:rPr lang="pt-BR" sz="2400" dirty="0"/>
              <a:t>ao pré-natal, </a:t>
            </a:r>
            <a:r>
              <a:rPr lang="pt-BR" sz="2400" dirty="0" smtClean="0"/>
              <a:t>Hipertensos </a:t>
            </a:r>
            <a:r>
              <a:rPr lang="pt-BR" sz="2400" dirty="0"/>
              <a:t>e </a:t>
            </a:r>
            <a:r>
              <a:rPr lang="pt-BR" sz="2400" dirty="0" smtClean="0"/>
              <a:t>Diabéticos </a:t>
            </a:r>
            <a:r>
              <a:rPr lang="pt-BR" sz="2400" dirty="0"/>
              <a:t>e </a:t>
            </a:r>
            <a:r>
              <a:rPr lang="pt-BR" sz="2400" dirty="0" smtClean="0"/>
              <a:t>Câncer de Colo de útero  e Mama</a:t>
            </a:r>
            <a:r>
              <a:rPr lang="pt-BR" sz="2400" dirty="0"/>
              <a:t>. </a:t>
            </a:r>
            <a:endParaRPr lang="pt-BR" sz="2400" dirty="0" smtClean="0"/>
          </a:p>
          <a:p>
            <a:pPr algn="just"/>
            <a:r>
              <a:rPr lang="pt-BR" sz="2400" dirty="0" smtClean="0"/>
              <a:t>Melhoria </a:t>
            </a:r>
            <a:r>
              <a:rPr lang="pt-BR" sz="2400" dirty="0"/>
              <a:t>do acesso e da qualidade no cuidado às crianças de zero a setenta e dois meses.</a:t>
            </a:r>
          </a:p>
          <a:p>
            <a:pPr algn="just"/>
            <a:endParaRPr lang="pt-BR" sz="2400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632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620" y="399245"/>
            <a:ext cx="8216721" cy="66989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pt-BR" sz="2800" b="1" dirty="0"/>
              <a:t>P</a:t>
            </a:r>
            <a:r>
              <a:rPr lang="pt-BR" sz="2800" b="1" dirty="0" smtClean="0"/>
              <a:t>rocesso </a:t>
            </a:r>
            <a:r>
              <a:rPr lang="pt-BR" sz="2800" b="1" dirty="0"/>
              <a:t>P</a:t>
            </a:r>
            <a:r>
              <a:rPr lang="pt-BR" sz="2800" b="1" dirty="0" smtClean="0"/>
              <a:t>essoal de Aprendizagem</a:t>
            </a:r>
            <a:endParaRPr lang="pt-B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977" y="1416676"/>
            <a:ext cx="9839460" cy="5331854"/>
          </a:xfrm>
        </p:spPr>
        <p:txBody>
          <a:bodyPr>
            <a:normAutofit/>
          </a:bodyPr>
          <a:lstStyle/>
          <a:p>
            <a:pPr marL="685800" indent="-457200" algn="just">
              <a:lnSpc>
                <a:spcPct val="150000"/>
              </a:lnSpc>
            </a:pPr>
            <a:r>
              <a:rPr lang="pt-BR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Conhecimento </a:t>
            </a:r>
            <a:r>
              <a:rPr lang="pt-BR" sz="2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dos índices de morbimortalidade desta faixa etária no Brasil.</a:t>
            </a:r>
          </a:p>
          <a:p>
            <a:pPr marL="685800" indent="-457200" algn="just">
              <a:lnSpc>
                <a:spcPct val="150000"/>
              </a:lnSpc>
            </a:pPr>
            <a:r>
              <a:rPr lang="pt-BR" sz="2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Capacitação e trabalho em equipe</a:t>
            </a:r>
            <a:r>
              <a:rPr lang="pt-BR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t-BR" sz="2400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 algn="just">
              <a:lnSpc>
                <a:spcPct val="150000"/>
              </a:lnSpc>
            </a:pPr>
            <a:r>
              <a:rPr lang="pt-BR" sz="2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Mudança das mentalidades </a:t>
            </a:r>
            <a:r>
              <a:rPr lang="pt-BR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 gente em pôs de um melhor trabalho e conhecimento sobre atenção primaria em </a:t>
            </a:r>
            <a:r>
              <a:rPr lang="pt-BR" sz="2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saúde.</a:t>
            </a:r>
          </a:p>
          <a:p>
            <a:pPr marL="685800" indent="-457200" algn="just">
              <a:lnSpc>
                <a:spcPct val="150000"/>
              </a:lnSpc>
            </a:pPr>
            <a:r>
              <a:rPr lang="pt-BR" sz="2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Processo de trabalho na atenção básica organizado e planejado.</a:t>
            </a:r>
          </a:p>
          <a:p>
            <a:pPr marL="685800" indent="-457200" algn="just">
              <a:lnSpc>
                <a:spcPct val="150000"/>
              </a:lnSpc>
            </a:pPr>
            <a:r>
              <a:rPr lang="pt-BR" sz="2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Curso de Especialização em Saúde da Família.</a:t>
            </a:r>
          </a:p>
          <a:p>
            <a:pPr marL="685800" indent="-457200" algn="just">
              <a:lnSpc>
                <a:spcPct val="150000"/>
              </a:lnSpc>
            </a:pPr>
            <a:r>
              <a:rPr lang="pt-BR" sz="2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Cumprimento das expectativas.</a:t>
            </a:r>
          </a:p>
          <a:p>
            <a:pPr marL="685800" indent="-457200" algn="just">
              <a:lnSpc>
                <a:spcPct val="150000"/>
              </a:lnSpc>
            </a:pPr>
            <a:endParaRPr lang="pt-BR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 algn="just">
              <a:lnSpc>
                <a:spcPct val="150000"/>
              </a:lnSpc>
            </a:pPr>
            <a:endParaRPr lang="pt-BR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 algn="just">
              <a:lnSpc>
                <a:spcPct val="150000"/>
              </a:lnSpc>
            </a:pPr>
            <a:endParaRPr lang="pt-BR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 algn="just">
              <a:lnSpc>
                <a:spcPct val="150000"/>
              </a:lnSpc>
            </a:pPr>
            <a:endParaRPr lang="pt-BR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 algn="just">
              <a:lnSpc>
                <a:spcPct val="150000"/>
              </a:lnSpc>
            </a:pPr>
            <a:endParaRPr lang="pt-BR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457200" algn="just">
              <a:lnSpc>
                <a:spcPct val="150000"/>
              </a:lnSpc>
            </a:pPr>
            <a:endParaRPr lang="pt-BR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59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2025" y="215493"/>
            <a:ext cx="4438918" cy="3252652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/>
              <a:t>Fotos durante</a:t>
            </a:r>
            <a:br>
              <a:rPr lang="pt-BR" sz="4000" b="1" dirty="0" smtClean="0"/>
            </a:br>
            <a:r>
              <a:rPr lang="pt-BR" sz="4000" b="1" dirty="0"/>
              <a:t/>
            </a:r>
            <a:br>
              <a:rPr lang="pt-BR" sz="4000" b="1" dirty="0"/>
            </a:br>
            <a:r>
              <a:rPr lang="pt-BR" sz="4000" b="1" dirty="0" smtClean="0"/>
              <a:t>o projeto</a:t>
            </a:r>
            <a:endParaRPr lang="es-E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-51516" y="3591647"/>
            <a:ext cx="5203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Figura </a:t>
            </a:r>
            <a:r>
              <a:rPr lang="pt-BR" dirty="0" smtClean="0"/>
              <a:t>10: </a:t>
            </a:r>
            <a:r>
              <a:rPr lang="pt-BR" dirty="0"/>
              <a:t>Fotografia </a:t>
            </a:r>
            <a:r>
              <a:rPr lang="pt-BR" dirty="0" smtClean="0"/>
              <a:t>palestra à comunidade.</a:t>
            </a:r>
            <a:endParaRPr lang="pt-BR" dirty="0"/>
          </a:p>
        </p:txBody>
      </p:sp>
      <p:sp>
        <p:nvSpPr>
          <p:cNvPr id="8" name="Rectangle 7"/>
          <p:cNvSpPr/>
          <p:nvPr/>
        </p:nvSpPr>
        <p:spPr>
          <a:xfrm rot="10800000" flipV="1">
            <a:off x="7782018" y="3606268"/>
            <a:ext cx="43135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Figura </a:t>
            </a:r>
            <a:r>
              <a:rPr lang="es-ES" dirty="0" smtClean="0"/>
              <a:t>11: </a:t>
            </a:r>
            <a:r>
              <a:rPr lang="pt-BR" dirty="0" smtClean="0"/>
              <a:t>Fotografia</a:t>
            </a:r>
            <a:r>
              <a:rPr lang="es-ES" dirty="0" smtClean="0"/>
              <a:t> </a:t>
            </a:r>
            <a:r>
              <a:rPr lang="es-ES" dirty="0" err="1" smtClean="0"/>
              <a:t>reunião</a:t>
            </a:r>
            <a:r>
              <a:rPr lang="es-ES" dirty="0" smtClean="0"/>
              <a:t> </a:t>
            </a:r>
            <a:r>
              <a:rPr lang="es-ES" dirty="0" err="1" smtClean="0"/>
              <a:t>com</a:t>
            </a:r>
            <a:r>
              <a:rPr lang="es-ES" dirty="0" smtClean="0"/>
              <a:t> a equipe.</a:t>
            </a:r>
            <a:endParaRPr lang="es-ES" dirty="0"/>
          </a:p>
        </p:txBody>
      </p:sp>
      <p:sp>
        <p:nvSpPr>
          <p:cNvPr id="10" name="Rectangle 9"/>
          <p:cNvSpPr/>
          <p:nvPr/>
        </p:nvSpPr>
        <p:spPr>
          <a:xfrm>
            <a:off x="-65864" y="5335150"/>
            <a:ext cx="3662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Figura 9</a:t>
            </a:r>
            <a:r>
              <a:rPr lang="es-ES" dirty="0" smtClean="0"/>
              <a:t>: </a:t>
            </a:r>
            <a:r>
              <a:rPr lang="pt-BR" dirty="0" smtClean="0"/>
              <a:t>Fotografia</a:t>
            </a:r>
            <a:r>
              <a:rPr lang="es-ES" dirty="0" smtClean="0"/>
              <a:t> palestra </a:t>
            </a:r>
            <a:r>
              <a:rPr lang="es-ES" dirty="0"/>
              <a:t>a</a:t>
            </a:r>
            <a:r>
              <a:rPr lang="es-ES" dirty="0" smtClean="0"/>
              <a:t>s </a:t>
            </a:r>
            <a:r>
              <a:rPr lang="es-ES" dirty="0" err="1" smtClean="0"/>
              <a:t>mães</a:t>
            </a:r>
            <a:r>
              <a:rPr lang="es-ES" dirty="0"/>
              <a:t>.</a:t>
            </a:r>
            <a:endParaRPr lang="pt-BR" dirty="0"/>
          </a:p>
        </p:txBody>
      </p:sp>
      <p:pic>
        <p:nvPicPr>
          <p:cNvPr id="13" name="Marcador de contenido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357" y="0"/>
            <a:ext cx="3629791" cy="362979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301" y="0"/>
            <a:ext cx="3804216" cy="368363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727" y="3421532"/>
            <a:ext cx="3427261" cy="335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4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051" y="5679583"/>
            <a:ext cx="10515600" cy="8837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6000" dirty="0" smtClean="0"/>
              <a:t>Obrigado</a:t>
            </a:r>
            <a:endParaRPr lang="es-ES" sz="6000" dirty="0"/>
          </a:p>
        </p:txBody>
      </p:sp>
      <p:pic>
        <p:nvPicPr>
          <p:cNvPr id="4" name="Imagem 3" descr="C:\Users\natasha\Pictures\PARA TCC\Trabalho em equip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992" y="1202445"/>
            <a:ext cx="6001554" cy="40907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325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ítulo 3"/>
          <p:cNvSpPr>
            <a:spLocks noGrp="1"/>
          </p:cNvSpPr>
          <p:nvPr>
            <p:ph type="subTitle" idx="1"/>
          </p:nvPr>
        </p:nvSpPr>
        <p:spPr>
          <a:xfrm>
            <a:off x="1919289" y="963614"/>
            <a:ext cx="8255021" cy="49307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altLang="pt-BR" sz="2800" b="1" u="sng" dirty="0">
                <a:solidFill>
                  <a:schemeClr val="tx1"/>
                </a:solidFill>
              </a:rPr>
              <a:t>Caracterização do Município</a:t>
            </a:r>
          </a:p>
          <a:p>
            <a:pPr eaLnBrk="1" hangingPunct="1">
              <a:spcBef>
                <a:spcPct val="0"/>
              </a:spcBef>
            </a:pPr>
            <a:endParaRPr lang="pt-BR" altLang="pt-BR" sz="3000" b="1" u="sng" dirty="0">
              <a:solidFill>
                <a:schemeClr val="tx1"/>
              </a:solidFill>
            </a:endParaRPr>
          </a:p>
          <a:p>
            <a:pPr marL="457200" indent="-45720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t-BR" altLang="pt-BR" sz="2800" dirty="0" smtClean="0">
                <a:solidFill>
                  <a:schemeClr val="tx1"/>
                </a:solidFill>
              </a:rPr>
              <a:t>Pau dos Ferros</a:t>
            </a:r>
          </a:p>
          <a:p>
            <a:pPr algn="just" eaLnBrk="1" hangingPunct="1">
              <a:spcBef>
                <a:spcPct val="0"/>
              </a:spcBef>
            </a:pPr>
            <a:endParaRPr lang="pt-BR" altLang="pt-BR" sz="2800" dirty="0" smtClean="0">
              <a:solidFill>
                <a:schemeClr val="tx1"/>
              </a:solidFill>
            </a:endParaRPr>
          </a:p>
          <a:p>
            <a:pPr marL="914400" lvl="1" indent="-4572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chemeClr val="tx1"/>
                </a:solidFill>
              </a:rPr>
              <a:t>Considerada a principal cidade do Alto Oeste do Estado.</a:t>
            </a:r>
          </a:p>
          <a:p>
            <a:pPr lvl="1" algn="just">
              <a:spcBef>
                <a:spcPct val="0"/>
              </a:spcBef>
            </a:pPr>
            <a:endParaRPr lang="pt-BR" altLang="pt-BR" sz="2400" dirty="0" smtClean="0">
              <a:solidFill>
                <a:schemeClr val="tx1"/>
              </a:solidFill>
            </a:endParaRPr>
          </a:p>
          <a:p>
            <a:pPr marL="914400" lvl="1" indent="-4572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prstClr val="black"/>
                </a:solidFill>
              </a:rPr>
              <a:t>Dispõe </a:t>
            </a:r>
            <a:r>
              <a:rPr lang="pt-BR" sz="2400" dirty="0">
                <a:solidFill>
                  <a:prstClr val="black"/>
                </a:solidFill>
              </a:rPr>
              <a:t>de </a:t>
            </a:r>
            <a:r>
              <a:rPr lang="pt-BR" sz="2400" dirty="0" smtClean="0">
                <a:solidFill>
                  <a:prstClr val="black"/>
                </a:solidFill>
              </a:rPr>
              <a:t>doze UBS </a:t>
            </a:r>
            <a:r>
              <a:rPr lang="pt-BR" sz="2400" dirty="0">
                <a:solidFill>
                  <a:prstClr val="black"/>
                </a:solidFill>
              </a:rPr>
              <a:t>com o modelo assistencial </a:t>
            </a:r>
            <a:r>
              <a:rPr lang="pt-BR" sz="2400" dirty="0" smtClean="0">
                <a:solidFill>
                  <a:prstClr val="black"/>
                </a:solidFill>
              </a:rPr>
              <a:t>ESF </a:t>
            </a:r>
            <a:r>
              <a:rPr lang="pt-BR" sz="2400" dirty="0">
                <a:solidFill>
                  <a:prstClr val="black"/>
                </a:solidFill>
              </a:rPr>
              <a:t>e Saúde </a:t>
            </a:r>
            <a:r>
              <a:rPr lang="pt-BR" sz="2400" dirty="0" smtClean="0">
                <a:solidFill>
                  <a:prstClr val="black"/>
                </a:solidFill>
              </a:rPr>
              <a:t>Bucal.</a:t>
            </a:r>
          </a:p>
          <a:p>
            <a:pPr marL="914400" lvl="1" indent="-45720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prstClr val="black"/>
              </a:solidFill>
            </a:endParaRPr>
          </a:p>
          <a:p>
            <a:pPr marL="914400" lvl="1" indent="-4572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prstClr val="black"/>
                </a:solidFill>
              </a:rPr>
              <a:t>População residente de 27.745 hab. (IBGE,2010).</a:t>
            </a:r>
          </a:p>
          <a:p>
            <a:pPr lvl="1" algn="just">
              <a:spcBef>
                <a:spcPct val="0"/>
              </a:spcBef>
            </a:pPr>
            <a:endParaRPr lang="pt-BR" altLang="pt-BR" sz="2400" dirty="0" smtClean="0">
              <a:solidFill>
                <a:schemeClr val="tx1"/>
              </a:solidFill>
            </a:endParaRPr>
          </a:p>
          <a:p>
            <a:pPr marL="914400" lvl="1" indent="-4572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2400" dirty="0" smtClean="0">
                <a:solidFill>
                  <a:schemeClr val="tx1"/>
                </a:solidFill>
              </a:rPr>
              <a:t>Total de </a:t>
            </a:r>
            <a:r>
              <a:rPr lang="pt-BR" altLang="pt-BR" sz="2400" dirty="0" smtClean="0">
                <a:solidFill>
                  <a:prstClr val="black"/>
                </a:solidFill>
              </a:rPr>
              <a:t>8.329 </a:t>
            </a:r>
            <a:r>
              <a:rPr lang="pt-BR" altLang="pt-BR" sz="2400" dirty="0" smtClean="0">
                <a:solidFill>
                  <a:schemeClr val="tx1"/>
                </a:solidFill>
              </a:rPr>
              <a:t>famílias.</a:t>
            </a:r>
            <a:endParaRPr lang="pt-BR" altLang="pt-BR" sz="3000" dirty="0">
              <a:solidFill>
                <a:schemeClr val="tx1"/>
              </a:solidFill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2209800" y="188914"/>
            <a:ext cx="7772400" cy="7191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23400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862885" y="862886"/>
            <a:ext cx="10547797" cy="57568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u="sng" dirty="0" smtClean="0">
                <a:solidFill>
                  <a:schemeClr val="tx1"/>
                </a:solidFill>
              </a:rPr>
              <a:t>Caracterização da UBS/ESF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Localizada na zona urbana</a:t>
            </a:r>
            <a:r>
              <a:rPr lang="pt-BR" dirty="0"/>
              <a:t>, em o Barrio São Geraldo Rua Capitão Pedro Vicente cuja área de abrangência é o mesmo Bairro do </a:t>
            </a:r>
            <a:r>
              <a:rPr lang="pt-BR" dirty="0" smtClean="0"/>
              <a:t>Município, </a:t>
            </a:r>
            <a:r>
              <a:rPr lang="pt-BR" dirty="0"/>
              <a:t>Pau dos ferros. </a:t>
            </a:r>
            <a:r>
              <a:rPr lang="pt-BR" dirty="0" smtClean="0"/>
              <a:t>R/N.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Vinculada com todos os princípios, diretrizes do SUS e as instituições de ensino, com modelo de atenção de ESF e SB.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População de </a:t>
            </a:r>
            <a:r>
              <a:rPr lang="pt-BR" dirty="0"/>
              <a:t>2144, 1055 feminino e 1089 masculino, 612 famílias (</a:t>
            </a:r>
            <a:r>
              <a:rPr lang="pt-BR" dirty="0" smtClean="0"/>
              <a:t>2013).</a:t>
            </a:r>
          </a:p>
          <a:p>
            <a:pPr algn="l">
              <a:defRPr/>
            </a:pPr>
            <a:endParaRPr lang="pt-BR" dirty="0" smtClean="0"/>
          </a:p>
          <a:p>
            <a:pPr>
              <a:defRPr/>
            </a:pPr>
            <a:r>
              <a:rPr lang="pt-BR" sz="2800" b="1" u="sng" dirty="0" smtClean="0"/>
              <a:t>Situação do programa Saúde das Crianças.</a:t>
            </a:r>
            <a:endParaRPr lang="pt-BR" sz="2800" b="1" u="sng" dirty="0"/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pt-BR" dirty="0"/>
              <a:t>Os dados coletados anteriormente mostravam uma cobertura de 85%.</a:t>
            </a:r>
            <a:endParaRPr lang="pt-BR" dirty="0" smtClean="0"/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2250583" y="103032"/>
            <a:ext cx="7772400" cy="5280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53790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4305" y="207963"/>
            <a:ext cx="8701826" cy="57764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 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7431" y="1120462"/>
            <a:ext cx="10019763" cy="5589430"/>
          </a:xfrm>
        </p:spPr>
        <p:txBody>
          <a:bodyPr>
            <a:normAutofit fontScale="77500" lnSpcReduction="20000"/>
          </a:bodyPr>
          <a:lstStyle/>
          <a:p>
            <a:r>
              <a:rPr lang="pt-BR" sz="4000" b="1" u="sng" dirty="0" smtClean="0"/>
              <a:t>Importância da ação programática</a:t>
            </a:r>
          </a:p>
          <a:p>
            <a:endParaRPr lang="pt-BR" sz="3000" b="1" u="sng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800" dirty="0"/>
              <a:t>E</a:t>
            </a:r>
            <a:r>
              <a:rPr lang="pt-BR" sz="3800" dirty="0" smtClean="0"/>
              <a:t>levados índices de morbimortalidade das crianças no Brasil.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800" dirty="0" smtClean="0"/>
              <a:t>Constatamos indicadores de qualidade abaixo do preconizado pelo Ministério da Saúde (MS). </a:t>
            </a:r>
          </a:p>
          <a:p>
            <a:pPr algn="just"/>
            <a:endParaRPr lang="pt-BR" sz="3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800" dirty="0"/>
              <a:t>J</a:t>
            </a:r>
            <a:r>
              <a:rPr lang="pt-BR" sz="3800" dirty="0" smtClean="0"/>
              <a:t>ustificamos a implementação de estratégias efetivas para a detecção precoce de risco.</a:t>
            </a:r>
          </a:p>
          <a:p>
            <a:pPr algn="just"/>
            <a:endParaRPr lang="pt-BR" sz="3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800" dirty="0" smtClean="0"/>
              <a:t>Ações no âmbito da promoção e prevenção.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3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3000" dirty="0" smtClean="0"/>
          </a:p>
          <a:p>
            <a:pPr algn="just"/>
            <a:endParaRPr lang="pt-BR" sz="3000" dirty="0" smtClean="0"/>
          </a:p>
          <a:p>
            <a:pPr algn="just"/>
            <a:r>
              <a:rPr lang="pt-BR" sz="3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869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420" y="2005266"/>
            <a:ext cx="10310611" cy="909288"/>
          </a:xfrm>
        </p:spPr>
        <p:txBody>
          <a:bodyPr>
            <a:normAutofit/>
          </a:bodyPr>
          <a:lstStyle/>
          <a:p>
            <a:pPr algn="ctr"/>
            <a:r>
              <a:rPr lang="pt-BR" sz="2800" b="1" u="sng" dirty="0" smtClean="0">
                <a:latin typeface="+mn-lt"/>
              </a:rPr>
              <a:t>Objetivo Geral</a:t>
            </a:r>
            <a:endParaRPr lang="es-ES" sz="2800" b="1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704" y="3477296"/>
            <a:ext cx="9852338" cy="3380704"/>
          </a:xfrm>
        </p:spPr>
        <p:txBody>
          <a:bodyPr/>
          <a:lstStyle/>
          <a:p>
            <a:pPr algn="ctr"/>
            <a:r>
              <a:rPr lang="pt-BR" sz="2400" dirty="0" smtClean="0"/>
              <a:t>Melhorar </a:t>
            </a:r>
            <a:r>
              <a:rPr lang="pt-BR" sz="2400" dirty="0"/>
              <a:t>a </a:t>
            </a:r>
            <a:r>
              <a:rPr lang="pt-BR" sz="2400" dirty="0" smtClean="0"/>
              <a:t>Atenção </a:t>
            </a:r>
            <a:r>
              <a:rPr lang="pt-BR" sz="2400" dirty="0"/>
              <a:t>à Saúde da Criança de zero a setenta e dois </a:t>
            </a:r>
            <a:r>
              <a:rPr lang="pt-BR" sz="2400" dirty="0" smtClean="0"/>
              <a:t>meses na UBS (ESF) Mãe Cristina, Pau dos Ferros/RN.</a:t>
            </a:r>
          </a:p>
          <a:p>
            <a:pPr marL="0" indent="0" algn="just">
              <a:buNone/>
            </a:pPr>
            <a:endParaRPr lang="pt-BR" dirty="0" smtClean="0"/>
          </a:p>
        </p:txBody>
      </p:sp>
      <p:sp>
        <p:nvSpPr>
          <p:cNvPr id="4" name="Título 3"/>
          <p:cNvSpPr txBox="1">
            <a:spLocks/>
          </p:cNvSpPr>
          <p:nvPr/>
        </p:nvSpPr>
        <p:spPr>
          <a:xfrm>
            <a:off x="2209800" y="188914"/>
            <a:ext cx="7772400" cy="7191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248510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sz="half" idx="1"/>
          </p:nvPr>
        </p:nvSpPr>
        <p:spPr>
          <a:xfrm>
            <a:off x="763588" y="765175"/>
            <a:ext cx="4038600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s-E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sz="2400" dirty="0" smtClean="0"/>
              <a:t>Cobertura da </a:t>
            </a:r>
            <a:r>
              <a:rPr lang="es-ES" sz="2400" dirty="0" err="1" smtClean="0"/>
              <a:t>atenção</a:t>
            </a:r>
            <a:endParaRPr lang="es-ES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sz="2400" dirty="0" err="1" smtClean="0"/>
              <a:t>Qualidade</a:t>
            </a:r>
            <a:r>
              <a:rPr lang="es-ES" sz="2400" dirty="0" smtClean="0"/>
              <a:t> das consultas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sz="2400" dirty="0" err="1" smtClean="0"/>
              <a:t>Adesão</a:t>
            </a:r>
            <a:r>
              <a:rPr lang="es-ES" sz="2400" dirty="0" smtClean="0"/>
              <a:t> </a:t>
            </a:r>
            <a:r>
              <a:rPr lang="es-ES" sz="2400" dirty="0" err="1" smtClean="0"/>
              <a:t>ao</a:t>
            </a:r>
            <a:r>
              <a:rPr lang="es-ES" sz="2400" dirty="0" smtClean="0"/>
              <a:t> programa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sz="2400" dirty="0" smtClean="0"/>
              <a:t>Registro dos </a:t>
            </a:r>
            <a:r>
              <a:rPr lang="es-ES" sz="2400" dirty="0" err="1" smtClean="0"/>
              <a:t>usuários</a:t>
            </a:r>
            <a:endParaRPr lang="es-ES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sz="2400" dirty="0" err="1" smtClean="0"/>
              <a:t>Mapeamento</a:t>
            </a:r>
            <a:endParaRPr lang="es-ES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sz="2400" dirty="0" err="1" smtClean="0"/>
              <a:t>Promoção</a:t>
            </a:r>
            <a:r>
              <a:rPr lang="es-ES" sz="2400" dirty="0" smtClean="0"/>
              <a:t> da vida </a:t>
            </a:r>
            <a:r>
              <a:rPr lang="es-ES" sz="2400" dirty="0" err="1" smtClean="0"/>
              <a:t>saudável</a:t>
            </a:r>
            <a:endParaRPr lang="es-ES" sz="2400" dirty="0"/>
          </a:p>
        </p:txBody>
      </p:sp>
      <p:sp>
        <p:nvSpPr>
          <p:cNvPr id="12291" name="Espaço Reservado para Conteúdo 7"/>
          <p:cNvSpPr>
            <a:spLocks noGrp="1"/>
          </p:cNvSpPr>
          <p:nvPr>
            <p:ph sz="half" idx="2"/>
          </p:nvPr>
        </p:nvSpPr>
        <p:spPr>
          <a:xfrm>
            <a:off x="6172200" y="1081088"/>
            <a:ext cx="4038600" cy="4210050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pt-BR" sz="2400" dirty="0" err="1" smtClean="0"/>
              <a:t>Monitoramento</a:t>
            </a:r>
            <a:r>
              <a:rPr lang="es-ES" altLang="pt-BR" sz="2400" dirty="0" smtClean="0"/>
              <a:t> e </a:t>
            </a:r>
            <a:r>
              <a:rPr lang="es-ES" altLang="pt-BR" sz="2400" dirty="0" err="1" smtClean="0"/>
              <a:t>avaliação</a:t>
            </a:r>
            <a:endParaRPr lang="es-ES" altLang="pt-BR" sz="2400" dirty="0" smtClean="0"/>
          </a:p>
          <a:p>
            <a:pPr eaLnBrk="1" hangingPunct="1"/>
            <a:r>
              <a:rPr lang="es-ES" altLang="pt-BR" sz="2400" dirty="0" err="1" smtClean="0"/>
              <a:t>Organização</a:t>
            </a:r>
            <a:r>
              <a:rPr lang="es-ES" altLang="pt-BR" sz="2400" dirty="0" smtClean="0"/>
              <a:t> e </a:t>
            </a:r>
            <a:r>
              <a:rPr lang="es-ES" altLang="pt-BR" sz="2400" dirty="0" err="1" smtClean="0"/>
              <a:t>gestão</a:t>
            </a:r>
            <a:r>
              <a:rPr lang="es-ES" altLang="pt-BR" sz="2400" dirty="0" smtClean="0"/>
              <a:t> do </a:t>
            </a:r>
            <a:r>
              <a:rPr lang="es-ES" altLang="pt-BR" sz="2400" dirty="0" err="1" smtClean="0"/>
              <a:t>serviço</a:t>
            </a:r>
            <a:endParaRPr lang="es-ES" altLang="pt-BR" sz="2400" dirty="0" smtClean="0"/>
          </a:p>
          <a:p>
            <a:pPr eaLnBrk="1" hangingPunct="1"/>
            <a:r>
              <a:rPr lang="es-ES" altLang="pt-BR" sz="2400" dirty="0" err="1" smtClean="0"/>
              <a:t>Engajamento</a:t>
            </a:r>
            <a:r>
              <a:rPr lang="es-ES" altLang="pt-BR" sz="2400" dirty="0" smtClean="0"/>
              <a:t> público</a:t>
            </a:r>
          </a:p>
          <a:p>
            <a:pPr eaLnBrk="1" hangingPunct="1"/>
            <a:r>
              <a:rPr lang="es-ES" altLang="pt-BR" sz="2400" dirty="0" err="1" smtClean="0"/>
              <a:t>Qualidade</a:t>
            </a:r>
            <a:r>
              <a:rPr lang="es-ES" altLang="pt-BR" sz="2400" dirty="0" smtClean="0"/>
              <a:t> da </a:t>
            </a:r>
            <a:r>
              <a:rPr lang="es-ES" altLang="pt-BR" sz="2400" dirty="0" err="1" smtClean="0"/>
              <a:t>prática</a:t>
            </a:r>
            <a:r>
              <a:rPr lang="es-ES" altLang="pt-BR" sz="2400" dirty="0" smtClean="0"/>
              <a:t> clínica</a:t>
            </a:r>
          </a:p>
        </p:txBody>
      </p:sp>
      <p:sp>
        <p:nvSpPr>
          <p:cNvPr id="5" name="Chave esquerda 4"/>
          <p:cNvSpPr/>
          <p:nvPr/>
        </p:nvSpPr>
        <p:spPr>
          <a:xfrm>
            <a:off x="4583114" y="1081089"/>
            <a:ext cx="1296987" cy="306863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10" name="Título 3"/>
          <p:cNvSpPr txBox="1">
            <a:spLocks/>
          </p:cNvSpPr>
          <p:nvPr/>
        </p:nvSpPr>
        <p:spPr>
          <a:xfrm>
            <a:off x="2209800" y="188914"/>
            <a:ext cx="7772400" cy="7191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sp>
        <p:nvSpPr>
          <p:cNvPr id="9222" name="CaixaDeTexto 10"/>
          <p:cNvSpPr txBox="1">
            <a:spLocks noChangeArrowheads="1"/>
          </p:cNvSpPr>
          <p:nvPr/>
        </p:nvSpPr>
        <p:spPr bwMode="auto">
          <a:xfrm>
            <a:off x="2823369" y="5291138"/>
            <a:ext cx="6697662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2800" dirty="0">
                <a:solidFill>
                  <a:prstClr val="black"/>
                </a:solidFill>
                <a:latin typeface="+mn-lt"/>
              </a:rPr>
              <a:t>As ações foram planejadas para serem executadas  no período de 16 semanas. </a:t>
            </a:r>
          </a:p>
        </p:txBody>
      </p:sp>
    </p:spTree>
    <p:extLst>
      <p:ext uri="{BB962C8B-B14F-4D97-AF65-F5344CB8AC3E}">
        <p14:creationId xmlns:p14="http://schemas.microsoft.com/office/powerpoint/2010/main" val="24141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152"/>
            <a:ext cx="10515600" cy="70338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defRPr/>
            </a:pPr>
            <a:r>
              <a:rPr lang="es-E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09961"/>
            <a:ext cx="10515601" cy="5641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u="sng" dirty="0" smtClean="0"/>
              <a:t>Ações Realizadas</a:t>
            </a:r>
          </a:p>
          <a:p>
            <a:pPr marL="0" indent="0" algn="ctr">
              <a:buNone/>
            </a:pPr>
            <a:endParaRPr lang="pt-BR" b="1" u="sng" dirty="0"/>
          </a:p>
          <a:p>
            <a:pPr algn="just"/>
            <a:r>
              <a:rPr lang="pt-BR" sz="2400" dirty="0" smtClean="0"/>
              <a:t>Divulgação do projeto.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Organização e planejamento dos pontos a desenvolver no projeto.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Capacitação da equipe sobre os protocolos de Saúde das Crianças.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Cadastramento de todas as crianças da área adstrita no programa.</a:t>
            </a:r>
            <a:endParaRPr lang="pt-BR" sz="2400" dirty="0"/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991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152"/>
            <a:ext cx="10515600" cy="70338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defRPr/>
            </a:pPr>
            <a:r>
              <a:rPr lang="es-E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9961"/>
            <a:ext cx="10515600" cy="5641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u="sng" dirty="0" smtClean="0"/>
              <a:t>Logística</a:t>
            </a:r>
          </a:p>
          <a:p>
            <a:pPr marL="0" indent="0" algn="ctr">
              <a:buNone/>
            </a:pPr>
            <a:endParaRPr lang="pt-BR" b="1" u="sng" dirty="0"/>
          </a:p>
          <a:p>
            <a:pPr algn="just"/>
            <a:r>
              <a:rPr lang="pt-BR" sz="2400" dirty="0" smtClean="0"/>
              <a:t>Caderno de atenção Básica # 33 (Saúde da Criança – Crescimento e Desenvolvimento) além de outra bibliografia nacional e estrangeira.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Prontuários clínicos, fichas de atendimento individuais, Formulário especial de Puericultura e outros.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Fichas espelhos disponibilizadas pelo curso.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Planilhas de coleta de dados disponibilizadas pelo curso.</a:t>
            </a:r>
          </a:p>
          <a:p>
            <a:pPr algn="just"/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847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2209800" y="188914"/>
            <a:ext cx="7772400" cy="7191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14339" name="CaixaDeTexto 2"/>
          <p:cNvSpPr txBox="1">
            <a:spLocks noChangeArrowheads="1"/>
          </p:cNvSpPr>
          <p:nvPr/>
        </p:nvSpPr>
        <p:spPr bwMode="auto">
          <a:xfrm>
            <a:off x="2208213" y="1125538"/>
            <a:ext cx="7848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800" dirty="0">
                <a:solidFill>
                  <a:prstClr val="black"/>
                </a:solidFill>
                <a:cs typeface="Arial" panose="020B0604020202020204" pitchFamily="34" charset="0"/>
              </a:rPr>
              <a:t>Para melhor compreensão será apresentada a seguinte sequência: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400" dirty="0">
                <a:solidFill>
                  <a:prstClr val="black"/>
                </a:solidFill>
                <a:cs typeface="Arial" panose="020B0604020202020204" pitchFamily="34" charset="0"/>
              </a:rPr>
              <a:t>OBJETIVOS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400" dirty="0">
                <a:solidFill>
                  <a:prstClr val="black"/>
                </a:solidFill>
                <a:cs typeface="Arial" panose="020B0604020202020204" pitchFamily="34" charset="0"/>
              </a:rPr>
              <a:t>METAS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400" dirty="0">
                <a:solidFill>
                  <a:prstClr val="black"/>
                </a:solidFill>
                <a:cs typeface="Arial" panose="020B0604020202020204" pitchFamily="34" charset="0"/>
              </a:rPr>
              <a:t>RESULTADO PARA CADA META PREVISTA</a:t>
            </a:r>
          </a:p>
        </p:txBody>
      </p:sp>
      <p:sp>
        <p:nvSpPr>
          <p:cNvPr id="14340" name="CaixaDeTexto 5"/>
          <p:cNvSpPr txBox="1">
            <a:spLocks noChangeArrowheads="1"/>
          </p:cNvSpPr>
          <p:nvPr/>
        </p:nvSpPr>
        <p:spPr bwMode="auto">
          <a:xfrm>
            <a:off x="3071814" y="4437064"/>
            <a:ext cx="6840537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800" b="1" dirty="0">
                <a:solidFill>
                  <a:prstClr val="black"/>
                </a:solidFill>
                <a:cs typeface="Arial" panose="020B0604020202020204" pitchFamily="34" charset="0"/>
              </a:rPr>
              <a:t>Mudança no planejamento: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800" dirty="0">
                <a:solidFill>
                  <a:prstClr val="black"/>
                </a:solidFill>
                <a:cs typeface="Arial" panose="020B0604020202020204" pitchFamily="34" charset="0"/>
              </a:rPr>
              <a:t>Ações executadas pelo  período de 12 semanas. </a:t>
            </a:r>
          </a:p>
        </p:txBody>
      </p:sp>
    </p:spTree>
    <p:extLst>
      <p:ext uri="{BB962C8B-B14F-4D97-AF65-F5344CB8AC3E}">
        <p14:creationId xmlns:p14="http://schemas.microsoft.com/office/powerpoint/2010/main" val="312961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1727</TotalTime>
  <Words>1049</Words>
  <Application>Microsoft Office PowerPoint</Application>
  <PresentationFormat>Panorámica</PresentationFormat>
  <Paragraphs>149</Paragraphs>
  <Slides>18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Office Theme</vt:lpstr>
      <vt:lpstr>UNIVERSIDADE ABERTA DO SUS UNIVERSIDADE FEDERAL DE PELOTAS Especialização em Saúde da Família </vt:lpstr>
      <vt:lpstr>Presentación de PowerPoint</vt:lpstr>
      <vt:lpstr>Presentación de PowerPoint</vt:lpstr>
      <vt:lpstr>INTRODUÇÃO </vt:lpstr>
      <vt:lpstr>Objetivo Geral</vt:lpstr>
      <vt:lpstr>Presentación de PowerPoint</vt:lpstr>
      <vt:lpstr>METODOLOGIA</vt:lpstr>
      <vt:lpstr>METODOLOGIA</vt:lpstr>
      <vt:lpstr>Presentación de PowerPoint</vt:lpstr>
      <vt:lpstr> Objetivo 1: Ampliar a cobertura do Programa de Saúde da Criança.. </vt:lpstr>
      <vt:lpstr> Objetivo 2: Melhorar a qualidade do atendimento à criança. </vt:lpstr>
      <vt:lpstr>Objetivo 3: Melhorar a adesão ao programa de Saúde da Criança .</vt:lpstr>
      <vt:lpstr> Objetivo 4: Melhorar registros das informações </vt:lpstr>
      <vt:lpstr> Objetivo 6: Promover a saúde das crianças. </vt:lpstr>
      <vt:lpstr>Discussão</vt:lpstr>
      <vt:lpstr>Processo Pessoal de Aprendizagem</vt:lpstr>
      <vt:lpstr>Fotos durante  o projeto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</dc:title>
  <dc:creator>nelsis alonso loaces tati</dc:creator>
  <cp:lastModifiedBy>Osmar Abelardo Atiè Bell El Papa</cp:lastModifiedBy>
  <cp:revision>113</cp:revision>
  <dcterms:created xsi:type="dcterms:W3CDTF">2015-06-25T20:11:10Z</dcterms:created>
  <dcterms:modified xsi:type="dcterms:W3CDTF">2015-11-01T20:16:19Z</dcterms:modified>
</cp:coreProperties>
</file>