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23" r:id="rId3"/>
    <p:sldId id="257" r:id="rId4"/>
    <p:sldId id="261" r:id="rId5"/>
    <p:sldId id="29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33" r:id="rId32"/>
    <p:sldId id="290" r:id="rId33"/>
    <p:sldId id="291" r:id="rId34"/>
    <p:sldId id="342" r:id="rId35"/>
    <p:sldId id="337" r:id="rId36"/>
    <p:sldId id="341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6687196-1E01-4B9B-B27E-442B684A6834}">
          <p14:sldIdLst>
            <p14:sldId id="340"/>
            <p14:sldId id="323"/>
            <p14:sldId id="257"/>
            <p14:sldId id="261"/>
            <p14:sldId id="295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333"/>
            <p14:sldId id="290"/>
          </p14:sldIdLst>
        </p14:section>
        <p14:section name="Seção sem Título" id="{D207A721-69CF-4C12-AA6F-468FA1C93907}">
          <p14:sldIdLst>
            <p14:sldId id="291"/>
            <p14:sldId id="342"/>
            <p14:sldId id="337"/>
            <p14:sldId id="34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2" d="100"/>
          <a:sy n="52" d="100"/>
        </p:scale>
        <p:origin x="-1410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88C-5CD3-4576-BBF3-41E78EE45553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8330-A76A-4A09-A25E-10F83D7EF6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50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88C-5CD3-4576-BBF3-41E78EE45553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8330-A76A-4A09-A25E-10F83D7EF6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89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88C-5CD3-4576-BBF3-41E78EE45553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8330-A76A-4A09-A25E-10F83D7EF6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73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88C-5CD3-4576-BBF3-41E78EE45553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8330-A76A-4A09-A25E-10F83D7EF6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3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88C-5CD3-4576-BBF3-41E78EE45553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8330-A76A-4A09-A25E-10F83D7EF6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13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88C-5CD3-4576-BBF3-41E78EE45553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8330-A76A-4A09-A25E-10F83D7EF6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71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88C-5CD3-4576-BBF3-41E78EE45553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8330-A76A-4A09-A25E-10F83D7EF6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30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88C-5CD3-4576-BBF3-41E78EE45553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8330-A76A-4A09-A25E-10F83D7EF6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6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88C-5CD3-4576-BBF3-41E78EE45553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8330-A76A-4A09-A25E-10F83D7EF6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29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88C-5CD3-4576-BBF3-41E78EE45553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8330-A76A-4A09-A25E-10F83D7EF6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88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88C-5CD3-4576-BBF3-41E78EE45553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98330-A76A-4A09-A25E-10F83D7EF6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75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3588C-5CD3-4576-BBF3-41E78EE45553}" type="datetimeFigureOut">
              <a:rPr lang="es-ES" smtClean="0"/>
              <a:t>13/08/2015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8330-A76A-4A09-A25E-10F83D7EF6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6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8812"/>
            <a:ext cx="10515600" cy="6008151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endParaRPr lang="pt-B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299" y="1475417"/>
            <a:ext cx="1225402" cy="112176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202744" y="2597178"/>
            <a:ext cx="6096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Trabalho de Conclusão de Curso</a:t>
            </a:r>
            <a:r>
              <a:rPr lang="pt-BR" sz="2400" b="1" dirty="0">
                <a:latin typeface="Trebuchet MS"/>
              </a:rPr>
              <a:t> </a:t>
            </a:r>
            <a:endParaRPr lang="pt-BR" sz="2400" dirty="0">
              <a:latin typeface="Trebuchet MS"/>
            </a:endParaRPr>
          </a:p>
          <a:p>
            <a:pPr lvl="0" algn="r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aos Hipertensos e Diabéticos, na UBS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Dona Laura, Marcelino Vieira/RN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Osmar Gonzalez Dominguez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</a:pPr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 Pelotas,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9132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032"/>
            <a:ext cx="10515600" cy="83712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46064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Indicador 2. Qualidade da ação programática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Objetivo </a:t>
            </a:r>
            <a:r>
              <a:rPr lang="pt-BR" dirty="0" smtClean="0"/>
              <a:t>2. </a:t>
            </a:r>
            <a:r>
              <a:rPr lang="pt-BR" dirty="0"/>
              <a:t>Melhorar a qualidade da atenção a hipertensos e/ou diabéticos</a:t>
            </a:r>
            <a:r>
              <a:rPr lang="pt-BR" dirty="0" smtClean="0"/>
              <a:t>.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Metas 2.3 e 2.4 Garantir a 100% dos hipertensos e diabéticos a realização de exames complementares em dia de acordo com o protocolo.</a:t>
            </a:r>
          </a:p>
          <a:p>
            <a:pPr marL="0" indent="0" algn="just">
              <a:buNone/>
            </a:pPr>
            <a:r>
              <a:rPr lang="pt-BR" dirty="0" smtClean="0"/>
              <a:t>		</a:t>
            </a:r>
          </a:p>
          <a:p>
            <a:pPr algn="just"/>
            <a:r>
              <a:rPr lang="pt-BR" dirty="0" smtClean="0"/>
              <a:t>Os 396 (39,1%) hipertensos e 102 (53,7%) diabéticos cadastrados no projeto têm realizado os exames complementares em dia de acordo com o protocolo (Figuras 5 e 6 ).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87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476518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3809" y="798490"/>
            <a:ext cx="6027312" cy="58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7730"/>
            <a:ext cx="10515600" cy="73409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68191"/>
            <a:ext cx="10515600" cy="5215943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Indicador 2. Qualidade da ação programática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/>
              <a:t>Objetivo 2. Melhorar a qualidade da atenção a hipertensos e/ou diabéticos</a:t>
            </a:r>
            <a:r>
              <a:rPr lang="pt-BR" dirty="0" smtClean="0"/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000" dirty="0" smtClean="0"/>
          </a:p>
          <a:p>
            <a:pPr algn="just"/>
            <a:r>
              <a:rPr lang="pt-BR" dirty="0" smtClean="0"/>
              <a:t>Metas 2.5 e 2.6  Priorizar a prescrição de medicamentos da farmácia popular para 100% dos hipertensos e diabéticos cadastrados na unidade de saúde.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total dos usuários, os 396 (39,1%) hipertensos e 102 (53,7%) diabéticos cadastrados tem os medicamentos prescritos da farmácia popular (Figuras 7 e 8).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23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450761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3807" y="888641"/>
            <a:ext cx="6001555" cy="578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9093"/>
            <a:ext cx="10515600" cy="605307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49927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Indicador 2. Qualidade da ação programática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Objetivo 2. Melhorar a qualidade da atenção a hipertensos e/ou diabéticos.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Metas 2.7 e 2.8 Realizar avaliação da necessidade de atendimento odontológico em 100% dos hipertensos e diabéticos.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Todos os usuários, os 396 (39,1%) hipertensos e 102 (53,7%) diabéticos cadastrados tem avaliação da necessidade de atendimento odontológico (Figuras 9 e 10).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33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566671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414" y="888641"/>
            <a:ext cx="6091707" cy="58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579549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27279"/>
            <a:ext cx="10515600" cy="576973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Indicador 3. Adesão da ação programática.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Objetivo 3. Melhorar a adesão de hipertensos e/ou diabéticos ao programa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Metas 3.1 e 3.2 Buscar 100% dos hipertensos e diabéticos faltosos às consultas na unidade de saúde conforme a periodicidade recomendada.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Os 396(39,1%) hipertensos e 102 (53,7%) diabéticos cadastrados no projeto tiveram adesão ao programa</a:t>
            </a:r>
            <a:r>
              <a:rPr lang="pt-BR" dirty="0"/>
              <a:t> </a:t>
            </a:r>
            <a:r>
              <a:rPr lang="pt-BR" dirty="0" smtClean="0"/>
              <a:t>(Figuras 11 e 12 ).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6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51515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687" y="759853"/>
            <a:ext cx="5988676" cy="59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61818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91673"/>
            <a:ext cx="10515600" cy="560231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Indicador 4. Registro da ação programática.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Objetivo 4. Melhorar o registro das informações</a:t>
            </a:r>
          </a:p>
          <a:p>
            <a:pPr marL="0" indent="0" algn="just">
              <a:buNone/>
            </a:pPr>
            <a:r>
              <a:rPr lang="pt-BR" dirty="0" smtClean="0"/>
              <a:t>	</a:t>
            </a:r>
          </a:p>
          <a:p>
            <a:pPr algn="just"/>
            <a:r>
              <a:rPr lang="pt-BR" dirty="0" smtClean="0"/>
              <a:t>Metas 4.1 e 4.2  Manter ficha de acompanhamento de 100% dos hipertensos e diabéticos cadastrados na unidade de saúde.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O total dos usuários cadastrados no programa, 396 (39,1%) hipertensos e 102 (53,7%) diabéticos, tem o registro adequado segundo a ação programática. No 1º mês foram 132 hipertensos e 36 diabéticos, no 2º mês 265 hipertensos e 69 diabéticos e no 3º mês 396 hipertensos e 102 </a:t>
            </a:r>
            <a:r>
              <a:rPr lang="pt-BR" dirty="0" smtClean="0"/>
              <a:t>diabéticos(Figuras 13 e 14).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5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63106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3808" y="746975"/>
            <a:ext cx="6040192" cy="60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3183"/>
            <a:ext cx="9144000" cy="819691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275008"/>
            <a:ext cx="9144000" cy="534473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Importância da ação programática HAS e DM</a:t>
            </a:r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Caracterização do Município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Marcelino Vieira/RN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Caracterização 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UBS Dona Laura</a:t>
            </a:r>
          </a:p>
          <a:p>
            <a:pPr marL="457200" indent="-4572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Situação do programa HAS e DM na UBS.</a:t>
            </a:r>
          </a:p>
          <a:p>
            <a:pPr algn="just">
              <a:lnSpc>
                <a:spcPct val="100000"/>
              </a:lnSpc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4545"/>
            <a:ext cx="10515600" cy="592429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01521"/>
            <a:ext cx="10515600" cy="583412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Indicador 5. Avaliação de risco da ação programática.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Objetivo 5. Mapear hipertensos e diabéticos de risco para doença cardiovascular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Metas 5.1 e 5.2  Realizar estratificação do risco cardiovascular em 100% dos hipertensos e diabéticos cadastrados.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Os usuários cadastrados no programa, 396 (39,1%) hipertensos e 102 (53,7%) diabéticos, têm estratificação do risco cardiovascular segundo a ação programática em 100</a:t>
            </a:r>
            <a:r>
              <a:rPr lang="pt-BR" dirty="0" smtClean="0"/>
              <a:t>%. </a:t>
            </a:r>
            <a:r>
              <a:rPr lang="pt-BR" dirty="0"/>
              <a:t>No 1º mês foram 132 hipertensos e 36 diabéticos, no 2º mês 265 hipertensos e 69 diabéticos e no 3º mês 396 hipertensos e 102 </a:t>
            </a:r>
            <a:r>
              <a:rPr lang="pt-BR" dirty="0" smtClean="0"/>
              <a:t>diabéticos</a:t>
            </a:r>
            <a:r>
              <a:rPr lang="pt-BR" dirty="0"/>
              <a:t> </a:t>
            </a:r>
            <a:r>
              <a:rPr lang="pt-BR" dirty="0" smtClean="0"/>
              <a:t>(Figuras 15 e 16).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0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47652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Marcador de contenido 4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5947" y="963456"/>
            <a:ext cx="4464000" cy="54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63106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65915"/>
            <a:ext cx="10515600" cy="571822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Indicador 6. Promoção da saúde da ação programática.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Objetivo 6. Promover a saúde de hipertensos e diabéticos </a:t>
            </a:r>
          </a:p>
          <a:p>
            <a:pPr marL="0" indent="0" algn="just">
              <a:buNone/>
            </a:pPr>
            <a:r>
              <a:rPr lang="pt-BR" dirty="0" smtClean="0"/>
              <a:t>		</a:t>
            </a:r>
          </a:p>
          <a:p>
            <a:pPr algn="just"/>
            <a:r>
              <a:rPr lang="pt-BR" dirty="0" smtClean="0"/>
              <a:t>Metas 6.1 e 6.2 Garantir orientação nutricional sobre alimentação saudável a 100% dos hipertensos e diabéticos.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Ao final da intervenção </a:t>
            </a:r>
            <a:r>
              <a:rPr lang="pt-BR" dirty="0" smtClean="0"/>
              <a:t>o 100</a:t>
            </a:r>
            <a:r>
              <a:rPr lang="pt-BR" dirty="0"/>
              <a:t>% </a:t>
            </a:r>
            <a:r>
              <a:rPr lang="pt-BR" dirty="0" smtClean="0"/>
              <a:t>dos </a:t>
            </a:r>
            <a:r>
              <a:rPr lang="pt-BR" dirty="0"/>
              <a:t>hipertensos e </a:t>
            </a:r>
            <a:r>
              <a:rPr lang="pt-BR" dirty="0" smtClean="0"/>
              <a:t>diabéticos têm orientações </a:t>
            </a:r>
            <a:r>
              <a:rPr lang="pt-BR" dirty="0"/>
              <a:t>sobre alimentação </a:t>
            </a:r>
            <a:r>
              <a:rPr lang="pt-BR" dirty="0" smtClean="0"/>
              <a:t>saudável. </a:t>
            </a:r>
            <a:r>
              <a:rPr lang="pt-BR" dirty="0"/>
              <a:t>No 1º mês foram 132 hipertensos e 36 diabéticos, no 2º mês 265 hipertensos e 69 diabéticos e no 3º mês 396 hipertensos e 102 </a:t>
            </a:r>
            <a:r>
              <a:rPr lang="pt-BR" dirty="0" smtClean="0"/>
              <a:t>diabéticos </a:t>
            </a:r>
            <a:r>
              <a:rPr lang="pt-BR" dirty="0"/>
              <a:t>(Figuras </a:t>
            </a:r>
            <a:r>
              <a:rPr lang="pt-BR" dirty="0" smtClean="0"/>
              <a:t>17 </a:t>
            </a:r>
            <a:r>
              <a:rPr lang="pt-BR" dirty="0"/>
              <a:t>e </a:t>
            </a:r>
            <a:r>
              <a:rPr lang="pt-BR" dirty="0" smtClean="0"/>
              <a:t>18).</a:t>
            </a: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25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437881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30" y="850005"/>
            <a:ext cx="6027312" cy="57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656823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75763"/>
            <a:ext cx="10515600" cy="574397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Indicador 6. Promoção da saúde da ação programática.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Objetivo 6. Promover a saúde de hipertensos e diabéticos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Metas 6.3 e 6.4  Garantir orientação em relação à prática regular de atividade física a 100% dos usuários hipertensos.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Os 396 (39,1%) hipertensos e 102 (53,7%) diabéticos cadastrados têm orientação em relação à prática regular de atividade física segundo a ação programática (Figuras 19 e 20).</a:t>
            </a:r>
          </a:p>
        </p:txBody>
      </p:sp>
    </p:spTree>
    <p:extLst>
      <p:ext uri="{BB962C8B-B14F-4D97-AF65-F5344CB8AC3E}">
        <p14:creationId xmlns:p14="http://schemas.microsoft.com/office/powerpoint/2010/main" val="3431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489397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30" y="708025"/>
            <a:ext cx="6053070" cy="600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5911"/>
            <a:ext cx="10515600" cy="55379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8641"/>
            <a:ext cx="10515600" cy="582125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Indicador 6. Promoção da saúde da ação programática.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Objetivo 6. Promover a saúde de hipertensos e diabéticos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Meta 6.5 e 6.6  Garantir orientação sobre os riscos do tabagismo a 100% dos usuários hipertensos e diabéticos.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Ao final da intervenção 100% dos hipertensos e diabéticos receberam as orientações sobre os riscos do </a:t>
            </a:r>
            <a:r>
              <a:rPr lang="pt-BR" dirty="0" smtClean="0"/>
              <a:t>tabagismo </a:t>
            </a:r>
            <a:r>
              <a:rPr lang="pt-BR" dirty="0"/>
              <a:t>segundo a ação programática</a:t>
            </a:r>
            <a:r>
              <a:rPr lang="pt-BR" dirty="0" smtClean="0"/>
              <a:t>. </a:t>
            </a:r>
            <a:r>
              <a:rPr lang="pt-BR" dirty="0"/>
              <a:t>No 1º mês foram 132 hipertensos e 36 diabéticos, no 2º mês 265 hipertensos e 69 diabéticos e no 3º mês 396 hipertensos e 102 </a:t>
            </a:r>
            <a:r>
              <a:rPr lang="pt-BR" dirty="0" smtClean="0"/>
              <a:t>diabéticos. (Figuras 21 e 22).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35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450761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172" y="657225"/>
            <a:ext cx="6078828" cy="60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463639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56823"/>
            <a:ext cx="10515600" cy="602731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Indicador 6. Promoção da saúde da ação programática.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Objetivo 6. Promover a saúde de hipertensos e diabéticos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Metas 6.7 e 6.8  Garantir orientação sobre higiene bucal a 100% dos usuários hipertensos e diabéticos.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dirty="0"/>
              <a:t>Os 396 (39,1%) hipertensos e 102 (53,7%) </a:t>
            </a:r>
            <a:r>
              <a:rPr lang="pt-BR" dirty="0" smtClean="0"/>
              <a:t>diabéticos que </a:t>
            </a:r>
            <a:r>
              <a:rPr lang="pt-BR" dirty="0"/>
              <a:t>realizaram a primeira consulta médica alcançaram ao final da intervenção 100% de orientações sobre higiene </a:t>
            </a:r>
            <a:r>
              <a:rPr lang="pt-BR" dirty="0" smtClean="0"/>
              <a:t>bucal </a:t>
            </a:r>
            <a:r>
              <a:rPr lang="pt-BR" dirty="0"/>
              <a:t>segundo a ação </a:t>
            </a:r>
            <a:r>
              <a:rPr lang="pt-BR" dirty="0" smtClean="0"/>
              <a:t>programática. </a:t>
            </a:r>
            <a:r>
              <a:rPr lang="pt-BR" dirty="0"/>
              <a:t>No 1º mês foram 132 hipertensos e 36 diabéticos, no 2º mês 265 hipertensos e 69 diabéticos e no 3º mês 396 hipertensos e 102 </a:t>
            </a:r>
            <a:r>
              <a:rPr lang="pt-BR" dirty="0" smtClean="0"/>
              <a:t>diabéticos</a:t>
            </a:r>
            <a:r>
              <a:rPr lang="pt-BR" dirty="0"/>
              <a:t> </a:t>
            </a:r>
            <a:r>
              <a:rPr lang="pt-BR" dirty="0" smtClean="0"/>
              <a:t>(Figuras 23 e 24).</a:t>
            </a:r>
          </a:p>
        </p:txBody>
      </p:sp>
    </p:spTree>
    <p:extLst>
      <p:ext uri="{BB962C8B-B14F-4D97-AF65-F5344CB8AC3E}">
        <p14:creationId xmlns:p14="http://schemas.microsoft.com/office/powerpoint/2010/main" val="596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0153"/>
            <a:ext cx="10515600" cy="43788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29" y="657225"/>
            <a:ext cx="6001555" cy="60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71977"/>
            <a:ext cx="10515600" cy="5004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algn="just">
              <a:buFont typeface="Wingdings" pitchFamily="2" charset="2"/>
              <a:buChar char="v"/>
            </a:pPr>
            <a:r>
              <a:rPr lang="pt-BR" dirty="0"/>
              <a:t>Melhorar a atenção à saúde de portadores de Hipertensão Arterial Sistêmica e Diabetes </a:t>
            </a:r>
            <a:r>
              <a:rPr lang="pt-BR" dirty="0" smtClean="0"/>
              <a:t>Mellitus na </a:t>
            </a:r>
            <a:r>
              <a:rPr lang="pt-BR" dirty="0"/>
              <a:t>UBS Dona </a:t>
            </a:r>
            <a:r>
              <a:rPr lang="pt-BR" dirty="0" smtClean="0"/>
              <a:t>Laura, no município </a:t>
            </a:r>
            <a:r>
              <a:rPr lang="pt-BR" dirty="0"/>
              <a:t>Marcelino </a:t>
            </a:r>
            <a:r>
              <a:rPr lang="pt-BR" dirty="0" smtClean="0"/>
              <a:t>Vieira/RN.</a:t>
            </a:r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324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1669"/>
            <a:ext cx="10515600" cy="476518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01521"/>
            <a:ext cx="10515600" cy="5743978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cobertura do atendimento para hipertensos na área adstrita para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386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hipertensos representando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39.1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Aumento da cobertura do atendimento para diabéticos na área adstrita para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102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diabéticos representando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53,7%.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Melhoramento da qualidade da atenção aos hipertensos e diabéticos.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100% dos usuários atendidos estão com registro a adequado da ficha de acompanhamento.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Foi realizada a estratificação de risco Cardiovascular nos 100% usuários cadastrados na unidade.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totalidade dos usuários foram beneficiados das ações em promoção de saúde.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14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" y="270454"/>
            <a:ext cx="10515600" cy="52803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Aspectos qualitativos relevantes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26523"/>
            <a:ext cx="10515600" cy="5318975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capacitação dos profissionais da equipe que acrescentou o desempenho nos atendimentos.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interação com os gestores e secretaria de saúde.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Melhoramento do engajamento público com a participação ativa da comunidade.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Apoio do NASF ( Nutricionista) nas atividades educativas nas atividades coletivas.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5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3791"/>
            <a:ext cx="10515600" cy="28333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Discussão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59099"/>
            <a:ext cx="10515600" cy="5576552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intervenção propiciou a ampliação da cobertura da atenção aos hipertensos e diabéticos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Propiciou uma melhor qualidade dos registros para estes dois grupos.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Exigiu que a equipe se capacitasse para seguir as recomendações do MS.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Esta atividade promoveu o trabalho integrado da equipe ESF.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Impacto em outras atividades como no serviço de laboratório clínico.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Aumentou o nível de satisfação da comunidade com a qualidade dos atendimentos.</a:t>
            </a:r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895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50761"/>
            <a:ext cx="10515600" cy="437881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78038"/>
            <a:ext cx="10515600" cy="5344733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intervenção já foi incorporada a rotina do serviço de forma sistemática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Vamos a dar continuidade com ajuda das fichas utilizadas durante a intervenção Pretendemos continuar a capacitação da equipe com relação aos protocolos do MS assim como a educação individual de forma permanente. 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Continuaremos ampliando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cobertura dos hipertensos e diabéticos de nossa área para dar continuidade ao projeto e melhorar a cobertura do programa.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Tomando este projeto como exemplo, também pretendemos implementar o Programa de Pré-natal na UBS.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96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851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687568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Minhas expectativas com respeito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ao curso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 proporcionou espaços de discussão, análise e reflexão crítica das práticas no cotidiano de trabalho e a interação com a equipe de ESF, secretarias de saúde e gestores.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Tem sido um estímulo para meu desenvolvimento académico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contribuir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cuidado em saúde do povo mais necessitado.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Possibilitou um diagnóstico e tratamento com base em evidência científica e com participação do indivíduo e de sua família informando-os apropriadamente e envolvendo-os no processo.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 ajudou a evidenciar como a ESF conseguiu trazer um cuidado mais eficaz,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abordar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necessidades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fundamentais no cuidado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integral respondendo aos princípios da universalidade, integralidade e equidade preconizados pelo SUS.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8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695460"/>
          </a:xfrm>
        </p:spPr>
        <p:txBody>
          <a:bodyPr>
            <a:noAutofit/>
          </a:bodyPr>
          <a:lstStyle/>
          <a:p>
            <a:pPr algn="ctr"/>
            <a:r>
              <a:rPr lang="pt-BR" sz="5400" dirty="0" smtClean="0"/>
              <a:t>Fotos da intervenção</a:t>
            </a:r>
            <a:endParaRPr lang="pt-BR" sz="5400" dirty="0"/>
          </a:p>
        </p:txBody>
      </p:sp>
      <p:pic>
        <p:nvPicPr>
          <p:cNvPr id="1026" name="Picture 2" descr="C:\Users\Osmar\Downloads\foto na ru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007"/>
            <a:ext cx="4002907" cy="30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smar\Downloads\Equipe de sau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07" y="850007"/>
            <a:ext cx="4001391" cy="30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smar\Downloads\foto de pessag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99" y="850007"/>
            <a:ext cx="4182550" cy="30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smar\Downloads\Sem título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98" y="3851049"/>
            <a:ext cx="4187702" cy="30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Osmar\Downloads\foto de jornada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1048"/>
            <a:ext cx="4002907" cy="300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C:\Users\Osmar\Pictures\consulta 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07" y="3851050"/>
            <a:ext cx="4001392" cy="3006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8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731519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3336" y="896112"/>
            <a:ext cx="10515600" cy="5724144"/>
          </a:xfrm>
        </p:spPr>
        <p:txBody>
          <a:bodyPr>
            <a:normAutofit fontScale="85000" lnSpcReduction="20000"/>
          </a:bodyPr>
          <a:lstStyle/>
          <a:p>
            <a:r>
              <a:rPr lang="pt-BR" sz="3000" cap="all" dirty="0">
                <a:latin typeface="Arial" pitchFamily="34" charset="0"/>
                <a:cs typeface="Arial" pitchFamily="34" charset="0"/>
              </a:rPr>
              <a:t>Brasil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. Ministério da Saúde. Secretaria de Políticas de Saúde. Departamento de Ações Programáticas Estratégicas. Série C. Projetos, Programas e Relatórios; n. 59. Plano de Reorganização da Atenção à Hipertensão Arterial e ao Diabetes Mellitus. Brasília: Ministério da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Saúde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, 2001. 102 p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e-LI" sz="3000" dirty="0">
                <a:latin typeface="Arial" pitchFamily="34" charset="0"/>
                <a:cs typeface="Arial" pitchFamily="34" charset="0"/>
              </a:rPr>
              <a:t>BORGES, T. T. et al. 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Prevalência de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autorrelato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da morbidade e conhecimento sobre diabetes: estudo populacional de uma cidade no sul do Brasil.</a:t>
            </a:r>
            <a:r>
              <a:rPr lang="pt-BR" sz="3000" i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Rev. bras. Cine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antropom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. Desempenho hum. [online], vol.14, n.5, p.562-570, 2012.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Ministério da Saúde, Secretaria de Atenção à Saúde, Departamento de Atenção Básica. – 2. ed. – Brasília: Editora do Ministério da Saúde, 2013a. 124 p.: il. (Cadernos de Atenção Básica, n. 13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Estratégias para o cuidado da pessoa com doença crônica: hipertensão arterial sistêmica / Ministério da Saúde, Secretaria de Atenção à Saúde, Departamento de Atenção Básica. – Brasília: Ministério da Saúde, 2013b. 128 p.: il. (Cadernos de Atenção Básica, n. 37)B.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748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715" y="193183"/>
            <a:ext cx="10515600" cy="75985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81824"/>
            <a:ext cx="10515600" cy="55507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Ações realizadas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Divulgação do projeto.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Cadastramento dos usuários hipertensos e diabéticos.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Capacitação dos membros da equipe sobre suas atribuições.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Capacitação da equipe sobre os protocolos de HAS e DM.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343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759"/>
            <a:ext cx="10515600" cy="689317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49252"/>
            <a:ext cx="10515600" cy="4927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000" dirty="0" smtClean="0"/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Logística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Caderno de atenção Básica # 36 (Estratégia para o cuidado para a pessoa com Diabetes)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Caderno de Atenção Básica # 37 (Estratégia para o cuidado para a pessoa com HAS)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Fichas espelho disponibilizadas pelo curso.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Planilha de coleta de dados disponibilizada pelo curso.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Prontuários clínicos e fichas de atendimento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individuais.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8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4548"/>
            <a:ext cx="10515600" cy="85832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81826"/>
            <a:ext cx="10515600" cy="55379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BR" sz="1000" dirty="0" smtClean="0"/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Indicador 1. Cobertura da ação programática.	</a:t>
            </a:r>
          </a:p>
          <a:p>
            <a:pPr marL="0" indent="0" algn="just">
              <a:buNone/>
            </a:pPr>
            <a:endParaRPr lang="pt-BR" sz="1000" dirty="0" smtClean="0"/>
          </a:p>
          <a:p>
            <a:pPr algn="just"/>
            <a:r>
              <a:rPr lang="pt-BR" dirty="0" smtClean="0"/>
              <a:t>Objetivo 1. Ampliar a cobertura a hipertensos e/ou diabéticos.</a:t>
            </a:r>
          </a:p>
          <a:p>
            <a:pPr marL="0" indent="0" algn="just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algn="just"/>
            <a:r>
              <a:rPr lang="pt-BR" dirty="0" smtClean="0"/>
              <a:t>Meta 1.1 </a:t>
            </a:r>
            <a:r>
              <a:rPr lang="pt-BR" dirty="0"/>
              <a:t>Cadastrar 50% dos hipertensos da área de abrangência no Programa de Atenção à Hipertensão </a:t>
            </a:r>
            <a:r>
              <a:rPr lang="pt-BR" dirty="0" smtClean="0"/>
              <a:t>Arterial Sistémica da </a:t>
            </a:r>
            <a:r>
              <a:rPr lang="pt-BR" dirty="0"/>
              <a:t>unidade de </a:t>
            </a:r>
            <a:r>
              <a:rPr lang="pt-BR" dirty="0" smtClean="0"/>
              <a:t>saúde.</a:t>
            </a:r>
          </a:p>
          <a:p>
            <a:pPr algn="just"/>
            <a:r>
              <a:rPr lang="pt-BR" dirty="0" smtClean="0"/>
              <a:t>Meta 1.2 Cadastrar </a:t>
            </a:r>
            <a:r>
              <a:rPr lang="pt-BR" dirty="0"/>
              <a:t>70% dos diabéticos da área de abrangência no Programa de Atenção </a:t>
            </a:r>
            <a:r>
              <a:rPr lang="pt-BR" dirty="0" smtClean="0"/>
              <a:t>á Diabetes </a:t>
            </a:r>
            <a:r>
              <a:rPr lang="pt-BR" dirty="0"/>
              <a:t>Mellitus da unidade de saúde.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Entretanto a intervenção atingiu 396 hipertensos e 102 diabéticos cadastrados, ou seja, 39,1% e 53,7% de cobertura (Figura 1 e 2) respectivamente.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681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3700"/>
            <a:ext cx="10515600" cy="51515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898075" y="6339320"/>
            <a:ext cx="5573422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FIGURA 1 Gráfico representativo da cobertura  da atenção ao programa da diabetes na UBS Dona Laura. R/N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m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21" y="969818"/>
            <a:ext cx="5133975" cy="2369127"/>
          </a:xfrm>
          <a:prstGeom prst="rect">
            <a:avLst/>
          </a:prstGeom>
        </p:spPr>
      </p:pic>
      <p:pic>
        <p:nvPicPr>
          <p:cNvPr id="17" name="Imagem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21" y="3948545"/>
            <a:ext cx="5120116" cy="239077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898074" y="3338945"/>
            <a:ext cx="544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FIGURA 1 Gráfico representativo da cobertura 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atenção ao programa da hipertensão  na UBS Dona Laura. R/N</a:t>
            </a:r>
          </a:p>
        </p:txBody>
      </p:sp>
    </p:spTree>
    <p:extLst>
      <p:ext uri="{BB962C8B-B14F-4D97-AF65-F5344CB8AC3E}">
        <p14:creationId xmlns:p14="http://schemas.microsoft.com/office/powerpoint/2010/main" val="40510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1669"/>
            <a:ext cx="10515600" cy="63106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33857"/>
            <a:ext cx="10515600" cy="54864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Indicador </a:t>
            </a:r>
            <a:r>
              <a:rPr lang="pt-BR" dirty="0">
                <a:latin typeface="Arial" pitchFamily="34" charset="0"/>
                <a:cs typeface="Arial" pitchFamily="34" charset="0"/>
              </a:rPr>
              <a:t>2. Qualidade da ação programática.</a:t>
            </a:r>
          </a:p>
          <a:p>
            <a:pPr marL="0" indent="0" algn="just">
              <a:buNone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/>
              <a:t>Objetivo 2. Melhorar a qualidade da atenção a hipertensos e/ou diabéticos.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Metas 2.1 e 2.2 Realizar exame clínico apropriado em 100% dos hipertensos e/ou diabéticos.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total de usuários atendidos, 396 (39,1%) hipertensos e 102 (53,7%) diabéticos, </a:t>
            </a:r>
            <a:r>
              <a:rPr lang="pt-BR" dirty="0"/>
              <a:t>realizaram exame clínico </a:t>
            </a:r>
            <a:r>
              <a:rPr lang="pt-BR" dirty="0" smtClean="0"/>
              <a:t>apropriado. </a:t>
            </a:r>
            <a:r>
              <a:rPr lang="pt-BR" dirty="0"/>
              <a:t>No 1º mês foram 132 hipertensos e 36 diabéticos, no 2º mês 265 hipertensos  e 69 diabéticos, e no 3º mês 396 hipertensos e 102 </a:t>
            </a:r>
            <a:r>
              <a:rPr lang="pt-BR" dirty="0" smtClean="0"/>
              <a:t>diabéticos (Figuras 3 e 4). </a:t>
            </a:r>
          </a:p>
        </p:txBody>
      </p:sp>
    </p:spTree>
    <p:extLst>
      <p:ext uri="{BB962C8B-B14F-4D97-AF65-F5344CB8AC3E}">
        <p14:creationId xmlns:p14="http://schemas.microsoft.com/office/powerpoint/2010/main" val="36126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46364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051" y="940158"/>
            <a:ext cx="6014433" cy="57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1569</Words>
  <Application>Microsoft Office PowerPoint</Application>
  <PresentationFormat>Personalizar</PresentationFormat>
  <Paragraphs>188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de Office</vt:lpstr>
      <vt:lpstr>Apresentação do PowerPoint</vt:lpstr>
      <vt:lpstr>Introdução</vt:lpstr>
      <vt:lpstr>Objetivo Geral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Resultados</vt:lpstr>
      <vt:lpstr>Aspectos qualitativos relevantes</vt:lpstr>
      <vt:lpstr>Discussão</vt:lpstr>
      <vt:lpstr>Discussão</vt:lpstr>
      <vt:lpstr>Discussão</vt:lpstr>
      <vt:lpstr>Fotos da intervenção</vt:lpstr>
      <vt:lpstr>Referências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Osmany Fleites Hernandez Osmany</dc:creator>
  <cp:lastModifiedBy>Osmar Gonzalez Dominguez</cp:lastModifiedBy>
  <cp:revision>254</cp:revision>
  <dcterms:created xsi:type="dcterms:W3CDTF">2015-06-25T19:41:57Z</dcterms:created>
  <dcterms:modified xsi:type="dcterms:W3CDTF">2015-08-13T20:55:20Z</dcterms:modified>
</cp:coreProperties>
</file>