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9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2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3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8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717994" y="2975016"/>
            <a:ext cx="7772400" cy="903281"/>
          </a:xfrm>
        </p:spPr>
        <p:txBody>
          <a:bodyPr>
            <a:normAutofit fontScale="90000"/>
          </a:bodyPr>
          <a:p>
            <a:r>
              <a:rPr altLang="zh-CN" dirty="0" sz="2400" lang="en-US" err="1">
                <a:latin typeface="Arial"/>
                <a:ea typeface="Arial"/>
                <a:cs typeface="Arial"/>
              </a:rPr>
              <a:t>Melhoria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n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a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p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r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e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v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e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n</a:t>
            </a:r>
            <a:r>
              <a:rPr altLang="en-US" dirty="0" sz="2400" lang="zh-CN">
                <a:latin typeface="Arial"/>
                <a:ea typeface="Arial"/>
                <a:cs typeface="Arial"/>
              </a:rPr>
              <a:t>ç</a:t>
            </a:r>
            <a:r>
              <a:rPr altLang="en-US" dirty="0" sz="2400" lang="zh-CN">
                <a:latin typeface="Arial"/>
                <a:ea typeface="Arial"/>
                <a:cs typeface="Arial"/>
              </a:rPr>
              <a:t>ã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o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e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d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e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t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e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c</a:t>
            </a:r>
            <a:r>
              <a:rPr altLang="en-US" dirty="0" sz="2400" lang="zh-CN">
                <a:latin typeface="Arial"/>
                <a:ea typeface="Arial"/>
                <a:cs typeface="Arial"/>
              </a:rPr>
              <a:t>ç</a:t>
            </a:r>
            <a:r>
              <a:rPr altLang="en-US" dirty="0" sz="2400" lang="zh-CN">
                <a:latin typeface="Arial"/>
                <a:ea typeface="Arial"/>
                <a:cs typeface="Arial"/>
              </a:rPr>
              <a:t>ã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o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p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r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e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c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o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c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e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do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c</a:t>
            </a:r>
            <a:r>
              <a:rPr altLang="en-US" dirty="0" sz="2400" lang="zh-CN" err="1">
                <a:latin typeface="Arial"/>
                <a:ea typeface="Arial"/>
                <a:cs typeface="Arial"/>
              </a:rPr>
              <a:t>â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n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c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e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r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d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e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c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o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l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o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d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e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 </a:t>
            </a:r>
            <a:r>
              <a:rPr altLang="en-US" dirty="0" sz="2400" lang="zh-CN" err="1">
                <a:latin typeface="Arial"/>
                <a:ea typeface="Arial"/>
                <a:cs typeface="Arial"/>
              </a:rPr>
              <a:t>ú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t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e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r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o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e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d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e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m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a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m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a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n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a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UBS 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Felismina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Soares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 err="1" smtClean="0">
                <a:latin typeface="Arial"/>
                <a:ea typeface="Arial"/>
                <a:cs typeface="Arial"/>
              </a:rPr>
              <a:t>Ribeiro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,</a:t>
            </a:r>
            <a:r>
              <a:rPr altLang="zh-CN" dirty="0" sz="2400" lang="en-US" smtClean="0">
                <a:latin typeface="Arial"/>
                <a:ea typeface="Arial"/>
                <a:cs typeface="Arial"/>
              </a:rPr>
              <a:t> </a:t>
            </a:r>
            <a:r>
              <a:rPr altLang="zh-CN" dirty="0" sz="2400" lang="en-US" err="1">
                <a:latin typeface="Arial"/>
                <a:ea typeface="Arial"/>
                <a:cs typeface="Arial"/>
              </a:rPr>
              <a:t>Palmeirais</a:t>
            </a:r>
            <a:r>
              <a:rPr altLang="zh-CN" dirty="0" sz="2400" lang="en-US">
                <a:latin typeface="Arial"/>
                <a:ea typeface="Arial"/>
                <a:cs typeface="Arial"/>
              </a:rPr>
              <a:t>/PI</a:t>
            </a:r>
            <a:endParaRPr altLang="zh-CN" dirty="0" lang="en-US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>
          <a:xfrm>
            <a:off x="1143000" y="4542196"/>
            <a:ext cx="6858000" cy="1655762"/>
          </a:xfrm>
        </p:spPr>
        <p:txBody>
          <a:bodyPr/>
          <a:p>
            <a:r>
              <a:rPr altLang="zh-CN" b="1" dirty="0" sz="1400" lang="en-US" smtClean="0">
                <a:latin typeface="Arial"/>
                <a:ea typeface="Arial"/>
                <a:cs typeface="Arial"/>
              </a:rPr>
              <a:t>OSMAR REV</a:t>
            </a:r>
            <a:r>
              <a:rPr altLang="en-US" b="1" dirty="0" sz="1400" lang="zh-CN" smtClean="0">
                <a:latin typeface="Arial"/>
                <a:ea typeface="Arial"/>
                <a:cs typeface="Arial"/>
              </a:rPr>
              <a:t>É</a:t>
            </a:r>
            <a:r>
              <a:rPr altLang="zh-CN" b="1" dirty="0" sz="1400" lang="en-US" smtClean="0">
                <a:latin typeface="Arial"/>
                <a:ea typeface="Arial"/>
                <a:cs typeface="Arial"/>
              </a:rPr>
              <a:t> ZALDIVAR</a:t>
            </a:r>
          </a:p>
          <a:p>
            <a:endParaRPr altLang="zh-CN" b="1" dirty="0" sz="1400" lang="en-US">
              <a:latin typeface="Arial"/>
              <a:ea typeface="Arial"/>
              <a:cs typeface="Arial"/>
            </a:endParaRPr>
          </a:p>
          <a:p>
            <a:r>
              <a:rPr altLang="zh-CN" b="1" dirty="0" sz="1400" lang="en-US" err="1" smtClean="0">
                <a:latin typeface="Arial"/>
                <a:ea typeface="Arial"/>
                <a:cs typeface="Arial"/>
              </a:rPr>
              <a:t>Orientador</a:t>
            </a:r>
            <a:r>
              <a:rPr altLang="zh-CN" b="1" dirty="0" sz="1400" lang="en-US">
                <a:latin typeface="Arial"/>
                <a:ea typeface="Arial"/>
                <a:cs typeface="Arial"/>
              </a:rPr>
              <a:t>:</a:t>
            </a:r>
            <a:r>
              <a:rPr altLang="zh-CN" b="1" dirty="0" sz="1400" lang="en-US" smtClean="0">
                <a:latin typeface="Arial"/>
                <a:ea typeface="Arial"/>
                <a:cs typeface="Arial"/>
              </a:rPr>
              <a:t> </a:t>
            </a:r>
            <a:r>
              <a:rPr altLang="zh-CN" b="1" dirty="0" sz="1400" lang="en-US">
                <a:latin typeface="Arial"/>
                <a:ea typeface="Arial"/>
                <a:cs typeface="Arial"/>
              </a:rPr>
              <a:t>Cristiano Pinto </a:t>
            </a:r>
            <a:r>
              <a:rPr altLang="zh-CN" b="1" dirty="0" sz="1400" lang="en-US">
                <a:latin typeface="Arial"/>
                <a:ea typeface="Arial"/>
                <a:cs typeface="Arial"/>
              </a:rPr>
              <a:t>d</a:t>
            </a:r>
            <a:r>
              <a:rPr altLang="zh-CN" b="1" dirty="0" sz="1400" lang="en-US" smtClean="0">
                <a:latin typeface="Arial"/>
                <a:ea typeface="Arial"/>
                <a:cs typeface="Arial"/>
              </a:rPr>
              <a:t>os </a:t>
            </a:r>
            <a:r>
              <a:rPr altLang="zh-CN" b="1" dirty="0" sz="1400" lang="en-US">
                <a:latin typeface="Arial"/>
                <a:ea typeface="Arial"/>
                <a:cs typeface="Arial"/>
              </a:rPr>
              <a:t>S</a:t>
            </a:r>
            <a:r>
              <a:rPr altLang="zh-CN" b="1" dirty="0" sz="1400" lang="en-US" smtClean="0">
                <a:latin typeface="Arial"/>
                <a:ea typeface="Arial"/>
                <a:cs typeface="Arial"/>
              </a:rPr>
              <a:t>antos</a:t>
            </a:r>
          </a:p>
          <a:p>
            <a:endParaRPr altLang="zh-CN" b="1" dirty="0" sz="1400" lang="en-US">
              <a:latin typeface="Arial"/>
              <a:ea typeface="Arial"/>
              <a:cs typeface="Arial"/>
            </a:endParaRPr>
          </a:p>
          <a:p>
            <a:r>
              <a:rPr altLang="zh-CN" b="1" dirty="0" sz="1400" lang="en-US" smtClean="0">
                <a:latin typeface="Arial"/>
                <a:ea typeface="Arial"/>
                <a:cs typeface="Arial"/>
              </a:rPr>
              <a:t>Pelotas,  </a:t>
            </a:r>
            <a:r>
              <a:rPr altLang="zh-CN" b="1" dirty="0" sz="1400" lang="en-US">
                <a:latin typeface="Arial"/>
                <a:ea typeface="Arial"/>
                <a:cs typeface="Arial"/>
              </a:rPr>
              <a:t>2015</a:t>
            </a:r>
          </a:p>
          <a:p>
            <a:endParaRPr altLang="zh-CN" dirty="0" lang="en-US"/>
          </a:p>
          <a:p>
            <a:endParaRPr altLang="zh-CN" dirty="0" lang="en-US"/>
          </a:p>
        </p:txBody>
      </p:sp>
      <p:sp>
        <p:nvSpPr>
          <p:cNvPr id="1048601" name="Rectangle 5"/>
          <p:cNvSpPr>
            <a:spLocks noChangeArrowheads="1"/>
          </p:cNvSpPr>
          <p:nvPr/>
        </p:nvSpPr>
        <p:spPr bwMode="auto">
          <a:xfrm>
            <a:off x="2249760" y="218699"/>
            <a:ext cx="4750435" cy="1565276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lstStyle>
            <a:lvl1pPr eaLnBrk="0" fontAlgn="base" hangingPunct="0" indent="5397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0" fontAlgn="base" hangingPunct="0" indent="5397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1600" i="0" kumimoji="0" lang="pt-BR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UNIVERSIDADE ABERTA DO SUS</a:t>
            </a:r>
            <a:endParaRPr baseline="0" b="0" cap="none" dirty="0" sz="1600" i="0" kumimoji="0" lang="pt-BR" normalizeH="0" strike="noStrike" u="none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 defTabSz="914400" eaLnBrk="0" fontAlgn="base" hangingPunct="0" indent="5397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1600" i="0" kumimoji="0" lang="pt-BR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endParaRPr baseline="0" b="0" cap="none" dirty="0" sz="1600" i="0" kumimoji="0" lang="pt-BR" normalizeH="0" strike="noStrike" u="none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 defTabSz="914400" eaLnBrk="0" fontAlgn="base" hangingPunct="0" indent="5397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1600" i="0" kumimoji="0" lang="pt-BR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Especialização em Saúde da Família</a:t>
            </a:r>
            <a:endParaRPr baseline="0" b="0" cap="none" dirty="0" sz="1600" i="0" kumimoji="0" lang="pt-BR" normalizeH="0" strike="noStrike" u="none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 defTabSz="914400" eaLnBrk="0" fontAlgn="base" hangingPunct="0" indent="5397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1600" i="0" kumimoji="0" lang="pt-BR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Modalidade a Distância</a:t>
            </a:r>
            <a:endParaRPr baseline="0" b="0" cap="none" dirty="0" sz="1600" i="0" kumimoji="0" lang="pt-BR" normalizeH="0" strike="noStrike" u="none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 defTabSz="914400" eaLnBrk="0" fontAlgn="base" hangingPunct="0" indent="5397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1600" i="0" kumimoji="0" lang="pt-BR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Turma 7</a:t>
            </a:r>
            <a:endParaRPr baseline="0" b="0" cap="none" dirty="0" sz="1600" i="0" kumimoji="0" lang="pt-BR" normalizeH="0" strike="noStrike" u="none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l" defTabSz="914400" eaLnBrk="0" fontAlgn="base" hangingPunct="0" indent="53975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baseline="0" b="0" cap="none" dirty="0" sz="1800" i="0" kumimoji="0" lang="pt-BR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02" name="Rectangle 6"/>
          <p:cNvSpPr>
            <a:spLocks noChangeArrowheads="1"/>
          </p:cNvSpPr>
          <p:nvPr/>
        </p:nvSpPr>
        <p:spPr bwMode="auto">
          <a:xfrm>
            <a:off x="0" y="1924703"/>
            <a:ext cx="337820" cy="542290"/>
          </a:xfrm>
          <a:prstGeom prst="rect"/>
          <a:noFill/>
          <a:ln>
            <a:noFill/>
          </a:ln>
          <a:effectLst/>
        </p:spPr>
        <p:txBody>
          <a:bodyPr anchor="ctr" anchorCtr="0" bIns="45720" compatLnSpc="1" lIns="91440" numCol="1" rIns="91440" tIns="45720" vert="horz" wrap="none">
            <a:prstTxWarp prst="textNoShape"/>
            <a:spAutoFit/>
          </a:bodyPr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0" cap="none" sz="1200" i="0" kumimoji="0" lang="pt-BR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baseline="0" b="0" cap="none" sz="1200" i="0" kumimoji="0" lang="pt-BR" normalizeH="0" strike="noStrike" u="none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baseline="0" b="0" cap="none" sz="1800" i="0" kumimoji="0" lang="pt-BR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97156" name="Image1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19225" t="18695" r="19223" b="18871"/>
          <a:stretch>
            <a:fillRect/>
          </a:stretch>
        </p:blipFill>
        <p:spPr bwMode="auto">
          <a:xfrm>
            <a:off x="500395" y="505342"/>
            <a:ext cx="1104900" cy="1120775"/>
          </a:xfrm>
          <a:prstGeom prst="rect"/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ítulo 10486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 err="1"/>
              <a:t>Metas</a:t>
            </a:r>
            <a:r>
              <a:rPr altLang="pt-BR" b="1" dirty="0" lang="en-US"/>
              <a:t> e </a:t>
            </a:r>
            <a:r>
              <a:rPr altLang="pt-BR" b="1" dirty="0" lang="en-US" err="1"/>
              <a:t>Resultados</a:t>
            </a:r>
            <a:endParaRPr b="1" dirty="0" lang="pt-BR"/>
          </a:p>
        </p:txBody>
      </p:sp>
      <p:sp>
        <p:nvSpPr>
          <p:cNvPr id="1048620" name="Espaço Reservado para Conteúdo 1048619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pt-BR" dirty="0" lang="en-US"/>
              <a:t>1.1 </a:t>
            </a:r>
            <a:r>
              <a:rPr dirty="0" lang="pt-BR"/>
              <a:t>Ampliar a cobertura de detecção precoce do câncer de colo de útero das mulheres na faixa etária entre 25 e 64 anos de idade </a:t>
            </a:r>
            <a:r>
              <a:rPr altLang="pt-BR" dirty="0" lang="en-US"/>
              <a:t>para 70%</a:t>
            </a:r>
          </a:p>
          <a:p>
            <a:r>
              <a:rPr altLang="pt-BR" dirty="0" lang="en-US"/>
              <a:t>1 m</a:t>
            </a:r>
            <a:r>
              <a:rPr altLang="en-US" dirty="0" lang="pt-BR"/>
              <a:t>ê</a:t>
            </a:r>
            <a:r>
              <a:rPr altLang="pt-BR" dirty="0" lang="en-US"/>
              <a:t>s 20%</a:t>
            </a:r>
            <a:endParaRPr altLang="en-US" lang="zh-CN"/>
          </a:p>
          <a:p>
            <a:r>
              <a:rPr altLang="pt-BR" dirty="0" lang="en-US"/>
              <a:t>2 mes 40%</a:t>
            </a:r>
            <a:endParaRPr altLang="en-US" lang="zh-CN"/>
          </a:p>
          <a:p>
            <a:r>
              <a:rPr altLang="zh-CN" dirty="0" lang="en-US"/>
              <a:t>3 mês 61%</a:t>
            </a:r>
            <a:endParaRPr altLang="en-US" lang="zh-CN"/>
          </a:p>
        </p:txBody>
      </p:sp>
      <p:pic>
        <p:nvPicPr>
          <p:cNvPr id="2097160" name="Image1"/>
          <p:cNvPicPr>
            <a:picLocks/>
          </p:cNvPicPr>
          <p:nvPr/>
        </p:nvPicPr>
        <p:blipFill rotWithShape="1">
          <a:blip xmlns:r="http://schemas.openxmlformats.org/officeDocument/2006/relationships" r:embed="rId1" cstate="print"/>
          <a:srcRect b="-48"/>
          <a:stretch>
            <a:fillRect/>
          </a:stretch>
        </p:blipFill>
        <p:spPr>
          <a:xfrm>
            <a:off x="3842019" y="3189701"/>
            <a:ext cx="4457093" cy="3071029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ítulo 10486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pt-BR"/>
              <a:t> </a:t>
            </a:r>
            <a:r>
              <a:rPr altLang="pt-BR" b="1" dirty="0" lang="en-US" err="1"/>
              <a:t>Metas</a:t>
            </a:r>
            <a:r>
              <a:rPr altLang="pt-BR" b="1" dirty="0" lang="en-US"/>
              <a:t> e </a:t>
            </a:r>
            <a:r>
              <a:rPr altLang="pt-BR" b="1" dirty="0" lang="en-US" err="1"/>
              <a:t>Resultados</a:t>
            </a:r>
            <a:endParaRPr b="1" dirty="0" lang="pt-BR"/>
          </a:p>
        </p:txBody>
      </p:sp>
      <p:sp>
        <p:nvSpPr>
          <p:cNvPr id="1048622" name="Espaço Reservado para Conteúdo 1048621"/>
          <p:cNvSpPr>
            <a:spLocks noGrp="1"/>
          </p:cNvSpPr>
          <p:nvPr>
            <p:ph idx="1"/>
          </p:nvPr>
        </p:nvSpPr>
        <p:spPr>
          <a:xfrm>
            <a:off x="399220" y="1609554"/>
            <a:ext cx="7886700" cy="4699541"/>
          </a:xfrm>
        </p:spPr>
        <p:txBody>
          <a:bodyPr/>
          <a:p>
            <a:r>
              <a:rPr dirty="0" lang="pt-BR"/>
              <a:t>Ampliar a cobertura de detecção precoce do câncer de ma</a:t>
            </a:r>
            <a:r>
              <a:rPr altLang="pt-BR" dirty="0" lang="en-US"/>
              <a:t>g</a:t>
            </a:r>
            <a:r>
              <a:rPr dirty="0" lang="pt-BR"/>
              <a:t>ma das mulheres na faixa etária entre 50 e 69 anos de idade para 50</a:t>
            </a:r>
            <a:r>
              <a:rPr dirty="0" lang="pt-BR" smtClean="0"/>
              <a:t>%.</a:t>
            </a:r>
            <a:endParaRPr dirty="0" lang="pt-BR"/>
          </a:p>
          <a:p>
            <a:r>
              <a:rPr altLang="pt-BR" dirty="0" lang="en-US"/>
              <a:t>1 mês 16%</a:t>
            </a:r>
            <a:endParaRPr dirty="0" lang="pt-BR"/>
          </a:p>
          <a:p>
            <a:r>
              <a:rPr altLang="pt-BR" dirty="0" lang="en-US"/>
              <a:t>2 mês 28%</a:t>
            </a:r>
            <a:endParaRPr dirty="0" lang="pt-BR"/>
          </a:p>
          <a:p>
            <a:r>
              <a:rPr altLang="pt-BR" dirty="0" lang="en-US"/>
              <a:t>3mês 44%</a:t>
            </a:r>
            <a:endParaRPr dirty="0" lang="pt-BR"/>
          </a:p>
        </p:txBody>
      </p:sp>
      <p:pic>
        <p:nvPicPr>
          <p:cNvPr id="2097161" name="Image1"/>
          <p:cNvPicPr>
            <a:picLocks/>
          </p:cNvPicPr>
          <p:nvPr/>
        </p:nvPicPr>
        <p:blipFill rotWithShape="1">
          <a:blip xmlns:r="http://schemas.openxmlformats.org/officeDocument/2006/relationships" r:embed="rId1" cstate="print"/>
          <a:srcRect/>
          <a:stretch>
            <a:fillRect/>
          </a:stretch>
        </p:blipFill>
        <p:spPr>
          <a:xfrm>
            <a:off x="3683619" y="2979228"/>
            <a:ext cx="4727575" cy="3581614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ítulo 104862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 err="1"/>
              <a:t>Metas</a:t>
            </a:r>
            <a:r>
              <a:rPr altLang="pt-BR" b="1" dirty="0" lang="en-US"/>
              <a:t> e </a:t>
            </a:r>
            <a:r>
              <a:rPr altLang="pt-BR" b="1" dirty="0" lang="en-US" err="1"/>
              <a:t>Resultados</a:t>
            </a:r>
            <a:endParaRPr b="1" dirty="0" lang="pt-BR"/>
          </a:p>
        </p:txBody>
      </p:sp>
      <p:sp>
        <p:nvSpPr>
          <p:cNvPr id="1048624" name="Espaço Reservado para Conteúdo 104862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pt-BR"/>
              <a:t>2.1. Obter 100% de coleta de amostras satisfatórias do exame citopatológico de colo de útero.  </a:t>
            </a:r>
          </a:p>
          <a:p>
            <a:r>
              <a:rPr altLang="pt-BR" dirty="0" lang="en-US" smtClean="0"/>
              <a:t>100</a:t>
            </a:r>
            <a:r>
              <a:rPr altLang="pt-BR" dirty="0" lang="en-US"/>
              <a:t>% </a:t>
            </a:r>
            <a:r>
              <a:rPr altLang="pt-BR" dirty="0" lang="en-US" smtClean="0"/>
              <a:t>das </a:t>
            </a:r>
            <a:r>
              <a:rPr altLang="pt-BR" dirty="0" lang="en-US" err="1"/>
              <a:t>amostras</a:t>
            </a:r>
            <a:r>
              <a:rPr altLang="pt-BR" dirty="0" lang="en-US"/>
              <a:t> </a:t>
            </a:r>
            <a:r>
              <a:rPr altLang="pt-BR" dirty="0" lang="en-US" err="1"/>
              <a:t>coletadas</a:t>
            </a:r>
            <a:r>
              <a:rPr altLang="pt-BR" dirty="0" lang="en-US"/>
              <a:t> do </a:t>
            </a:r>
            <a:r>
              <a:rPr altLang="pt-BR" dirty="0" lang="en-US" err="1"/>
              <a:t>citopatol</a:t>
            </a:r>
            <a:r>
              <a:rPr altLang="en-US" dirty="0" lang="pt-BR"/>
              <a:t>ó</a:t>
            </a:r>
            <a:r>
              <a:rPr altLang="pt-BR" dirty="0" lang="en-US" err="1"/>
              <a:t>gico</a:t>
            </a:r>
            <a:r>
              <a:rPr altLang="pt-BR" dirty="0" lang="en-US"/>
              <a:t> de </a:t>
            </a:r>
            <a:r>
              <a:rPr altLang="pt-BR" dirty="0" lang="en-US" err="1"/>
              <a:t>colo</a:t>
            </a:r>
            <a:r>
              <a:rPr altLang="pt-BR" dirty="0" lang="en-US"/>
              <a:t> de </a:t>
            </a:r>
            <a:r>
              <a:rPr altLang="pt-BR" dirty="0" lang="en-US" err="1" smtClean="0"/>
              <a:t>útero</a:t>
            </a:r>
            <a:r>
              <a:rPr altLang="pt-BR" dirty="0" lang="en-US" smtClean="0"/>
              <a:t> </a:t>
            </a:r>
            <a:r>
              <a:rPr altLang="pt-BR" dirty="0" lang="en-US" err="1"/>
              <a:t>foram</a:t>
            </a:r>
            <a:r>
              <a:rPr altLang="pt-BR" dirty="0" lang="en-US"/>
              <a:t> </a:t>
            </a:r>
            <a:r>
              <a:rPr altLang="pt-BR" dirty="0" lang="en-US" err="1" smtClean="0"/>
              <a:t>satisfatórias</a:t>
            </a:r>
            <a:r>
              <a:rPr altLang="pt-BR" dirty="0" lang="en-US"/>
              <a:t> </a:t>
            </a:r>
            <a:r>
              <a:rPr altLang="pt-BR" dirty="0" lang="en-US" err="1" smtClean="0"/>
              <a:t>nos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três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meses</a:t>
            </a:r>
            <a:r>
              <a:rPr altLang="pt-BR" dirty="0" lang="en-US" smtClean="0"/>
              <a:t> da </a:t>
            </a:r>
            <a:r>
              <a:rPr altLang="pt-BR" dirty="0" lang="en-US" err="1" smtClean="0"/>
              <a:t>intervenção</a:t>
            </a:r>
            <a:r>
              <a:rPr altLang="pt-BR" dirty="0" lang="en-US" smtClean="0"/>
              <a:t>.</a:t>
            </a:r>
            <a:endParaRPr dirty="0"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ítulo 10486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 err="1"/>
              <a:t>Metas</a:t>
            </a:r>
            <a:r>
              <a:rPr altLang="pt-BR" b="1" dirty="0" lang="en-US"/>
              <a:t> e </a:t>
            </a:r>
            <a:r>
              <a:rPr altLang="pt-BR" b="1" dirty="0" lang="en-US" err="1"/>
              <a:t>Resultados</a:t>
            </a:r>
            <a:endParaRPr b="1" dirty="0" lang="pt-BR"/>
          </a:p>
        </p:txBody>
      </p:sp>
      <p:sp>
        <p:nvSpPr>
          <p:cNvPr id="1048626" name="Espaço Reservado para Conteúdo 1048625"/>
          <p:cNvSpPr>
            <a:spLocks noGrp="1"/>
          </p:cNvSpPr>
          <p:nvPr>
            <p:ph idx="1"/>
          </p:nvPr>
        </p:nvSpPr>
        <p:spPr>
          <a:xfrm>
            <a:off x="628650" y="1851383"/>
            <a:ext cx="7549435" cy="4351338"/>
          </a:xfrm>
        </p:spPr>
        <p:txBody>
          <a:bodyPr>
            <a:normAutofit/>
          </a:bodyPr>
          <a:p>
            <a:pPr algn="just"/>
            <a:r>
              <a:rPr altLang="pt-BR" dirty="0" lang="en-US"/>
              <a:t>3.1. </a:t>
            </a:r>
            <a:r>
              <a:rPr altLang="pt-BR" dirty="0" lang="en-US" err="1"/>
              <a:t>Identificar</a:t>
            </a:r>
            <a:r>
              <a:rPr altLang="pt-BR" dirty="0" lang="en-US"/>
              <a:t> 100% das </a:t>
            </a:r>
            <a:r>
              <a:rPr altLang="pt-BR" dirty="0" lang="en-US" err="1"/>
              <a:t>mulheres</a:t>
            </a:r>
            <a:r>
              <a:rPr altLang="pt-BR" dirty="0" lang="en-US"/>
              <a:t> com </a:t>
            </a:r>
            <a:r>
              <a:rPr altLang="pt-BR" dirty="0" lang="en-US" err="1"/>
              <a:t>exame</a:t>
            </a:r>
            <a:r>
              <a:rPr altLang="pt-BR" dirty="0" lang="en-US"/>
              <a:t> citopatológico </a:t>
            </a:r>
            <a:r>
              <a:rPr altLang="pt-BR" dirty="0" lang="en-US" err="1"/>
              <a:t>alterado</a:t>
            </a:r>
            <a:r>
              <a:rPr altLang="pt-BR" dirty="0" lang="en-US"/>
              <a:t> </a:t>
            </a:r>
            <a:r>
              <a:rPr altLang="pt-BR" dirty="0" lang="en-US" err="1"/>
              <a:t>sem</a:t>
            </a:r>
            <a:r>
              <a:rPr altLang="pt-BR" dirty="0" lang="en-US"/>
              <a:t> </a:t>
            </a:r>
            <a:r>
              <a:rPr altLang="pt-BR" dirty="0" lang="en-US" err="1"/>
              <a:t>acompanhamento</a:t>
            </a:r>
            <a:r>
              <a:rPr altLang="pt-BR" dirty="0" lang="en-US"/>
              <a:t> </a:t>
            </a:r>
            <a:r>
              <a:rPr altLang="pt-BR" dirty="0" lang="en-US" err="1"/>
              <a:t>pela</a:t>
            </a:r>
            <a:r>
              <a:rPr altLang="pt-BR" dirty="0" lang="en-US"/>
              <a:t> </a:t>
            </a:r>
            <a:r>
              <a:rPr altLang="pt-BR" dirty="0" lang="en-US" err="1"/>
              <a:t>unidade</a:t>
            </a:r>
            <a:r>
              <a:rPr altLang="pt-BR" dirty="0" lang="en-US"/>
              <a:t> de </a:t>
            </a:r>
            <a:r>
              <a:rPr altLang="pt-BR" dirty="0" lang="en-US" err="1"/>
              <a:t>saúde</a:t>
            </a:r>
            <a:r>
              <a:rPr altLang="pt-BR" dirty="0" lang="en-US"/>
              <a:t>
3.2. </a:t>
            </a:r>
            <a:r>
              <a:rPr altLang="pt-BR" dirty="0" lang="en-US" err="1"/>
              <a:t>Identificar</a:t>
            </a:r>
            <a:r>
              <a:rPr altLang="pt-BR" dirty="0" lang="en-US"/>
              <a:t> 100% das </a:t>
            </a:r>
            <a:r>
              <a:rPr altLang="pt-BR" dirty="0" lang="en-US" err="1"/>
              <a:t>mulheres</a:t>
            </a:r>
            <a:r>
              <a:rPr altLang="pt-BR" dirty="0" lang="en-US"/>
              <a:t> com </a:t>
            </a:r>
            <a:r>
              <a:rPr altLang="pt-BR" dirty="0" lang="en-US" err="1"/>
              <a:t>mamografia</a:t>
            </a:r>
            <a:r>
              <a:rPr altLang="pt-BR" dirty="0" lang="en-US"/>
              <a:t> </a:t>
            </a:r>
            <a:r>
              <a:rPr altLang="pt-BR" dirty="0" lang="en-US" err="1"/>
              <a:t>alterada</a:t>
            </a:r>
            <a:r>
              <a:rPr altLang="pt-BR" dirty="0" lang="en-US"/>
              <a:t> </a:t>
            </a:r>
            <a:r>
              <a:rPr altLang="pt-BR" dirty="0" lang="en-US" err="1"/>
              <a:t>sem</a:t>
            </a:r>
            <a:r>
              <a:rPr altLang="pt-BR" dirty="0" lang="en-US"/>
              <a:t> </a:t>
            </a:r>
            <a:r>
              <a:rPr altLang="pt-BR" dirty="0" lang="en-US" err="1"/>
              <a:t>acompanhamento</a:t>
            </a:r>
            <a:r>
              <a:rPr altLang="pt-BR" dirty="0" lang="en-US"/>
              <a:t> </a:t>
            </a:r>
            <a:r>
              <a:rPr altLang="pt-BR" dirty="0" lang="en-US" err="1"/>
              <a:t>pela</a:t>
            </a:r>
            <a:r>
              <a:rPr altLang="pt-BR" dirty="0" lang="en-US"/>
              <a:t> </a:t>
            </a:r>
            <a:r>
              <a:rPr altLang="pt-BR" dirty="0" lang="en-US" err="1"/>
              <a:t>unidade</a:t>
            </a:r>
            <a:r>
              <a:rPr altLang="pt-BR" dirty="0" lang="en-US"/>
              <a:t> de </a:t>
            </a:r>
            <a:r>
              <a:rPr altLang="pt-BR" dirty="0" lang="en-US" err="1" smtClean="0"/>
              <a:t>saúde</a:t>
            </a:r>
            <a:endParaRPr dirty="0" lang="pt-BR"/>
          </a:p>
          <a:p>
            <a:pPr algn="just"/>
            <a:r>
              <a:rPr altLang="pt-BR" dirty="0" lang="en-US"/>
              <a:t>N</a:t>
            </a:r>
            <a:r>
              <a:rPr altLang="en-US" dirty="0" lang="pt-BR"/>
              <a:t>ã</a:t>
            </a:r>
            <a:r>
              <a:rPr altLang="pt-BR" dirty="0" lang="en-US"/>
              <a:t>o </a:t>
            </a:r>
            <a:r>
              <a:rPr altLang="pt-BR" dirty="0" lang="en-US" err="1" smtClean="0"/>
              <a:t>tivemos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nenhum</a:t>
            </a:r>
            <a:r>
              <a:rPr altLang="pt-BR" dirty="0" lang="en-US" smtClean="0"/>
              <a:t> citopatológico </a:t>
            </a:r>
            <a:r>
              <a:rPr altLang="pt-BR" dirty="0" lang="en-US" err="1"/>
              <a:t>nem</a:t>
            </a:r>
            <a:r>
              <a:rPr altLang="pt-BR" dirty="0" lang="en-US"/>
              <a:t> </a:t>
            </a:r>
            <a:r>
              <a:rPr altLang="pt-BR" dirty="0" lang="en-US" err="1"/>
              <a:t>mamografia</a:t>
            </a:r>
            <a:r>
              <a:rPr altLang="pt-BR" dirty="0" lang="en-US"/>
              <a:t> </a:t>
            </a:r>
            <a:r>
              <a:rPr altLang="pt-BR" dirty="0" lang="en-US" err="1"/>
              <a:t>alterada</a:t>
            </a:r>
            <a:r>
              <a:rPr altLang="pt-BR" dirty="0" lang="en-US" smtClean="0"/>
              <a:t>.</a:t>
            </a:r>
            <a:endParaRPr dirty="0"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ítulo 10486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 err="1"/>
              <a:t>Metas</a:t>
            </a:r>
            <a:r>
              <a:rPr altLang="pt-BR" b="1" dirty="0" lang="en-US"/>
              <a:t> e </a:t>
            </a:r>
            <a:r>
              <a:rPr altLang="pt-BR" b="1" dirty="0" lang="en-US" err="1"/>
              <a:t>Resultados</a:t>
            </a:r>
            <a:endParaRPr b="1" dirty="0" lang="pt-BR"/>
          </a:p>
        </p:txBody>
      </p:sp>
      <p:sp>
        <p:nvSpPr>
          <p:cNvPr id="1048630" name="Espaço Reservado para Conteúdo 104862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algn="just"/>
            <a:r>
              <a:rPr dirty="0" lang="pt-BR"/>
              <a:t>3.3. Realizar busca ativa em 100% de mulheres com exame citopatológico alterado sem acompanhamento pela unidade de saúde
3.4. Realizar busca ativa em 100% de mulheres com mamografia alterada sem acompanhamento pela unidade de</a:t>
            </a:r>
            <a:r>
              <a:rPr altLang="pt-BR" dirty="0" lang="en-US"/>
              <a:t> </a:t>
            </a:r>
            <a:r>
              <a:rPr altLang="pt-BR" dirty="0" lang="en-US" err="1"/>
              <a:t>Saúde</a:t>
            </a:r>
            <a:r>
              <a:rPr altLang="pt-BR" dirty="0" lang="en-US"/>
              <a:t>.</a:t>
            </a:r>
            <a:r>
              <a:rPr dirty="0" lang="pt-BR"/>
              <a:t> </a:t>
            </a:r>
          </a:p>
          <a:p>
            <a:pPr algn="just"/>
            <a:r>
              <a:rPr altLang="pt-BR" dirty="0" lang="en-US"/>
              <a:t> </a:t>
            </a:r>
            <a:r>
              <a:rPr altLang="pt-BR" dirty="0" lang="en-US" err="1"/>
              <a:t>Não</a:t>
            </a:r>
            <a:r>
              <a:rPr altLang="pt-BR" dirty="0" lang="en-US"/>
              <a:t> </a:t>
            </a:r>
            <a:r>
              <a:rPr altLang="pt-BR" dirty="0" lang="en-US" err="1"/>
              <a:t>foi</a:t>
            </a:r>
            <a:r>
              <a:rPr altLang="pt-BR" dirty="0" lang="en-US"/>
              <a:t> </a:t>
            </a:r>
            <a:r>
              <a:rPr altLang="pt-BR" dirty="0" lang="en-US" err="1" smtClean="0"/>
              <a:t>necessária</a:t>
            </a:r>
            <a:r>
              <a:rPr altLang="pt-BR" dirty="0" lang="en-US" smtClean="0"/>
              <a:t> a </a:t>
            </a:r>
            <a:r>
              <a:rPr altLang="pt-BR" dirty="0" lang="en-US" err="1"/>
              <a:t>busca</a:t>
            </a:r>
            <a:r>
              <a:rPr altLang="pt-BR" dirty="0" lang="en-US"/>
              <a:t> </a:t>
            </a:r>
            <a:r>
              <a:rPr altLang="pt-BR" dirty="0" lang="en-US" err="1"/>
              <a:t>ativa</a:t>
            </a:r>
            <a:r>
              <a:rPr altLang="pt-BR" dirty="0" lang="en-US"/>
              <a:t> de </a:t>
            </a:r>
            <a:r>
              <a:rPr altLang="pt-BR" dirty="0" lang="en-US" err="1"/>
              <a:t>mulheres</a:t>
            </a:r>
            <a:r>
              <a:rPr altLang="pt-BR" dirty="0" lang="en-US"/>
              <a:t>.</a:t>
            </a:r>
            <a:endParaRPr dirty="0"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ítulo 104859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 err="1"/>
              <a:t>Metas</a:t>
            </a:r>
            <a:r>
              <a:rPr altLang="pt-BR" b="1" dirty="0" lang="en-US"/>
              <a:t> e </a:t>
            </a:r>
            <a:r>
              <a:rPr altLang="pt-BR" b="1" dirty="0" lang="en-US" err="1"/>
              <a:t>Resultados</a:t>
            </a:r>
            <a:endParaRPr b="1" dirty="0" lang="pt-BR"/>
          </a:p>
        </p:txBody>
      </p:sp>
      <p:sp>
        <p:nvSpPr>
          <p:cNvPr id="1048632" name="Espaço Reservado para Conteúdo 1048594"/>
          <p:cNvSpPr>
            <a:spLocks noGrp="1"/>
          </p:cNvSpPr>
          <p:nvPr>
            <p:ph idx="1"/>
          </p:nvPr>
        </p:nvSpPr>
        <p:spPr>
          <a:xfrm>
            <a:off x="628650" y="1838504"/>
            <a:ext cx="7886700" cy="4351338"/>
          </a:xfrm>
        </p:spPr>
        <p:txBody>
          <a:bodyPr/>
          <a:p>
            <a:pPr algn="just"/>
            <a:r>
              <a:rPr dirty="0" lang="pt-BR"/>
              <a:t>4.1</a:t>
            </a:r>
            <a:r>
              <a:rPr altLang="pt-BR" dirty="0" lang="en-US"/>
              <a:t> e 4.2. </a:t>
            </a:r>
            <a:r>
              <a:rPr dirty="0" lang="pt-BR"/>
              <a:t>Manter registro da coleta de exame citopatológico de colo de útero </a:t>
            </a:r>
            <a:r>
              <a:rPr altLang="pt-BR" dirty="0" lang="en-US"/>
              <a:t>e</a:t>
            </a:r>
            <a:r>
              <a:rPr dirty="0" lang="pt-BR"/>
              <a:t> realização da mamografia em registro específico em 100% das mulheres cadastradas.</a:t>
            </a:r>
            <a:endParaRPr altLang="en-US" dirty="0" lang="zh-CN"/>
          </a:p>
          <a:p>
            <a:pPr algn="just"/>
            <a:r>
              <a:rPr altLang="zh-CN" dirty="0" lang="pt-BR" smtClean="0"/>
              <a:t>Nestes indicadores tivemos</a:t>
            </a:r>
            <a:r>
              <a:rPr altLang="zh-CN" dirty="0" lang="en-US" smtClean="0"/>
              <a:t> </a:t>
            </a:r>
            <a:r>
              <a:rPr altLang="pt-BR" dirty="0" lang="en-US"/>
              <a:t>100% </a:t>
            </a:r>
            <a:r>
              <a:rPr altLang="pt-BR" dirty="0" lang="en-US" err="1" smtClean="0"/>
              <a:t>nos</a:t>
            </a:r>
            <a:r>
              <a:rPr altLang="pt-BR" dirty="0" lang="en-US" smtClean="0"/>
              <a:t> </a:t>
            </a:r>
            <a:r>
              <a:rPr altLang="pt-BR" dirty="0" lang="en-US" err="1"/>
              <a:t>três</a:t>
            </a:r>
            <a:r>
              <a:rPr altLang="pt-BR" dirty="0" lang="en-US"/>
              <a:t> </a:t>
            </a:r>
            <a:r>
              <a:rPr altLang="pt-BR" dirty="0" lang="en-US" err="1"/>
              <a:t>meses</a:t>
            </a:r>
            <a:r>
              <a:rPr altLang="pt-BR" dirty="0" lang="en-US"/>
              <a:t> da </a:t>
            </a:r>
            <a:r>
              <a:rPr altLang="pt-BR" dirty="0" lang="en-US" err="1"/>
              <a:t>intervenção</a:t>
            </a:r>
            <a:r>
              <a:rPr altLang="pt-BR" dirty="0" lang="en-US"/>
              <a:t>.</a:t>
            </a:r>
            <a:endParaRPr dirty="0" lang="pt-BR"/>
          </a:p>
          <a:p>
            <a:pPr algn="just"/>
            <a:endParaRPr altLang="en-US" dirty="0" lang="zh-C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ítulo 104859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 err="1"/>
              <a:t>Metas</a:t>
            </a:r>
            <a:r>
              <a:rPr altLang="pt-BR" b="1" dirty="0" lang="en-US"/>
              <a:t> e </a:t>
            </a:r>
            <a:r>
              <a:rPr altLang="pt-BR" b="1" dirty="0" lang="en-US" err="1"/>
              <a:t>resultados</a:t>
            </a:r>
            <a:endParaRPr b="1" dirty="0" lang="pt-BR"/>
          </a:p>
        </p:txBody>
      </p:sp>
      <p:sp>
        <p:nvSpPr>
          <p:cNvPr id="1048634" name="Espaço Reservado para Conteúdo 1048592"/>
          <p:cNvSpPr>
            <a:spLocks noGrp="1"/>
          </p:cNvSpPr>
          <p:nvPr>
            <p:ph idx="1"/>
          </p:nvPr>
        </p:nvSpPr>
        <p:spPr/>
        <p:txBody>
          <a:bodyPr>
            <a:normAutofit fontScale="94821" lnSpcReduction="20000"/>
          </a:bodyPr>
          <a:p>
            <a:pPr algn="just"/>
            <a:r>
              <a:rPr dirty="0" lang="pt-BR"/>
              <a:t>5.1. Pesquisar sinais de alerta para câncer de colo de útero em 100% das mulheres entre 25 e 64 anos (Dor e sangramento após relação sexual e/ou corrimento vaginal excessivo).</a:t>
            </a:r>
          </a:p>
          <a:p>
            <a:pPr algn="just"/>
            <a:endParaRPr dirty="0" lang="pt-BR"/>
          </a:p>
          <a:p>
            <a:pPr algn="just"/>
            <a:r>
              <a:rPr altLang="pt-BR" dirty="0" lang="en-US" err="1"/>
              <a:t>Foi</a:t>
            </a:r>
            <a:r>
              <a:rPr altLang="pt-BR" dirty="0" lang="en-US"/>
              <a:t> </a:t>
            </a:r>
            <a:r>
              <a:rPr altLang="pt-BR" dirty="0" lang="en-US" err="1"/>
              <a:t>realizada</a:t>
            </a:r>
            <a:r>
              <a:rPr altLang="pt-BR" dirty="0" lang="en-US"/>
              <a:t> </a:t>
            </a:r>
            <a:r>
              <a:rPr altLang="pt-BR" dirty="0" lang="en-US" err="1"/>
              <a:t>pesquisa</a:t>
            </a:r>
            <a:r>
              <a:rPr altLang="pt-BR" dirty="0" lang="en-US"/>
              <a:t> de </a:t>
            </a:r>
            <a:r>
              <a:rPr altLang="pt-BR" dirty="0" lang="en-US" err="1"/>
              <a:t>sinais</a:t>
            </a:r>
            <a:r>
              <a:rPr altLang="pt-BR" dirty="0" lang="en-US"/>
              <a:t> de </a:t>
            </a:r>
            <a:r>
              <a:rPr altLang="pt-BR" dirty="0" lang="en-US" err="1"/>
              <a:t>alerta</a:t>
            </a:r>
            <a:r>
              <a:rPr altLang="pt-BR" dirty="0" lang="en-US"/>
              <a:t> para o </a:t>
            </a:r>
            <a:r>
              <a:rPr altLang="pt-BR" dirty="0" lang="en-US" err="1"/>
              <a:t>câncer</a:t>
            </a:r>
            <a:r>
              <a:rPr altLang="pt-BR" dirty="0" lang="en-US"/>
              <a:t> de </a:t>
            </a:r>
            <a:r>
              <a:rPr altLang="pt-BR" dirty="0" lang="en-US" err="1"/>
              <a:t>colo</a:t>
            </a:r>
            <a:r>
              <a:rPr altLang="pt-BR" dirty="0" lang="en-US"/>
              <a:t> de </a:t>
            </a:r>
            <a:r>
              <a:rPr altLang="en-US" dirty="0" lang="pt-BR"/>
              <a:t>útero</a:t>
            </a:r>
            <a:r>
              <a:rPr altLang="pt-BR" dirty="0" lang="en-US"/>
              <a:t> </a:t>
            </a:r>
            <a:r>
              <a:rPr altLang="pt-BR" dirty="0" lang="en-US" err="1" smtClean="0"/>
              <a:t>em</a:t>
            </a:r>
            <a:r>
              <a:rPr altLang="pt-BR" dirty="0" lang="en-US" smtClean="0"/>
              <a:t> </a:t>
            </a:r>
            <a:r>
              <a:rPr altLang="pt-BR" dirty="0" lang="en-US"/>
              <a:t>100% das </a:t>
            </a:r>
            <a:r>
              <a:rPr altLang="pt-BR" dirty="0" lang="en-US" err="1"/>
              <a:t>mulheres</a:t>
            </a:r>
            <a:r>
              <a:rPr altLang="pt-BR" dirty="0" lang="en-US"/>
              <a:t> entre  25 e 64 </a:t>
            </a:r>
            <a:r>
              <a:rPr altLang="pt-BR" dirty="0" lang="en-US" err="1"/>
              <a:t>anos</a:t>
            </a:r>
            <a:r>
              <a:rPr altLang="pt-BR" dirty="0" lang="en-US"/>
              <a:t> de </a:t>
            </a:r>
            <a:r>
              <a:rPr altLang="pt-BR" dirty="0" lang="en-US" err="1" smtClean="0"/>
              <a:t>idade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nos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três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meses</a:t>
            </a:r>
            <a:r>
              <a:rPr altLang="pt-BR" dirty="0" lang="en-US" smtClean="0"/>
              <a:t> da </a:t>
            </a:r>
            <a:r>
              <a:rPr altLang="pt-BR" dirty="0" lang="en-US" err="1" smtClean="0"/>
              <a:t>intervenção</a:t>
            </a:r>
            <a:r>
              <a:rPr altLang="pt-BR" dirty="0" lang="en-US" smtClean="0"/>
              <a:t>. </a:t>
            </a:r>
            <a:endParaRPr dirty="0"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ítulo 10485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 err="1"/>
              <a:t>Metas</a:t>
            </a:r>
            <a:r>
              <a:rPr altLang="pt-BR" b="1" dirty="0" lang="en-US"/>
              <a:t> e </a:t>
            </a:r>
            <a:r>
              <a:rPr altLang="pt-BR" b="1" dirty="0" lang="en-US" err="1"/>
              <a:t>Resultados</a:t>
            </a:r>
            <a:endParaRPr b="1" dirty="0" lang="pt-BR"/>
          </a:p>
        </p:txBody>
      </p:sp>
      <p:sp>
        <p:nvSpPr>
          <p:cNvPr id="1048636" name="Espaço Reservado para Conteúdo 1048590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dirty="0" lang="pt-BR"/>
              <a:t>5.2. Realizar avaliação de risco para câncer de mama em 100% das mulheres entre 50 e 69 anos</a:t>
            </a:r>
            <a:r>
              <a:rPr dirty="0" lang="pt-BR" smtClean="0"/>
              <a:t>.</a:t>
            </a:r>
          </a:p>
          <a:p>
            <a:pPr algn="just"/>
            <a:r>
              <a:rPr altLang="pt-BR" dirty="0" lang="en-US" err="1" smtClean="0"/>
              <a:t>Foi</a:t>
            </a:r>
            <a:r>
              <a:rPr altLang="pt-BR" dirty="0" lang="en-US" smtClean="0"/>
              <a:t> </a:t>
            </a:r>
            <a:r>
              <a:rPr altLang="pt-BR" dirty="0" lang="en-US" err="1"/>
              <a:t>realizada</a:t>
            </a:r>
            <a:r>
              <a:rPr altLang="pt-BR" dirty="0" lang="en-US"/>
              <a:t> </a:t>
            </a:r>
            <a:r>
              <a:rPr altLang="pt-BR" dirty="0" lang="en-US" err="1"/>
              <a:t>avalia</a:t>
            </a:r>
            <a:r>
              <a:rPr altLang="en-US" dirty="0" lang="pt-BR" err="1"/>
              <a:t>çã</a:t>
            </a:r>
            <a:r>
              <a:rPr altLang="pt-BR" dirty="0" lang="en-US"/>
              <a:t>o de </a:t>
            </a:r>
            <a:r>
              <a:rPr altLang="pt-BR" dirty="0" lang="en-US" err="1"/>
              <a:t>risco</a:t>
            </a:r>
            <a:r>
              <a:rPr altLang="pt-BR" dirty="0" lang="en-US"/>
              <a:t> para c</a:t>
            </a:r>
            <a:r>
              <a:rPr altLang="en-US" dirty="0" lang="pt-BR"/>
              <a:t>â</a:t>
            </a:r>
            <a:r>
              <a:rPr altLang="pt-BR" dirty="0" lang="en-US" err="1"/>
              <a:t>ncer</a:t>
            </a:r>
            <a:r>
              <a:rPr altLang="pt-BR" dirty="0" lang="en-US"/>
              <a:t> de mama </a:t>
            </a:r>
            <a:r>
              <a:rPr altLang="pt-BR" dirty="0" lang="en-US" err="1"/>
              <a:t>em</a:t>
            </a:r>
            <a:r>
              <a:rPr altLang="pt-BR" dirty="0" lang="en-US"/>
              <a:t> 100% das </a:t>
            </a:r>
            <a:r>
              <a:rPr altLang="pt-BR" dirty="0" lang="en-US" err="1"/>
              <a:t>mulheres</a:t>
            </a:r>
            <a:r>
              <a:rPr altLang="pt-BR" dirty="0" lang="en-US"/>
              <a:t> entre 50 e 69 </a:t>
            </a:r>
            <a:r>
              <a:rPr altLang="pt-BR" dirty="0" lang="en-US" err="1"/>
              <a:t>anos</a:t>
            </a:r>
            <a:r>
              <a:rPr altLang="pt-BR" dirty="0" lang="en-US"/>
              <a:t> de </a:t>
            </a:r>
            <a:r>
              <a:rPr altLang="pt-BR" dirty="0" lang="en-US" err="1" smtClean="0"/>
              <a:t>idade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nos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três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meses</a:t>
            </a:r>
            <a:r>
              <a:rPr altLang="pt-BR" dirty="0" lang="en-US" smtClean="0"/>
              <a:t> da </a:t>
            </a:r>
            <a:r>
              <a:rPr altLang="pt-BR" dirty="0" lang="en-US" err="1" smtClean="0"/>
              <a:t>intervenção</a:t>
            </a:r>
            <a:r>
              <a:rPr altLang="pt-BR" dirty="0" lang="en-US" smtClean="0"/>
              <a:t>.</a:t>
            </a:r>
            <a:endParaRPr dirty="0"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ítulo 104858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 err="1"/>
              <a:t>Metas</a:t>
            </a:r>
            <a:r>
              <a:rPr altLang="pt-BR" b="1" dirty="0" lang="en-US"/>
              <a:t> e </a:t>
            </a:r>
            <a:r>
              <a:rPr altLang="pt-BR" b="1" dirty="0" lang="en-US" err="1" smtClean="0"/>
              <a:t>Resultados</a:t>
            </a:r>
            <a:endParaRPr b="1" dirty="0" lang="pt-BR"/>
          </a:p>
        </p:txBody>
      </p:sp>
      <p:sp>
        <p:nvSpPr>
          <p:cNvPr id="1048638" name="Espaço Reservado para Conteúdo 1048586"/>
          <p:cNvSpPr>
            <a:spLocks noGrp="1"/>
          </p:cNvSpPr>
          <p:nvPr>
            <p:ph idx="1"/>
          </p:nvPr>
        </p:nvSpPr>
        <p:spPr>
          <a:xfrm>
            <a:off x="287172" y="2267413"/>
            <a:ext cx="7886700" cy="4351338"/>
          </a:xfrm>
        </p:spPr>
        <p:txBody>
          <a:bodyPr/>
          <a:p>
            <a:pPr algn="just"/>
            <a:r>
              <a:rPr dirty="0" lang="pt-BR"/>
              <a:t>6.1. Orientar 100% das mulheres cadastradas sobre doenças sexualmente transmissíveis (DST) e fatores de risco para câncer de colo de útero.</a:t>
            </a:r>
          </a:p>
          <a:p>
            <a:pPr algn="just"/>
            <a:r>
              <a:rPr altLang="pt-BR" dirty="0" lang="en-US" smtClean="0"/>
              <a:t>100</a:t>
            </a:r>
            <a:r>
              <a:rPr altLang="pt-BR" dirty="0" lang="en-US"/>
              <a:t>% das </a:t>
            </a:r>
            <a:r>
              <a:rPr altLang="pt-BR" dirty="0" lang="en-US" err="1"/>
              <a:t>mulheres</a:t>
            </a:r>
            <a:r>
              <a:rPr altLang="pt-BR" dirty="0" lang="en-US"/>
              <a:t> </a:t>
            </a:r>
            <a:r>
              <a:rPr altLang="pt-BR" dirty="0" lang="en-US" err="1"/>
              <a:t>cadastradas</a:t>
            </a:r>
            <a:r>
              <a:rPr altLang="pt-BR" dirty="0" lang="en-US"/>
              <a:t> </a:t>
            </a:r>
            <a:r>
              <a:rPr altLang="pt-BR" dirty="0" lang="en-US" err="1"/>
              <a:t>foram</a:t>
            </a:r>
            <a:r>
              <a:rPr altLang="pt-BR" dirty="0" lang="en-US"/>
              <a:t> </a:t>
            </a:r>
            <a:r>
              <a:rPr altLang="pt-BR" dirty="0" lang="en-US" err="1"/>
              <a:t>orientadas</a:t>
            </a:r>
            <a:r>
              <a:rPr altLang="pt-BR" dirty="0" lang="en-US"/>
              <a:t> </a:t>
            </a:r>
            <a:r>
              <a:rPr altLang="pt-BR" dirty="0" lang="en-US" err="1"/>
              <a:t>sobre</a:t>
            </a:r>
            <a:r>
              <a:rPr altLang="pt-BR" dirty="0" lang="en-US"/>
              <a:t> DST e </a:t>
            </a:r>
            <a:r>
              <a:rPr altLang="pt-BR" dirty="0" lang="en-US" err="1"/>
              <a:t>fatores</a:t>
            </a:r>
            <a:r>
              <a:rPr altLang="pt-BR" dirty="0" lang="en-US"/>
              <a:t> de </a:t>
            </a:r>
            <a:r>
              <a:rPr altLang="pt-BR" dirty="0" lang="en-US" err="1"/>
              <a:t>risco</a:t>
            </a:r>
            <a:r>
              <a:rPr altLang="pt-BR" dirty="0" lang="en-US"/>
              <a:t> para </a:t>
            </a:r>
            <a:r>
              <a:rPr altLang="pt-BR" dirty="0" lang="en-US" err="1"/>
              <a:t>câncer</a:t>
            </a:r>
            <a:r>
              <a:rPr altLang="pt-BR" dirty="0" lang="en-US"/>
              <a:t> de </a:t>
            </a:r>
            <a:r>
              <a:rPr altLang="pt-BR" dirty="0" lang="en-US" err="1"/>
              <a:t>colo</a:t>
            </a:r>
            <a:r>
              <a:rPr altLang="pt-BR" dirty="0" lang="en-US"/>
              <a:t> de </a:t>
            </a:r>
            <a:r>
              <a:rPr altLang="en-US" dirty="0" lang="pt-BR" smtClean="0"/>
              <a:t>útero nos três meses da intervenção</a:t>
            </a:r>
            <a:r>
              <a:rPr altLang="pt-BR" dirty="0" lang="en-US" smtClean="0"/>
              <a:t>.</a:t>
            </a:r>
            <a:endParaRPr altLang="en-US" dirty="0" 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ítulo 104858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 err="1"/>
              <a:t>Metas</a:t>
            </a:r>
            <a:r>
              <a:rPr altLang="pt-BR" b="1" dirty="0" lang="en-US"/>
              <a:t> e </a:t>
            </a:r>
            <a:r>
              <a:rPr altLang="pt-BR" b="1" dirty="0" lang="en-US" err="1" smtClean="0"/>
              <a:t>Resultados</a:t>
            </a:r>
            <a:endParaRPr b="1" dirty="0" lang="pt-BR"/>
          </a:p>
        </p:txBody>
      </p:sp>
      <p:sp>
        <p:nvSpPr>
          <p:cNvPr id="1048640" name="Espaço Reservado para Conteúdo 1048588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dirty="0" lang="pt-BR"/>
              <a:t>6.2. Orientar 100% das mulheres cadastradas sobre doenças sexualmente transmissíveis (DST) e fatores de risco para câncer de mama</a:t>
            </a:r>
            <a:r>
              <a:rPr dirty="0" lang="pt-BR" smtClean="0"/>
              <a:t>.</a:t>
            </a:r>
          </a:p>
          <a:p>
            <a:pPr algn="just" indent="0" marL="0">
              <a:buNone/>
            </a:pPr>
            <a:endParaRPr dirty="0" lang="pt-BR"/>
          </a:p>
          <a:p>
            <a:pPr algn="just"/>
            <a:r>
              <a:rPr altLang="pt-BR" dirty="0" lang="en-US" smtClean="0"/>
              <a:t>100</a:t>
            </a:r>
            <a:r>
              <a:rPr altLang="pt-BR" dirty="0" lang="en-US"/>
              <a:t>% das </a:t>
            </a:r>
            <a:r>
              <a:rPr altLang="pt-BR" dirty="0" lang="en-US" err="1"/>
              <a:t>mulheres</a:t>
            </a:r>
            <a:r>
              <a:rPr altLang="pt-BR" dirty="0" lang="en-US"/>
              <a:t> </a:t>
            </a:r>
            <a:r>
              <a:rPr altLang="pt-BR" dirty="0" lang="en-US" err="1"/>
              <a:t>cadastradas</a:t>
            </a:r>
            <a:r>
              <a:rPr altLang="pt-BR" dirty="0" lang="en-US"/>
              <a:t> </a:t>
            </a:r>
            <a:r>
              <a:rPr altLang="pt-BR" dirty="0" lang="en-US" err="1"/>
              <a:t>foram</a:t>
            </a:r>
            <a:r>
              <a:rPr altLang="pt-BR" dirty="0" lang="en-US"/>
              <a:t> </a:t>
            </a:r>
            <a:r>
              <a:rPr altLang="pt-BR" dirty="0" lang="en-US" err="1"/>
              <a:t>orientadas</a:t>
            </a:r>
            <a:r>
              <a:rPr altLang="pt-BR" dirty="0" lang="en-US"/>
              <a:t> </a:t>
            </a:r>
            <a:r>
              <a:rPr altLang="pt-BR" dirty="0" lang="en-US" err="1"/>
              <a:t>sobre</a:t>
            </a:r>
            <a:r>
              <a:rPr altLang="pt-BR" dirty="0" lang="en-US"/>
              <a:t> DST e </a:t>
            </a:r>
            <a:r>
              <a:rPr altLang="pt-BR" dirty="0" lang="en-US" err="1"/>
              <a:t>fatores</a:t>
            </a:r>
            <a:r>
              <a:rPr altLang="pt-BR" dirty="0" lang="en-US"/>
              <a:t> de </a:t>
            </a:r>
            <a:r>
              <a:rPr altLang="pt-BR" dirty="0" lang="en-US" err="1"/>
              <a:t>risco</a:t>
            </a:r>
            <a:r>
              <a:rPr altLang="pt-BR" dirty="0" lang="en-US"/>
              <a:t> para </a:t>
            </a:r>
            <a:r>
              <a:rPr altLang="pt-BR" dirty="0" lang="en-US" err="1"/>
              <a:t>câncer</a:t>
            </a:r>
            <a:r>
              <a:rPr altLang="pt-BR" dirty="0" lang="en-US"/>
              <a:t> de </a:t>
            </a:r>
            <a:r>
              <a:rPr altLang="pt-BR" dirty="0" lang="en-US" smtClean="0"/>
              <a:t>mama </a:t>
            </a:r>
            <a:r>
              <a:rPr altLang="pt-BR" dirty="0" lang="en-US" err="1" smtClean="0"/>
              <a:t>nos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três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meses</a:t>
            </a:r>
            <a:r>
              <a:rPr altLang="pt-BR" dirty="0" lang="en-US" smtClean="0"/>
              <a:t> da </a:t>
            </a:r>
            <a:r>
              <a:rPr altLang="pt-BR" dirty="0" lang="en-US" err="1" smtClean="0"/>
              <a:t>intervenção</a:t>
            </a:r>
            <a:r>
              <a:rPr altLang="pt-BR" dirty="0" lang="en-US" smtClean="0"/>
              <a:t>.</a:t>
            </a:r>
            <a:endParaRPr dirty="0"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ítulo 10485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 err="1"/>
              <a:t>Introdução</a:t>
            </a:r>
            <a:endParaRPr b="1" dirty="0" lang="pt-BR"/>
          </a:p>
        </p:txBody>
      </p:sp>
      <p:sp>
        <p:nvSpPr>
          <p:cNvPr id="1048604" name="Espaço Reservado para Conteúdo 1048590"/>
          <p:cNvSpPr>
            <a:spLocks noGrp="1"/>
          </p:cNvSpPr>
          <p:nvPr>
            <p:ph idx="1"/>
          </p:nvPr>
        </p:nvSpPr>
        <p:spPr>
          <a:xfrm>
            <a:off x="628650" y="1838504"/>
            <a:ext cx="7886700" cy="4351338"/>
          </a:xfrm>
        </p:spPr>
        <p:txBody>
          <a:bodyPr/>
          <a:p>
            <a:pPr algn="just"/>
            <a:r>
              <a:rPr altLang="pt-BR" dirty="0" lang="pt-BR" smtClean="0"/>
              <a:t>Câncer de colo de útero e mama,     umas das primeiras causas de morbimortalidade no Brasil e no mundo.</a:t>
            </a:r>
            <a:endParaRPr dirty="0" lang="pt-BR" smtClean="0"/>
          </a:p>
          <a:p>
            <a:pPr algn="just"/>
            <a:r>
              <a:rPr altLang="pt-BR" dirty="0" lang="pt-BR" smtClean="0"/>
              <a:t>A detec</a:t>
            </a:r>
            <a:r>
              <a:rPr altLang="en-US" dirty="0" lang="pt-BR" smtClean="0"/>
              <a:t>çã</a:t>
            </a:r>
            <a:r>
              <a:rPr altLang="pt-BR" dirty="0" lang="pt-BR" smtClean="0"/>
              <a:t>o precoce diminui  a mortalidade.</a:t>
            </a:r>
            <a:endParaRPr dirty="0" lang="pt-BR" smtClean="0"/>
          </a:p>
          <a:p>
            <a:pPr algn="just"/>
            <a:r>
              <a:rPr altLang="pt-BR" dirty="0" lang="pt-BR" smtClean="0"/>
              <a:t>A  APS   joga um papel fundamental para o rastreamento, acompanhamento durante o tratamento paliativo e nas a</a:t>
            </a:r>
            <a:r>
              <a:rPr altLang="en-US" dirty="0" lang="pt-BR" smtClean="0"/>
              <a:t>çõ</a:t>
            </a:r>
            <a:r>
              <a:rPr altLang="pt-BR" dirty="0" lang="pt-BR" smtClean="0"/>
              <a:t>es de promo</a:t>
            </a:r>
            <a:r>
              <a:rPr altLang="en-US" dirty="0" lang="pt-BR" smtClean="0"/>
              <a:t>çã</a:t>
            </a:r>
            <a:r>
              <a:rPr altLang="pt-BR" dirty="0" lang="pt-BR" smtClean="0"/>
              <a:t>o</a:t>
            </a:r>
            <a:r>
              <a:rPr altLang="pt-BR" dirty="0" lang="en-US" smtClean="0"/>
              <a:t>.</a:t>
            </a:r>
            <a:endParaRPr dirty="0"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ítulo 104858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pt-BR" b="1" dirty="0" lang="en-US" err="1"/>
              <a:t>Discussão</a:t>
            </a:r>
            <a:r>
              <a:rPr altLang="pt-BR" dirty="0" lang="en-US"/>
              <a:t/>
            </a:r>
            <a:br>
              <a:rPr altLang="pt-BR" dirty="0" lang="en-US"/>
            </a:br>
            <a:endParaRPr dirty="0" lang="pt-BR"/>
          </a:p>
        </p:txBody>
      </p:sp>
      <p:sp>
        <p:nvSpPr>
          <p:cNvPr id="1048593" name="Espaço Reservado para Conteúdo 1048590"/>
          <p:cNvSpPr>
            <a:spLocks noGrp="1"/>
          </p:cNvSpPr>
          <p:nvPr>
            <p:ph idx="1"/>
          </p:nvPr>
        </p:nvSpPr>
        <p:spPr>
          <a:xfrm>
            <a:off x="400229" y="1302202"/>
            <a:ext cx="7886700" cy="4351338"/>
          </a:xfrm>
        </p:spPr>
        <p:txBody>
          <a:bodyPr>
            <a:normAutofit fontScale="85357" lnSpcReduction="10000"/>
          </a:bodyPr>
          <a:p>
            <a:r>
              <a:rPr altLang="pt-BR" dirty="0" lang="en-US">
                <a:solidFill>
                  <a:schemeClr val="accent5"/>
                </a:solidFill>
              </a:rPr>
              <a:t>Import</a:t>
            </a:r>
            <a:r>
              <a:rPr altLang="en-US" dirty="0" lang="pt-BR">
                <a:solidFill>
                  <a:schemeClr val="accent5"/>
                </a:solidFill>
              </a:rPr>
              <a:t>â</a:t>
            </a:r>
            <a:r>
              <a:rPr altLang="pt-BR" dirty="0" lang="en-US" err="1">
                <a:solidFill>
                  <a:schemeClr val="accent5"/>
                </a:solidFill>
              </a:rPr>
              <a:t>ncia</a:t>
            </a:r>
            <a:r>
              <a:rPr altLang="pt-BR" dirty="0" lang="en-US">
                <a:solidFill>
                  <a:schemeClr val="accent5"/>
                </a:solidFill>
              </a:rPr>
              <a:t> para a </a:t>
            </a:r>
            <a:r>
              <a:rPr altLang="pt-BR" dirty="0" lang="en-US" err="1">
                <a:solidFill>
                  <a:schemeClr val="accent5"/>
                </a:solidFill>
              </a:rPr>
              <a:t>equipe</a:t>
            </a:r>
            <a:r>
              <a:rPr altLang="pt-BR" dirty="0" lang="en-US">
                <a:solidFill>
                  <a:schemeClr val="accent5"/>
                </a:solidFill>
              </a:rPr>
              <a:t>, </a:t>
            </a:r>
            <a:r>
              <a:rPr altLang="pt-BR" dirty="0" lang="en-US" err="1">
                <a:solidFill>
                  <a:schemeClr val="accent5"/>
                </a:solidFill>
              </a:rPr>
              <a:t>serviço</a:t>
            </a:r>
            <a:r>
              <a:rPr altLang="pt-BR" dirty="0" lang="en-US">
                <a:solidFill>
                  <a:schemeClr val="accent5"/>
                </a:solidFill>
              </a:rPr>
              <a:t> e </a:t>
            </a:r>
            <a:r>
              <a:rPr altLang="pt-BR" dirty="0" lang="en-US" err="1">
                <a:solidFill>
                  <a:schemeClr val="accent5"/>
                </a:solidFill>
              </a:rPr>
              <a:t>comunidade</a:t>
            </a:r>
            <a:endParaRPr dirty="0" lang="pt-BR">
              <a:solidFill>
                <a:schemeClr val="accent5"/>
              </a:solidFill>
            </a:endParaRPr>
          </a:p>
          <a:p>
            <a:r>
              <a:rPr altLang="pt-BR" dirty="0" lang="en-US" err="1"/>
              <a:t>Ampliação</a:t>
            </a:r>
            <a:r>
              <a:rPr altLang="pt-BR" dirty="0" lang="en-US"/>
              <a:t> da </a:t>
            </a:r>
            <a:r>
              <a:rPr altLang="pt-BR" dirty="0" lang="en-US" err="1"/>
              <a:t>cobertura</a:t>
            </a:r>
            <a:r>
              <a:rPr altLang="pt-BR" dirty="0" lang="en-US"/>
              <a:t> para a </a:t>
            </a:r>
            <a:r>
              <a:rPr altLang="pt-BR" dirty="0" lang="en-US" err="1"/>
              <a:t>prevenção</a:t>
            </a:r>
            <a:r>
              <a:rPr altLang="pt-BR" dirty="0" lang="en-US"/>
              <a:t> de </a:t>
            </a:r>
            <a:r>
              <a:rPr altLang="pt-BR" dirty="0" lang="en-US" err="1"/>
              <a:t>câncer</a:t>
            </a:r>
            <a:r>
              <a:rPr altLang="pt-BR" dirty="0" lang="en-US"/>
              <a:t> de </a:t>
            </a:r>
            <a:r>
              <a:rPr altLang="pt-BR" dirty="0" lang="en-US" err="1"/>
              <a:t>colo</a:t>
            </a:r>
            <a:r>
              <a:rPr altLang="pt-BR" dirty="0" lang="en-US"/>
              <a:t> de </a:t>
            </a:r>
            <a:r>
              <a:rPr altLang="en-US" dirty="0" lang="pt-BR"/>
              <a:t>útero</a:t>
            </a:r>
            <a:r>
              <a:rPr altLang="pt-BR" dirty="0" lang="en-US"/>
              <a:t> e mama.</a:t>
            </a:r>
            <a:endParaRPr dirty="0" lang="pt-BR"/>
          </a:p>
          <a:p>
            <a:r>
              <a:rPr altLang="pt-BR" dirty="0" lang="en-US" err="1"/>
              <a:t>Maior</a:t>
            </a:r>
            <a:r>
              <a:rPr altLang="pt-BR" dirty="0" lang="en-US"/>
              <a:t> </a:t>
            </a:r>
            <a:r>
              <a:rPr altLang="pt-BR" dirty="0" lang="en-US" err="1"/>
              <a:t>capacitação</a:t>
            </a:r>
            <a:r>
              <a:rPr altLang="pt-BR" dirty="0" lang="en-US"/>
              <a:t> e </a:t>
            </a:r>
            <a:r>
              <a:rPr altLang="pt-BR" dirty="0" lang="en-US" err="1"/>
              <a:t>qualificação</a:t>
            </a:r>
            <a:r>
              <a:rPr altLang="pt-BR" dirty="0" lang="en-US"/>
              <a:t> da </a:t>
            </a:r>
            <a:r>
              <a:rPr altLang="pt-BR" dirty="0" lang="en-US" err="1"/>
              <a:t>equipe</a:t>
            </a:r>
            <a:r>
              <a:rPr altLang="pt-BR" dirty="0" lang="en-US"/>
              <a:t>.</a:t>
            </a:r>
            <a:endParaRPr dirty="0" lang="pt-BR"/>
          </a:p>
          <a:p>
            <a:r>
              <a:rPr altLang="pt-BR" dirty="0" lang="en-US" err="1"/>
              <a:t>T</a:t>
            </a:r>
            <a:r>
              <a:rPr altLang="pt-BR" dirty="0" lang="en-US" err="1" smtClean="0"/>
              <a:t>rabalho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multiprofissional</a:t>
            </a:r>
            <a:r>
              <a:rPr altLang="pt-BR" dirty="0" lang="en-US" smtClean="0"/>
              <a:t>/</a:t>
            </a:r>
            <a:r>
              <a:rPr altLang="pt-BR" dirty="0" lang="en-US" err="1" smtClean="0"/>
              <a:t>união</a:t>
            </a:r>
            <a:r>
              <a:rPr altLang="pt-BR" dirty="0" lang="en-US" smtClean="0"/>
              <a:t> </a:t>
            </a:r>
            <a:r>
              <a:rPr altLang="pt-BR" dirty="0" lang="en-US"/>
              <a:t>da </a:t>
            </a:r>
            <a:r>
              <a:rPr altLang="pt-BR" dirty="0" lang="en-US" err="1"/>
              <a:t>equipe</a:t>
            </a:r>
            <a:r>
              <a:rPr altLang="pt-BR" dirty="0" lang="en-US"/>
              <a:t>.  </a:t>
            </a:r>
            <a:endParaRPr altLang="pt-BR" dirty="0" lang="en-US" smtClean="0"/>
          </a:p>
          <a:p>
            <a:r>
              <a:rPr altLang="pt-BR" dirty="0" lang="en-US" err="1"/>
              <a:t>Melhoria</a:t>
            </a:r>
            <a:r>
              <a:rPr altLang="pt-BR" dirty="0" lang="en-US"/>
              <a:t>  no </a:t>
            </a:r>
            <a:r>
              <a:rPr altLang="pt-BR" dirty="0" lang="en-US" err="1"/>
              <a:t>controle</a:t>
            </a:r>
            <a:r>
              <a:rPr altLang="pt-BR" dirty="0" lang="en-US"/>
              <a:t>, </a:t>
            </a:r>
            <a:r>
              <a:rPr altLang="pt-BR" dirty="0" lang="en-US" err="1"/>
              <a:t>registros</a:t>
            </a:r>
            <a:r>
              <a:rPr altLang="pt-BR" dirty="0" lang="en-US"/>
              <a:t> e </a:t>
            </a:r>
            <a:r>
              <a:rPr altLang="pt-BR" dirty="0" lang="en-US" err="1"/>
              <a:t>arquivos</a:t>
            </a:r>
            <a:r>
              <a:rPr altLang="pt-BR" dirty="0" lang="en-US"/>
              <a:t>.</a:t>
            </a:r>
            <a:endParaRPr dirty="0" lang="pt-BR"/>
          </a:p>
          <a:p>
            <a:r>
              <a:rPr altLang="pt-BR" dirty="0" lang="en-US" err="1"/>
              <a:t>Maior</a:t>
            </a:r>
            <a:r>
              <a:rPr altLang="pt-BR" dirty="0" lang="en-US"/>
              <a:t> </a:t>
            </a:r>
            <a:r>
              <a:rPr altLang="pt-BR" dirty="0" lang="en-US" err="1"/>
              <a:t>satisfação</a:t>
            </a:r>
            <a:r>
              <a:rPr altLang="pt-BR" dirty="0" lang="en-US"/>
              <a:t> d</a:t>
            </a:r>
            <a:r>
              <a:rPr altLang="pt-BR" dirty="0" lang="en-US" smtClean="0"/>
              <a:t>as </a:t>
            </a:r>
            <a:r>
              <a:rPr altLang="pt-BR" dirty="0" lang="en-US" err="1"/>
              <a:t>mulheres</a:t>
            </a:r>
            <a:r>
              <a:rPr altLang="pt-BR" dirty="0" lang="en-US"/>
              <a:t>.</a:t>
            </a:r>
            <a:endParaRPr dirty="0" lang="pt-BR"/>
          </a:p>
          <a:p>
            <a:r>
              <a:rPr altLang="pt-BR" dirty="0" lang="en-US" err="1"/>
              <a:t>Viabilizou</a:t>
            </a:r>
            <a:r>
              <a:rPr altLang="pt-BR" dirty="0" lang="en-US"/>
              <a:t> a </a:t>
            </a:r>
            <a:r>
              <a:rPr altLang="pt-BR" dirty="0" lang="en-US" err="1" smtClean="0"/>
              <a:t>otimização</a:t>
            </a:r>
            <a:r>
              <a:rPr altLang="pt-BR" dirty="0" lang="en-US" smtClean="0"/>
              <a:t> </a:t>
            </a:r>
            <a:r>
              <a:rPr altLang="pt-BR" dirty="0" lang="en-US"/>
              <a:t>para a </a:t>
            </a:r>
            <a:r>
              <a:rPr altLang="pt-BR" dirty="0" lang="en-US" err="1"/>
              <a:t>demanda</a:t>
            </a:r>
            <a:r>
              <a:rPr altLang="pt-BR" dirty="0" lang="en-US"/>
              <a:t> </a:t>
            </a:r>
            <a:r>
              <a:rPr altLang="pt-BR" dirty="0" lang="en-US" err="1"/>
              <a:t>espontânea</a:t>
            </a:r>
            <a:r>
              <a:rPr altLang="pt-BR" dirty="0" lang="en-US"/>
              <a:t>.</a:t>
            </a:r>
            <a:endParaRPr dirty="0" lang="pt-BR"/>
          </a:p>
          <a:p>
            <a:r>
              <a:rPr altLang="pt-BR" dirty="0" lang="en-US" err="1"/>
              <a:t>Ampliação</a:t>
            </a:r>
            <a:r>
              <a:rPr altLang="pt-BR" dirty="0" lang="en-US"/>
              <a:t> das a</a:t>
            </a:r>
            <a:r>
              <a:rPr altLang="en-US" dirty="0" lang="pt-BR" err="1"/>
              <a:t>çõ</a:t>
            </a:r>
            <a:r>
              <a:rPr altLang="pt-BR" dirty="0" lang="en-US" err="1"/>
              <a:t>es</a:t>
            </a:r>
            <a:r>
              <a:rPr altLang="pt-BR" dirty="0" lang="en-US"/>
              <a:t> de </a:t>
            </a:r>
            <a:r>
              <a:rPr altLang="pt-BR" dirty="0" lang="en-US" err="1"/>
              <a:t>promoção</a:t>
            </a:r>
            <a:r>
              <a:rPr altLang="pt-BR" dirty="0" lang="en-US"/>
              <a:t> </a:t>
            </a:r>
            <a:r>
              <a:rPr altLang="pt-BR" dirty="0" lang="pt-BR"/>
              <a:t>à</a:t>
            </a:r>
            <a:r>
              <a:rPr altLang="pt-BR" dirty="0" lang="en-US" smtClean="0"/>
              <a:t> </a:t>
            </a:r>
            <a:r>
              <a:rPr altLang="pt-BR" dirty="0" lang="en-US" err="1"/>
              <a:t>mulheres</a:t>
            </a:r>
            <a:r>
              <a:rPr altLang="pt-BR" dirty="0" lang="en-US"/>
              <a:t> e </a:t>
            </a:r>
            <a:r>
              <a:rPr altLang="pt-BR" dirty="0" lang="en-US" err="1"/>
              <a:t>comunidade</a:t>
            </a:r>
            <a:r>
              <a:rPr altLang="pt-BR" dirty="0" lang="en-US"/>
              <a:t> </a:t>
            </a:r>
            <a:r>
              <a:rPr altLang="pt-BR" dirty="0" lang="en-US" err="1"/>
              <a:t>em</a:t>
            </a:r>
            <a:r>
              <a:rPr altLang="pt-BR" dirty="0" lang="en-US"/>
              <a:t> </a:t>
            </a:r>
            <a:r>
              <a:rPr altLang="pt-BR" dirty="0" lang="en-US" err="1"/>
              <a:t>geral</a:t>
            </a:r>
            <a:r>
              <a:rPr altLang="pt-BR" dirty="0" lang="en-US"/>
              <a:t> .</a:t>
            </a:r>
            <a:endParaRPr dirty="0" lang="pt-BR"/>
          </a:p>
          <a:p>
            <a:endParaRPr dirty="0" lang="pt-BR"/>
          </a:p>
          <a:p>
            <a:endParaRPr dirty="0"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ítulo 104858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/>
              <a:t>Discuss</a:t>
            </a:r>
            <a:r>
              <a:rPr altLang="en-US" b="1" dirty="0" lang="pt-BR"/>
              <a:t>ã</a:t>
            </a:r>
            <a:r>
              <a:rPr altLang="pt-BR" b="1" dirty="0" lang="en-US"/>
              <a:t>o</a:t>
            </a:r>
            <a:endParaRPr b="1" dirty="0" lang="pt-BR"/>
          </a:p>
        </p:txBody>
      </p:sp>
      <p:sp>
        <p:nvSpPr>
          <p:cNvPr id="1048591" name="Espaço Reservado para Conteúdo 1048588"/>
          <p:cNvSpPr>
            <a:spLocks noGrp="1"/>
          </p:cNvSpPr>
          <p:nvPr>
            <p:ph idx="1"/>
          </p:nvPr>
        </p:nvSpPr>
        <p:spPr/>
        <p:txBody>
          <a:bodyPr>
            <a:normAutofit fontScale="94821" lnSpcReduction="20000"/>
          </a:bodyPr>
          <a:p>
            <a:pPr algn="just"/>
            <a:r>
              <a:rPr altLang="pt-BR" dirty="0" lang="en-US"/>
              <a:t>As </a:t>
            </a:r>
            <a:r>
              <a:rPr altLang="pt-BR" dirty="0" lang="en-US" err="1"/>
              <a:t>ações</a:t>
            </a:r>
            <a:r>
              <a:rPr altLang="pt-BR" dirty="0" lang="en-US"/>
              <a:t> da </a:t>
            </a:r>
            <a:r>
              <a:rPr altLang="pt-BR" dirty="0" lang="en-US" err="1"/>
              <a:t>intervenção</a:t>
            </a:r>
            <a:r>
              <a:rPr altLang="pt-BR" dirty="0" lang="en-US"/>
              <a:t> </a:t>
            </a:r>
            <a:r>
              <a:rPr altLang="pt-BR" dirty="0" lang="en-US" err="1"/>
              <a:t>estão</a:t>
            </a:r>
            <a:r>
              <a:rPr altLang="pt-BR" dirty="0" lang="en-US"/>
              <a:t> </a:t>
            </a:r>
            <a:r>
              <a:rPr altLang="pt-BR" dirty="0" lang="en-US" err="1"/>
              <a:t>sendo</a:t>
            </a:r>
            <a:r>
              <a:rPr altLang="pt-BR" dirty="0" lang="en-US"/>
              <a:t> </a:t>
            </a:r>
            <a:r>
              <a:rPr altLang="pt-BR" dirty="0" lang="en-US" err="1" smtClean="0"/>
              <a:t>incorporadas</a:t>
            </a:r>
            <a:r>
              <a:rPr altLang="pt-BR" dirty="0" lang="en-US" smtClean="0"/>
              <a:t> </a:t>
            </a:r>
            <a:r>
              <a:rPr altLang="pt-BR" dirty="0" lang="pt-BR" smtClean="0"/>
              <a:t>à </a:t>
            </a:r>
            <a:r>
              <a:rPr altLang="pt-BR" dirty="0" lang="en-US" err="1" smtClean="0"/>
              <a:t>rotina</a:t>
            </a:r>
            <a:r>
              <a:rPr altLang="pt-BR" dirty="0" lang="en-US" smtClean="0"/>
              <a:t> </a:t>
            </a:r>
            <a:r>
              <a:rPr altLang="pt-BR" dirty="0" lang="en-US" err="1"/>
              <a:t>diária</a:t>
            </a:r>
            <a:r>
              <a:rPr altLang="pt-BR" dirty="0" lang="en-US"/>
              <a:t> </a:t>
            </a:r>
            <a:r>
              <a:rPr altLang="pt-BR" dirty="0" lang="en-US" smtClean="0"/>
              <a:t>da </a:t>
            </a:r>
            <a:r>
              <a:rPr altLang="pt-BR" dirty="0" lang="en-US" err="1" smtClean="0"/>
              <a:t>unidade</a:t>
            </a:r>
            <a:r>
              <a:rPr altLang="pt-BR" dirty="0" lang="en-US" smtClean="0"/>
              <a:t> </a:t>
            </a:r>
            <a:r>
              <a:rPr altLang="pt-BR" dirty="0" lang="en-US"/>
              <a:t>de </a:t>
            </a:r>
            <a:r>
              <a:rPr altLang="pt-BR" dirty="0" lang="en-US" err="1" smtClean="0"/>
              <a:t>saúde</a:t>
            </a:r>
            <a:r>
              <a:rPr altLang="pt-BR" dirty="0" lang="en-US"/>
              <a:t> </a:t>
            </a:r>
            <a:r>
              <a:rPr altLang="pt-BR" dirty="0" lang="en-US" smtClean="0"/>
              <a:t>e</a:t>
            </a:r>
            <a:r>
              <a:rPr altLang="pt-BR" dirty="0" lang="en-US" smtClean="0"/>
              <a:t> </a:t>
            </a:r>
            <a:r>
              <a:rPr altLang="pt-BR" dirty="0" lang="en-US" err="1"/>
              <a:t>continuamos</a:t>
            </a:r>
            <a:r>
              <a:rPr altLang="pt-BR" dirty="0" lang="en-US"/>
              <a:t> com as </a:t>
            </a:r>
            <a:r>
              <a:rPr altLang="pt-BR" dirty="0" lang="en-US" err="1"/>
              <a:t>ações</a:t>
            </a:r>
            <a:r>
              <a:rPr altLang="pt-BR" dirty="0" lang="en-US"/>
              <a:t> de </a:t>
            </a:r>
            <a:r>
              <a:rPr altLang="pt-BR" dirty="0" lang="en-US" err="1"/>
              <a:t>promoção</a:t>
            </a:r>
            <a:r>
              <a:rPr altLang="pt-BR" dirty="0" lang="en-US"/>
              <a:t>, </a:t>
            </a:r>
            <a:r>
              <a:rPr altLang="pt-BR" dirty="0" lang="en-US" err="1"/>
              <a:t>coleta</a:t>
            </a:r>
            <a:r>
              <a:rPr altLang="pt-BR" dirty="0" lang="en-US"/>
              <a:t> de citopatológico </a:t>
            </a:r>
            <a:r>
              <a:rPr altLang="pt-BR" dirty="0" lang="en-US" smtClean="0"/>
              <a:t>e </a:t>
            </a:r>
            <a:r>
              <a:rPr altLang="pt-BR" dirty="0" lang="en-US" err="1" smtClean="0"/>
              <a:t>mamografia</a:t>
            </a:r>
            <a:r>
              <a:rPr altLang="pt-BR" dirty="0" lang="en-US" smtClean="0"/>
              <a:t>.</a:t>
            </a:r>
          </a:p>
          <a:p>
            <a:pPr algn="just" indent="0" marL="0">
              <a:buNone/>
            </a:pPr>
            <a:endParaRPr dirty="0" lang="pt-BR"/>
          </a:p>
          <a:p>
            <a:pPr algn="just"/>
            <a:r>
              <a:rPr altLang="pt-BR" dirty="0" lang="en-US"/>
              <a:t> </a:t>
            </a:r>
            <a:r>
              <a:rPr altLang="pt-BR" dirty="0" lang="en-US" err="1" smtClean="0"/>
              <a:t>Aumentamos</a:t>
            </a:r>
            <a:r>
              <a:rPr altLang="pt-BR" dirty="0" lang="en-US" smtClean="0"/>
              <a:t> a </a:t>
            </a:r>
            <a:r>
              <a:rPr altLang="pt-BR" dirty="0" lang="en-US" err="1"/>
              <a:t>interatividade</a:t>
            </a:r>
            <a:r>
              <a:rPr altLang="pt-BR" dirty="0" lang="en-US"/>
              <a:t> com </a:t>
            </a:r>
            <a:r>
              <a:rPr altLang="pt-BR" dirty="0" lang="en-US" smtClean="0"/>
              <a:t>a </a:t>
            </a:r>
            <a:r>
              <a:rPr altLang="pt-BR" dirty="0" lang="en-US" err="1" smtClean="0"/>
              <a:t>comunidade</a:t>
            </a:r>
            <a:r>
              <a:rPr altLang="pt-BR" dirty="0" lang="en-US"/>
              <a:t>, l</a:t>
            </a:r>
            <a:r>
              <a:rPr altLang="en-US" dirty="0" lang="pt-BR"/>
              <a:t>í</a:t>
            </a:r>
            <a:r>
              <a:rPr altLang="pt-BR" dirty="0" lang="en-US" err="1"/>
              <a:t>deres</a:t>
            </a:r>
            <a:r>
              <a:rPr altLang="pt-BR" dirty="0" lang="en-US"/>
              <a:t> </a:t>
            </a:r>
            <a:r>
              <a:rPr altLang="pt-BR" dirty="0" lang="en-US" err="1"/>
              <a:t>comunitários</a:t>
            </a:r>
            <a:r>
              <a:rPr altLang="pt-BR" dirty="0" lang="en-US"/>
              <a:t> e  </a:t>
            </a:r>
            <a:r>
              <a:rPr altLang="pt-BR" dirty="0" lang="en-US" err="1"/>
              <a:t>mulheres</a:t>
            </a:r>
            <a:r>
              <a:rPr altLang="pt-BR" dirty="0" lang="en-US"/>
              <a:t> </a:t>
            </a:r>
            <a:r>
              <a:rPr altLang="pt-BR" dirty="0" lang="en-US" err="1" smtClean="0"/>
              <a:t>faltosas</a:t>
            </a:r>
            <a:r>
              <a:rPr altLang="pt-BR" dirty="0" lang="en-US" smtClean="0"/>
              <a:t>,   </a:t>
            </a:r>
            <a:r>
              <a:rPr altLang="pt-BR" dirty="0" lang="en-US" err="1"/>
              <a:t>ampliando</a:t>
            </a:r>
            <a:r>
              <a:rPr altLang="pt-BR" dirty="0" lang="en-US"/>
              <a:t> </a:t>
            </a:r>
            <a:r>
              <a:rPr altLang="pt-BR" dirty="0" lang="en-US" err="1"/>
              <a:t>ações</a:t>
            </a:r>
            <a:r>
              <a:rPr altLang="pt-BR" dirty="0" lang="en-US"/>
              <a:t> de </a:t>
            </a:r>
            <a:r>
              <a:rPr altLang="pt-BR" dirty="0" lang="en-US" err="1"/>
              <a:t>promoção</a:t>
            </a:r>
            <a:r>
              <a:rPr altLang="pt-BR" dirty="0" lang="en-US"/>
              <a:t> </a:t>
            </a:r>
            <a:r>
              <a:rPr altLang="pt-BR" dirty="0" lang="en-US" err="1"/>
              <a:t>sobre</a:t>
            </a:r>
            <a:r>
              <a:rPr altLang="pt-BR" dirty="0" lang="en-US"/>
              <a:t> o </a:t>
            </a:r>
            <a:r>
              <a:rPr altLang="pt-BR" dirty="0" lang="en-US" err="1"/>
              <a:t>câncer</a:t>
            </a:r>
            <a:r>
              <a:rPr altLang="pt-BR" dirty="0" lang="en-US"/>
              <a:t>. </a:t>
            </a:r>
            <a:endParaRPr dirty="0"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ítulo 104859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 err="1" smtClean="0"/>
              <a:t>Reflexão</a:t>
            </a:r>
            <a:r>
              <a:rPr altLang="pt-BR" b="1" dirty="0" lang="en-US" smtClean="0"/>
              <a:t> </a:t>
            </a:r>
            <a:r>
              <a:rPr altLang="pt-BR" b="1" dirty="0" lang="en-US" err="1" smtClean="0"/>
              <a:t>crítica</a:t>
            </a:r>
            <a:endParaRPr b="1" dirty="0" lang="pt-BR"/>
          </a:p>
        </p:txBody>
      </p:sp>
      <p:sp>
        <p:nvSpPr>
          <p:cNvPr id="1048589" name="Espaço Reservado para Conteúdo 1048592"/>
          <p:cNvSpPr>
            <a:spLocks noGrp="1"/>
          </p:cNvSpPr>
          <p:nvPr>
            <p:ph idx="1"/>
          </p:nvPr>
        </p:nvSpPr>
        <p:spPr>
          <a:xfrm>
            <a:off x="693045" y="1799868"/>
            <a:ext cx="7886700" cy="4351338"/>
          </a:xfrm>
        </p:spPr>
        <p:txBody>
          <a:bodyPr/>
          <a:p>
            <a:pPr algn="just"/>
            <a:r>
              <a:rPr altLang="pt-BR" dirty="0" lang="en-US" err="1" smtClean="0"/>
              <a:t>Ampliei</a:t>
            </a:r>
            <a:r>
              <a:rPr altLang="pt-BR" dirty="0" lang="en-US" smtClean="0"/>
              <a:t> </a:t>
            </a:r>
            <a:r>
              <a:rPr altLang="pt-BR" dirty="0" lang="en-US"/>
              <a:t>o </a:t>
            </a:r>
            <a:r>
              <a:rPr altLang="pt-BR" dirty="0" lang="en-US" err="1"/>
              <a:t>meu</a:t>
            </a:r>
            <a:r>
              <a:rPr altLang="pt-BR" dirty="0" lang="en-US"/>
              <a:t> </a:t>
            </a:r>
            <a:r>
              <a:rPr altLang="pt-BR" dirty="0" lang="en-US" err="1"/>
              <a:t>conhecimento</a:t>
            </a:r>
            <a:r>
              <a:rPr altLang="pt-BR" dirty="0" lang="en-US"/>
              <a:t> </a:t>
            </a:r>
            <a:r>
              <a:rPr altLang="pt-BR" dirty="0" lang="en-US" err="1"/>
              <a:t>em</a:t>
            </a:r>
            <a:r>
              <a:rPr altLang="pt-BR" dirty="0" lang="en-US"/>
              <a:t> </a:t>
            </a:r>
            <a:r>
              <a:rPr altLang="pt-BR" dirty="0" lang="en-US" err="1"/>
              <a:t>medicina</a:t>
            </a:r>
            <a:r>
              <a:rPr altLang="pt-BR" dirty="0" lang="en-US"/>
              <a:t> familiar e da </a:t>
            </a:r>
            <a:r>
              <a:rPr altLang="pt-BR" dirty="0" lang="en-US" err="1"/>
              <a:t>saúde</a:t>
            </a:r>
            <a:r>
              <a:rPr altLang="pt-BR" dirty="0" lang="en-US"/>
              <a:t> </a:t>
            </a:r>
            <a:r>
              <a:rPr altLang="pt-BR" dirty="0" lang="en-US" err="1"/>
              <a:t>geral</a:t>
            </a:r>
            <a:r>
              <a:rPr altLang="pt-BR" dirty="0" lang="en-US"/>
              <a:t> do </a:t>
            </a:r>
            <a:r>
              <a:rPr altLang="pt-BR" dirty="0" lang="en-US" err="1"/>
              <a:t>Brasil</a:t>
            </a:r>
            <a:r>
              <a:rPr altLang="pt-BR" dirty="0" lang="en-US"/>
              <a:t>.</a:t>
            </a:r>
            <a:endParaRPr dirty="0" lang="pt-BR"/>
          </a:p>
          <a:p>
            <a:pPr algn="just"/>
            <a:r>
              <a:rPr altLang="pt-BR" dirty="0" lang="en-US"/>
              <a:t> </a:t>
            </a:r>
            <a:r>
              <a:rPr altLang="pt-BR" dirty="0" lang="en-US" err="1" smtClean="0"/>
              <a:t>Ampliei</a:t>
            </a:r>
            <a:r>
              <a:rPr altLang="pt-BR" dirty="0" lang="en-US" smtClean="0"/>
              <a:t>  </a:t>
            </a:r>
            <a:r>
              <a:rPr altLang="pt-BR" dirty="0" lang="en-US"/>
              <a:t>o </a:t>
            </a:r>
            <a:r>
              <a:rPr altLang="pt-BR" dirty="0" lang="en-US" err="1"/>
              <a:t>meu</a:t>
            </a:r>
            <a:r>
              <a:rPr altLang="pt-BR" dirty="0" lang="en-US"/>
              <a:t>  </a:t>
            </a:r>
            <a:r>
              <a:rPr altLang="pt-BR" dirty="0" lang="en-US" err="1"/>
              <a:t>conhecimento</a:t>
            </a:r>
            <a:r>
              <a:rPr altLang="pt-BR" dirty="0" lang="en-US"/>
              <a:t> para o </a:t>
            </a:r>
            <a:r>
              <a:rPr altLang="pt-BR" dirty="0" lang="en-US" err="1"/>
              <a:t>uso</a:t>
            </a:r>
            <a:r>
              <a:rPr altLang="pt-BR" dirty="0" lang="en-US"/>
              <a:t> dos </a:t>
            </a:r>
            <a:r>
              <a:rPr altLang="pt-BR" dirty="0" lang="en-US" err="1" smtClean="0"/>
              <a:t>meios</a:t>
            </a:r>
            <a:r>
              <a:rPr altLang="pt-BR" dirty="0" lang="en-US" smtClean="0"/>
              <a:t> </a:t>
            </a:r>
            <a:r>
              <a:rPr altLang="pt-BR" dirty="0" lang="en-US" err="1"/>
              <a:t>digitais</a:t>
            </a:r>
            <a:endParaRPr dirty="0" lang="pt-BR"/>
          </a:p>
          <a:p>
            <a:pPr algn="just"/>
            <a:r>
              <a:rPr altLang="pt-BR" dirty="0" lang="en-US" err="1" smtClean="0"/>
              <a:t>Melhorei</a:t>
            </a:r>
            <a:r>
              <a:rPr altLang="pt-BR" dirty="0" lang="en-US" smtClean="0"/>
              <a:t>  </a:t>
            </a:r>
            <a:r>
              <a:rPr altLang="pt-BR" dirty="0" lang="en-US" smtClean="0"/>
              <a:t>a </a:t>
            </a:r>
            <a:r>
              <a:rPr altLang="pt-BR" dirty="0" lang="en-US" err="1" smtClean="0"/>
              <a:t>articulação</a:t>
            </a:r>
            <a:r>
              <a:rPr altLang="pt-BR" dirty="0" lang="en-US" smtClean="0"/>
              <a:t> d</a:t>
            </a:r>
            <a:r>
              <a:rPr altLang="pt-BR" dirty="0" lang="en-US" smtClean="0"/>
              <a:t>a </a:t>
            </a:r>
            <a:r>
              <a:rPr altLang="pt-BR" dirty="0" lang="en-US"/>
              <a:t>lingua </a:t>
            </a:r>
            <a:r>
              <a:rPr altLang="pt-BR" dirty="0" lang="en-US" err="1"/>
              <a:t>portuguesa</a:t>
            </a:r>
            <a:r>
              <a:rPr altLang="pt-BR" dirty="0" lang="en-US"/>
              <a:t>.</a:t>
            </a:r>
            <a:endParaRPr dirty="0" lang="pt-BR"/>
          </a:p>
          <a:p>
            <a:pPr algn="just"/>
            <a:r>
              <a:rPr altLang="pt-BR" dirty="0" lang="en-US" err="1"/>
              <a:t>Qualificação</a:t>
            </a:r>
            <a:r>
              <a:rPr altLang="pt-BR" dirty="0" lang="en-US"/>
              <a:t> de </a:t>
            </a:r>
            <a:r>
              <a:rPr altLang="pt-BR" dirty="0" lang="en-US" err="1"/>
              <a:t>práctica</a:t>
            </a:r>
            <a:r>
              <a:rPr altLang="pt-BR" dirty="0" lang="en-US"/>
              <a:t> </a:t>
            </a:r>
            <a:r>
              <a:rPr altLang="pt-BR" dirty="0" lang="en-US" err="1"/>
              <a:t>clinica</a:t>
            </a:r>
            <a:r>
              <a:rPr altLang="pt-BR" dirty="0" lang="en-US"/>
              <a:t> </a:t>
            </a:r>
            <a:r>
              <a:rPr altLang="pt-BR" dirty="0" lang="en-US" err="1"/>
              <a:t>na</a:t>
            </a:r>
            <a:r>
              <a:rPr altLang="pt-BR" dirty="0" lang="en-US"/>
              <a:t> </a:t>
            </a:r>
            <a:r>
              <a:rPr altLang="pt-BR" dirty="0" lang="en-US" err="1"/>
              <a:t>ação</a:t>
            </a:r>
            <a:r>
              <a:rPr altLang="pt-BR" dirty="0" lang="en-US"/>
              <a:t> </a:t>
            </a:r>
            <a:r>
              <a:rPr altLang="pt-BR" dirty="0" lang="en-US" err="1"/>
              <a:t>programática</a:t>
            </a:r>
            <a:r>
              <a:rPr altLang="pt-BR" dirty="0" lang="en-US"/>
              <a:t>.</a:t>
            </a:r>
            <a:endParaRPr dirty="0" lang="pt-BR"/>
          </a:p>
          <a:p>
            <a:pPr algn="just"/>
            <a:endParaRPr dirty="0"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pt-BR" smtClean="0"/>
              <a:t> </a:t>
            </a:r>
            <a:endParaRPr dirty="0" lang="pt-BR"/>
          </a:p>
        </p:txBody>
      </p:sp>
      <p:sp>
        <p:nvSpPr>
          <p:cNvPr id="1048587" name="Espaço Reservado para Conteúdo 2"/>
          <p:cNvSpPr>
            <a:spLocks noGrp="1"/>
          </p:cNvSpPr>
          <p:nvPr>
            <p:ph idx="1"/>
          </p:nvPr>
        </p:nvSpPr>
        <p:spPr>
          <a:xfrm>
            <a:off x="655695" y="2367669"/>
            <a:ext cx="7886700" cy="4351338"/>
          </a:xfrm>
        </p:spPr>
        <p:txBody>
          <a:bodyPr/>
          <a:p>
            <a:endParaRPr dirty="0" lang="pt-BR" smtClean="0"/>
          </a:p>
          <a:p>
            <a:pPr indent="0" marL="0">
              <a:buNone/>
            </a:pPr>
            <a:r>
              <a:rPr altLang="pt-BR" b="0" dirty="0" sz="4400" lang="en-US" smtClean="0">
                <a:latin typeface="Arial"/>
                <a:ea typeface="Arial"/>
                <a:cs typeface="Arial"/>
              </a:rPr>
              <a:t>                 </a:t>
            </a:r>
            <a:r>
              <a:rPr b="0" dirty="0" sz="4400" lang="pt-BR" smtClean="0">
                <a:latin typeface="Arial"/>
                <a:ea typeface="Arial"/>
                <a:cs typeface="Arial"/>
              </a:rPr>
              <a:t>OBRIGADO</a:t>
            </a:r>
            <a:endParaRPr b="0" dirty="0" sz="4400" lang="pt-BR">
              <a:latin typeface="Arial"/>
              <a:ea typeface="Arial"/>
              <a:cs typeface="Arial"/>
            </a:endParaRPr>
          </a:p>
        </p:txBody>
      </p:sp>
      <p:pic>
        <p:nvPicPr>
          <p:cNvPr id="2097152" name="Picture 3" descr="E:\PhotoEditor\IMG_20150430_21484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39543" y="3810994"/>
            <a:ext cx="3500262" cy="2883745"/>
          </a:xfrm>
          <a:prstGeom prst="rect"/>
          <a:noFill/>
        </p:spPr>
      </p:pic>
      <p:pic>
        <p:nvPicPr>
          <p:cNvPr id="2097153" name="Picture 4" descr="E:\PhotoEditor\IMG_20150521_22365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5612605" y="113745"/>
            <a:ext cx="3288271" cy="2734939"/>
          </a:xfrm>
          <a:prstGeom prst="rect"/>
          <a:noFill/>
        </p:spPr>
      </p:pic>
      <p:pic>
        <p:nvPicPr>
          <p:cNvPr id="2097154" name="Picture 5" descr="E:\PhotoEditor\IMG_20150527_13583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5615069" y="3786389"/>
            <a:ext cx="3299396" cy="2852018"/>
          </a:xfrm>
          <a:prstGeom prst="rect"/>
          <a:noFill/>
        </p:spPr>
      </p:pic>
      <p:pic>
        <p:nvPicPr>
          <p:cNvPr id="2097155" name="Picture 2" descr="E:\PhotoEditor\IMG_20150702_16112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701473" y="103032"/>
            <a:ext cx="3445635" cy="2717442"/>
          </a:xfrm>
          <a:prstGeom prst="rect"/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ítulo 104858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endParaRPr lang="pt-BR"/>
          </a:p>
        </p:txBody>
      </p:sp>
      <p:sp>
        <p:nvSpPr>
          <p:cNvPr id="1048606" name="Espaço Reservado para Conteúdo 1048588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pt-BR"/>
          </a:p>
        </p:txBody>
      </p:sp>
      <p:pic>
        <p:nvPicPr>
          <p:cNvPr id="2097157" name="Imagem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33940" y="60193"/>
            <a:ext cx="9177940" cy="6797807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ítulo 104858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pt-BR" dirty="0" lang="en-US" smtClean="0"/>
              <a:t/>
            </a:r>
            <a:br>
              <a:rPr altLang="pt-BR" dirty="0" lang="en-US" smtClean="0"/>
            </a:br>
            <a:r>
              <a:rPr altLang="pt-BR" b="1" dirty="0" lang="en-US" err="1" smtClean="0"/>
              <a:t>Município</a:t>
            </a:r>
            <a:r>
              <a:rPr altLang="pt-BR" b="1" dirty="0" lang="en-US" smtClean="0"/>
              <a:t> de </a:t>
            </a:r>
            <a:r>
              <a:rPr altLang="pt-BR" b="1" dirty="0" lang="en-US" err="1" smtClean="0"/>
              <a:t>Palmeirais</a:t>
            </a:r>
            <a:endParaRPr b="1" dirty="0" lang="pt-BR"/>
          </a:p>
        </p:txBody>
      </p:sp>
      <p:sp>
        <p:nvSpPr>
          <p:cNvPr id="1048608" name="Espaço Reservado para Conteúdo 1048586"/>
          <p:cNvSpPr>
            <a:spLocks noGrp="1"/>
          </p:cNvSpPr>
          <p:nvPr>
            <p:ph idx="1"/>
          </p:nvPr>
        </p:nvSpPr>
        <p:spPr>
          <a:xfrm>
            <a:off x="634890" y="1949389"/>
            <a:ext cx="7886700" cy="5236741"/>
          </a:xfrm>
        </p:spPr>
        <p:txBody>
          <a:bodyPr/>
          <a:p>
            <a:r>
              <a:rPr altLang="pt-BR" dirty="0" lang="en-US" err="1"/>
              <a:t>Situado</a:t>
            </a:r>
            <a:r>
              <a:rPr altLang="pt-BR" dirty="0" lang="en-US"/>
              <a:t> </a:t>
            </a:r>
            <a:r>
              <a:rPr altLang="pt-BR" dirty="0" lang="en-US" err="1"/>
              <a:t>ao</a:t>
            </a:r>
            <a:r>
              <a:rPr altLang="pt-BR" dirty="0" lang="en-US"/>
              <a:t> </a:t>
            </a:r>
            <a:r>
              <a:rPr altLang="pt-BR" dirty="0" lang="en-US" err="1"/>
              <a:t>sul</a:t>
            </a:r>
            <a:r>
              <a:rPr altLang="pt-BR" dirty="0" lang="en-US"/>
              <a:t> de Teresina</a:t>
            </a:r>
            <a:endParaRPr dirty="0" lang="pt-BR"/>
          </a:p>
          <a:p>
            <a:r>
              <a:rPr altLang="pt-BR" dirty="0" lang="en-US" err="1"/>
              <a:t>Extens</a:t>
            </a:r>
            <a:r>
              <a:rPr altLang="en-US" dirty="0" lang="pt-BR"/>
              <a:t>ã</a:t>
            </a:r>
            <a:r>
              <a:rPr altLang="pt-BR" dirty="0" lang="en-US"/>
              <a:t>o territorial de 1360,307 km</a:t>
            </a:r>
            <a:endParaRPr dirty="0" lang="pt-BR"/>
          </a:p>
          <a:p>
            <a:r>
              <a:rPr altLang="pt-BR" dirty="0" lang="en-US" err="1"/>
              <a:t>Economia</a:t>
            </a:r>
            <a:r>
              <a:rPr altLang="pt-BR" dirty="0" lang="en-US"/>
              <a:t>. </a:t>
            </a:r>
            <a:r>
              <a:rPr altLang="pt-BR" dirty="0" lang="en-US" err="1"/>
              <a:t>Agropecuária</a:t>
            </a:r>
            <a:endParaRPr dirty="0" lang="pt-BR"/>
          </a:p>
          <a:p>
            <a:r>
              <a:rPr altLang="pt-BR" dirty="0" lang="en-US" err="1"/>
              <a:t>População</a:t>
            </a:r>
            <a:r>
              <a:rPr altLang="pt-BR" dirty="0" lang="en-US"/>
              <a:t> de 14.000 </a:t>
            </a:r>
            <a:r>
              <a:rPr altLang="pt-BR" dirty="0" lang="en-US" err="1"/>
              <a:t>habitantes</a:t>
            </a:r>
            <a:endParaRPr dirty="0" lang="pt-BR"/>
          </a:p>
          <a:p>
            <a:r>
              <a:rPr altLang="pt-BR" dirty="0" lang="en-US" err="1"/>
              <a:t>Dispõe</a:t>
            </a:r>
            <a:r>
              <a:rPr altLang="pt-BR" dirty="0" lang="en-US"/>
              <a:t> </a:t>
            </a:r>
            <a:r>
              <a:rPr altLang="pt-BR" dirty="0" lang="en-US" smtClean="0"/>
              <a:t>de um </a:t>
            </a:r>
            <a:r>
              <a:rPr altLang="pt-BR" dirty="0" lang="en-US"/>
              <a:t>hospital,  </a:t>
            </a:r>
            <a:r>
              <a:rPr altLang="pt-BR" dirty="0" lang="en-US" err="1"/>
              <a:t>sete</a:t>
            </a:r>
            <a:r>
              <a:rPr altLang="pt-BR" dirty="0" lang="en-US"/>
              <a:t> UBS, </a:t>
            </a:r>
            <a:r>
              <a:rPr altLang="pt-BR" dirty="0" lang="en-US" err="1" smtClean="0"/>
              <a:t>estrutura</a:t>
            </a:r>
            <a:r>
              <a:rPr altLang="pt-BR" dirty="0" lang="en-US" smtClean="0"/>
              <a:t> </a:t>
            </a:r>
            <a:r>
              <a:rPr altLang="pt-BR" dirty="0" lang="en-US"/>
              <a:t>de </a:t>
            </a:r>
            <a:r>
              <a:rPr altLang="pt-BR" dirty="0" lang="en-US" err="1"/>
              <a:t>prótese</a:t>
            </a:r>
            <a:r>
              <a:rPr altLang="pt-BR" dirty="0" lang="en-US"/>
              <a:t> </a:t>
            </a:r>
            <a:r>
              <a:rPr altLang="pt-BR" dirty="0" lang="en-US" err="1" smtClean="0"/>
              <a:t>dentária</a:t>
            </a:r>
            <a:r>
              <a:rPr altLang="pt-BR" dirty="0" lang="en-US" smtClean="0"/>
              <a:t>, </a:t>
            </a:r>
            <a:r>
              <a:rPr altLang="pt-BR" dirty="0" lang="en-US"/>
              <a:t>NASF (</a:t>
            </a:r>
            <a:r>
              <a:rPr altLang="pt-BR" dirty="0" lang="en-US" err="1"/>
              <a:t>nutricionista</a:t>
            </a:r>
            <a:r>
              <a:rPr altLang="pt-BR" dirty="0" lang="en-US"/>
              <a:t>, </a:t>
            </a:r>
            <a:r>
              <a:rPr altLang="pt-BR" dirty="0" lang="en-US" err="1"/>
              <a:t>fonoaudióloga,fisiatra</a:t>
            </a:r>
            <a:r>
              <a:rPr altLang="pt-BR" dirty="0" lang="en-US"/>
              <a:t>, </a:t>
            </a:r>
            <a:r>
              <a:rPr altLang="pt-BR" dirty="0" lang="en-US" err="1"/>
              <a:t>psicologa</a:t>
            </a:r>
            <a:r>
              <a:rPr altLang="pt-BR" dirty="0" lang="en-US"/>
              <a:t>)   </a:t>
            </a:r>
            <a:endParaRPr dirty="0" lang="pt-BR"/>
          </a:p>
        </p:txBody>
      </p:sp>
      <p:pic>
        <p:nvPicPr>
          <p:cNvPr id="2097158" name="Imagem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40493" y="975255"/>
            <a:ext cx="2709098" cy="2743456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ítulo 104865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/>
              <a:t>UBS </a:t>
            </a:r>
            <a:r>
              <a:rPr altLang="pt-BR" b="1" dirty="0" lang="en-US" err="1"/>
              <a:t>Felismina</a:t>
            </a:r>
            <a:r>
              <a:rPr altLang="pt-BR" b="1" dirty="0" lang="en-US"/>
              <a:t> </a:t>
            </a:r>
            <a:r>
              <a:rPr altLang="pt-BR" b="1" dirty="0" lang="en-US" err="1"/>
              <a:t>Soares</a:t>
            </a:r>
            <a:r>
              <a:rPr altLang="pt-BR" b="1" dirty="0" lang="en-US"/>
              <a:t> </a:t>
            </a:r>
            <a:r>
              <a:rPr altLang="pt-BR" b="1" dirty="0" lang="en-US" err="1"/>
              <a:t>Ribeiro</a:t>
            </a:r>
            <a:endParaRPr b="1" dirty="0" lang="pt-BR"/>
          </a:p>
        </p:txBody>
      </p:sp>
      <p:sp>
        <p:nvSpPr>
          <p:cNvPr id="1048610" name="Espaço Reservado para Conteúdo 104865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pt-BR" dirty="0" lang="en-US" err="1"/>
              <a:t>Zona</a:t>
            </a:r>
            <a:r>
              <a:rPr altLang="pt-BR" dirty="0" lang="en-US"/>
              <a:t> rural, a 15 km da </a:t>
            </a:r>
            <a:r>
              <a:rPr altLang="pt-BR" dirty="0" lang="en-US" err="1"/>
              <a:t>cidade</a:t>
            </a:r>
            <a:endParaRPr dirty="0" lang="pt-BR"/>
          </a:p>
          <a:p>
            <a:r>
              <a:rPr altLang="pt-BR" dirty="0" lang="en-US" err="1"/>
              <a:t>Economia</a:t>
            </a:r>
            <a:r>
              <a:rPr altLang="pt-BR" dirty="0" lang="en-US"/>
              <a:t>. </a:t>
            </a:r>
            <a:r>
              <a:rPr altLang="pt-BR" dirty="0" lang="en-US" err="1" smtClean="0"/>
              <a:t>Agropecuária</a:t>
            </a:r>
            <a:endParaRPr dirty="0" lang="pt-BR"/>
          </a:p>
          <a:p>
            <a:r>
              <a:rPr altLang="pt-BR" dirty="0" lang="en-US" err="1"/>
              <a:t>Popula</a:t>
            </a:r>
            <a:r>
              <a:rPr altLang="en-US" dirty="0" lang="pt-BR" err="1"/>
              <a:t>çã</a:t>
            </a:r>
            <a:r>
              <a:rPr altLang="pt-BR" dirty="0" lang="en-US"/>
              <a:t>o 1338 </a:t>
            </a:r>
            <a:r>
              <a:rPr altLang="pt-BR" dirty="0" lang="en-US" err="1" smtClean="0"/>
              <a:t>habitantes</a:t>
            </a:r>
            <a:endParaRPr dirty="0" lang="pt-BR"/>
          </a:p>
          <a:p>
            <a:r>
              <a:rPr altLang="pt-BR" dirty="0" lang="en-US" err="1"/>
              <a:t>Estrutura</a:t>
            </a:r>
            <a:r>
              <a:rPr altLang="pt-BR" dirty="0" lang="en-US"/>
              <a:t> </a:t>
            </a:r>
            <a:r>
              <a:rPr altLang="pt-BR" dirty="0" lang="en-US" err="1" smtClean="0"/>
              <a:t>inadequada</a:t>
            </a:r>
            <a:endParaRPr dirty="0" lang="pt-BR"/>
          </a:p>
          <a:p>
            <a:r>
              <a:rPr altLang="pt-BR" dirty="0" lang="en-US" err="1"/>
              <a:t>S</a:t>
            </a:r>
            <a:r>
              <a:rPr altLang="pt-BR" dirty="0" lang="en-US" err="1" smtClean="0"/>
              <a:t>ó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uma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equipe</a:t>
            </a:r>
            <a:r>
              <a:rPr altLang="pt-BR" dirty="0" lang="en-US" smtClean="0"/>
              <a:t> </a:t>
            </a:r>
            <a:r>
              <a:rPr altLang="pt-BR" dirty="0" lang="en-US"/>
              <a:t>de </a:t>
            </a:r>
            <a:r>
              <a:rPr altLang="pt-BR" dirty="0" lang="en-US" err="1"/>
              <a:t>saúde</a:t>
            </a:r>
            <a:r>
              <a:rPr altLang="pt-BR" dirty="0" lang="en-US"/>
              <a:t> </a:t>
            </a:r>
            <a:r>
              <a:rPr altLang="pt-BR" dirty="0" lang="en-US" smtClean="0"/>
              <a:t>da </a:t>
            </a:r>
            <a:r>
              <a:rPr altLang="pt-BR" dirty="0" lang="en-US" err="1" smtClean="0"/>
              <a:t>familia</a:t>
            </a:r>
            <a:endParaRPr altLang="pt-BR" dirty="0" lang="en-US" smtClean="0"/>
          </a:p>
          <a:p>
            <a:r>
              <a:rPr altLang="pt-BR" dirty="0" lang="en-US" err="1" smtClean="0"/>
              <a:t>Falta</a:t>
            </a:r>
            <a:r>
              <a:rPr altLang="pt-BR" dirty="0" lang="en-US" smtClean="0"/>
              <a:t> </a:t>
            </a:r>
            <a:r>
              <a:rPr altLang="pt-BR" dirty="0" lang="en-US"/>
              <a:t>de </a:t>
            </a:r>
            <a:r>
              <a:rPr altLang="pt-BR" dirty="0" lang="en-US" err="1"/>
              <a:t>insumos</a:t>
            </a:r>
            <a:endParaRPr dirty="0" lang="pt-BR"/>
          </a:p>
          <a:p>
            <a:endParaRPr dirty="0" lang="pt-BR"/>
          </a:p>
        </p:txBody>
      </p:sp>
      <p:pic>
        <p:nvPicPr>
          <p:cNvPr id="2097159" name="Imagem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274089" y="1242371"/>
            <a:ext cx="2869911" cy="3470564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ítulo 104865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just"/>
            <a:r>
              <a:rPr altLang="pt-BR" b="1" dirty="0" sz="4000" lang="en-US"/>
              <a:t>Motiva</a:t>
            </a:r>
            <a:r>
              <a:rPr altLang="en-US" b="1" dirty="0" sz="4000" lang="pt-BR" err="1"/>
              <a:t>çã</a:t>
            </a:r>
            <a:r>
              <a:rPr altLang="pt-BR" b="1" dirty="0" sz="4000" lang="en-US"/>
              <a:t>o para </a:t>
            </a:r>
            <a:r>
              <a:rPr altLang="pt-BR" b="1" dirty="0" sz="4000" lang="en-US" err="1"/>
              <a:t>realizar</a:t>
            </a:r>
            <a:r>
              <a:rPr altLang="pt-BR" b="1" dirty="0" sz="4000" lang="en-US"/>
              <a:t> a </a:t>
            </a:r>
            <a:r>
              <a:rPr altLang="pt-BR" b="1" dirty="0" sz="4000" lang="en-US" err="1" smtClean="0"/>
              <a:t>interven</a:t>
            </a:r>
            <a:r>
              <a:rPr altLang="en-US" b="1" dirty="0" sz="4000" lang="pt-BR" err="1" smtClean="0"/>
              <a:t>çã</a:t>
            </a:r>
            <a:r>
              <a:rPr altLang="pt-BR" b="1" dirty="0" sz="4000" lang="en-US"/>
              <a:t>o</a:t>
            </a:r>
            <a:endParaRPr b="1" dirty="0" sz="4000" lang="pt-BR"/>
          </a:p>
        </p:txBody>
      </p:sp>
      <p:sp>
        <p:nvSpPr>
          <p:cNvPr id="1048612" name="Espaço Reservado para Conteúdo 1048655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pt-BR" lang="en-US"/>
              <a:t>Desconhecimento  do universo de mulheres na faixa et</a:t>
            </a:r>
            <a:r>
              <a:rPr altLang="en-US" lang="pt-BR"/>
              <a:t>á</a:t>
            </a:r>
            <a:r>
              <a:rPr altLang="pt-BR" lang="en-US"/>
              <a:t>ria  entre 25-64 anos e entre 50 e 69</a:t>
            </a:r>
            <a:endParaRPr lang="pt-BR"/>
          </a:p>
          <a:p>
            <a:r>
              <a:rPr altLang="pt-BR" lang="en-US"/>
              <a:t>Falta de controle do programa</a:t>
            </a:r>
            <a:endParaRPr lang="pt-BR"/>
          </a:p>
          <a:p>
            <a:r>
              <a:rPr altLang="pt-BR" lang="en-US"/>
              <a:t>Inasist</a:t>
            </a:r>
            <a:r>
              <a:rPr altLang="en-US" lang="pt-BR"/>
              <a:t>ê</a:t>
            </a:r>
            <a:r>
              <a:rPr altLang="pt-BR" lang="en-US"/>
              <a:t>ncia de arquivos</a:t>
            </a:r>
            <a:endParaRPr lang="pt-BR"/>
          </a:p>
          <a:p>
            <a:r>
              <a:rPr altLang="pt-BR" lang="en-US"/>
              <a:t>Baixos indicadores de qualidade no programa</a:t>
            </a:r>
            <a:endParaRPr lang="pt-BR"/>
          </a:p>
          <a:p>
            <a:r>
              <a:rPr altLang="pt-BR" lang="en-US"/>
              <a:t>N</a:t>
            </a:r>
            <a:r>
              <a:rPr altLang="en-US" lang="pt-BR"/>
              <a:t>ã</a:t>
            </a:r>
            <a:r>
              <a:rPr altLang="pt-BR" lang="en-US"/>
              <a:t>o realiza</a:t>
            </a:r>
            <a:r>
              <a:rPr altLang="en-US" lang="pt-BR"/>
              <a:t>çã</a:t>
            </a:r>
            <a:r>
              <a:rPr altLang="pt-BR" lang="en-US"/>
              <a:t>o de exame </a:t>
            </a:r>
            <a:r>
              <a:rPr altLang="pt-BR" lang="en-US"/>
              <a:t>programático</a:t>
            </a:r>
            <a:endParaRPr lang="pt-BR"/>
          </a:p>
          <a:p>
            <a:r>
              <a:rPr altLang="pt-BR" lang="en-US"/>
              <a:t>Falta de a</a:t>
            </a:r>
            <a:r>
              <a:rPr altLang="en-US" lang="pt-BR"/>
              <a:t>çõ</a:t>
            </a:r>
            <a:r>
              <a:rPr altLang="pt-BR" lang="en-US"/>
              <a:t>es de promo</a:t>
            </a:r>
            <a:r>
              <a:rPr altLang="en-US" lang="pt-BR"/>
              <a:t>çã</a:t>
            </a:r>
            <a:r>
              <a:rPr altLang="pt-BR" lang="en-US"/>
              <a:t>o nas comunidades</a:t>
            </a:r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ítulo 104865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 err="1"/>
              <a:t>Objetivo</a:t>
            </a:r>
            <a:r>
              <a:rPr altLang="pt-BR" b="1" dirty="0" lang="en-US"/>
              <a:t> </a:t>
            </a:r>
            <a:r>
              <a:rPr altLang="pt-BR" b="1" dirty="0" lang="en-US" err="1"/>
              <a:t>geral</a:t>
            </a:r>
            <a:endParaRPr b="1" dirty="0" lang="pt-BR"/>
          </a:p>
        </p:txBody>
      </p:sp>
      <p:sp>
        <p:nvSpPr>
          <p:cNvPr id="1048614" name="Espaço Reservado para Conteúdo 1048657"/>
          <p:cNvSpPr>
            <a:spLocks noGrp="1"/>
          </p:cNvSpPr>
          <p:nvPr>
            <p:ph idx="1"/>
          </p:nvPr>
        </p:nvSpPr>
        <p:spPr>
          <a:xfrm>
            <a:off x="417862" y="1782102"/>
            <a:ext cx="7886700" cy="5275819"/>
          </a:xfrm>
        </p:spPr>
        <p:txBody>
          <a:bodyPr/>
          <a:p>
            <a:r>
              <a:rPr altLang="pt-BR" dirty="0" lang="en-US" err="1"/>
              <a:t>Melhoria</a:t>
            </a:r>
            <a:r>
              <a:rPr altLang="pt-BR" dirty="0" lang="en-US"/>
              <a:t> </a:t>
            </a:r>
            <a:r>
              <a:rPr altLang="en-US" dirty="0" lang="pt-BR"/>
              <a:t>á</a:t>
            </a:r>
            <a:r>
              <a:rPr altLang="pt-BR" dirty="0" lang="en-US"/>
              <a:t> </a:t>
            </a:r>
            <a:r>
              <a:rPr altLang="pt-BR" dirty="0" lang="en-US"/>
              <a:t>saúde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d</a:t>
            </a:r>
            <a:r>
              <a:rPr altLang="pt-BR" dirty="0" lang="en-US" err="1"/>
              <a:t>a</a:t>
            </a:r>
            <a:r>
              <a:rPr altLang="pt-BR" dirty="0" lang="en-US" err="1"/>
              <a:t> </a:t>
            </a:r>
            <a:r>
              <a:rPr altLang="pt-BR" dirty="0" lang="en-US" err="1"/>
              <a:t>mulher</a:t>
            </a:r>
            <a:r>
              <a:rPr altLang="pt-BR" dirty="0" lang="en-US" err="1"/>
              <a:t> </a:t>
            </a:r>
            <a:r>
              <a:rPr altLang="pt-BR" dirty="0" lang="en-US" err="1"/>
              <a:t>na</a:t>
            </a:r>
            <a:r>
              <a:rPr altLang="pt-BR" dirty="0" lang="en-US"/>
              <a:t> UBS </a:t>
            </a:r>
            <a:r>
              <a:rPr altLang="pt-BR" dirty="0" lang="en-US" err="1"/>
              <a:t>Felismina</a:t>
            </a:r>
            <a:r>
              <a:rPr altLang="pt-BR" dirty="0" lang="en-US"/>
              <a:t> </a:t>
            </a:r>
            <a:r>
              <a:rPr altLang="pt-BR" dirty="0" lang="en-US" err="1"/>
              <a:t>Soares</a:t>
            </a:r>
            <a:r>
              <a:rPr altLang="pt-BR" dirty="0" lang="en-US"/>
              <a:t> </a:t>
            </a:r>
            <a:r>
              <a:rPr altLang="pt-BR" dirty="0" lang="en-US" err="1"/>
              <a:t>Ribeiro</a:t>
            </a:r>
            <a:r>
              <a:rPr altLang="pt-BR" dirty="0" lang="en-US" err="1"/>
              <a:t>,</a:t>
            </a:r>
            <a:r>
              <a:rPr altLang="pt-BR" dirty="0" lang="en-US" smtClean="0"/>
              <a:t> </a:t>
            </a:r>
            <a:r>
              <a:rPr altLang="pt-BR" dirty="0" lang="en-US" smtClean="0"/>
              <a:t>m</a:t>
            </a:r>
            <a:r>
              <a:rPr altLang="pt-BR" dirty="0" lang="en-US" smtClean="0"/>
              <a:t>u</a:t>
            </a:r>
            <a:r>
              <a:rPr altLang="pt-BR" dirty="0" lang="en-US" smtClean="0"/>
              <a:t>n</a:t>
            </a:r>
            <a:r>
              <a:rPr altLang="pt-BR" dirty="0" lang="en-US" smtClean="0"/>
              <a:t>i</a:t>
            </a:r>
            <a:r>
              <a:rPr altLang="pt-BR" dirty="0" lang="en-US" smtClean="0"/>
              <a:t>c</a:t>
            </a:r>
            <a:r>
              <a:rPr altLang="en-US" dirty="0" lang="pt-BR" smtClean="0"/>
              <a:t>í</a:t>
            </a:r>
            <a:r>
              <a:rPr altLang="pt-BR" dirty="0" lang="en-US" smtClean="0"/>
              <a:t>p</a:t>
            </a:r>
            <a:r>
              <a:rPr altLang="pt-BR" dirty="0" lang="en-US" smtClean="0"/>
              <a:t>i</a:t>
            </a:r>
            <a:r>
              <a:rPr altLang="pt-BR" dirty="0" lang="en-US" smtClean="0"/>
              <a:t>o</a:t>
            </a:r>
            <a:r>
              <a:rPr altLang="pt-BR" dirty="0" lang="en-US" smtClean="0"/>
              <a:t> </a:t>
            </a:r>
            <a:r>
              <a:rPr altLang="pt-BR" dirty="0" lang="en-US" err="1"/>
              <a:t>Palmeirais</a:t>
            </a:r>
            <a:r>
              <a:rPr altLang="pt-BR" dirty="0" lang="en-US"/>
              <a:t>/PI.</a:t>
            </a:r>
            <a:endParaRPr dirty="0" lang="pt-BR"/>
          </a:p>
          <a:p>
            <a:endParaRPr dirty="0" lang="pt-BR"/>
          </a:p>
          <a:p>
            <a:endParaRPr dirty="0"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ítulo 10486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altLang="pt-BR" b="1" dirty="0" lang="en-US" err="1"/>
              <a:t>Objetivos</a:t>
            </a:r>
            <a:r>
              <a:rPr altLang="pt-BR" b="1" dirty="0" lang="en-US"/>
              <a:t> </a:t>
            </a:r>
            <a:r>
              <a:rPr altLang="pt-BR" b="1" dirty="0" lang="en-US" err="1"/>
              <a:t>específicos</a:t>
            </a:r>
            <a:r>
              <a:rPr altLang="pt-BR" dirty="0" lang="en-US"/>
              <a:t/>
            </a:r>
            <a:br>
              <a:rPr altLang="pt-BR" dirty="0" lang="en-US"/>
            </a:br>
            <a:endParaRPr dirty="0" lang="pt-BR"/>
          </a:p>
        </p:txBody>
      </p:sp>
      <p:sp>
        <p:nvSpPr>
          <p:cNvPr id="1048616" name="Espaço Reservado para Conteúdo 1048615"/>
          <p:cNvSpPr>
            <a:spLocks noGrp="1"/>
          </p:cNvSpPr>
          <p:nvPr>
            <p:ph idx="1"/>
          </p:nvPr>
        </p:nvSpPr>
        <p:spPr/>
        <p:txBody>
          <a:bodyPr>
            <a:normAutofit fontScale="81071" lnSpcReduction="20000"/>
          </a:bodyPr>
          <a:p>
            <a:r>
              <a:rPr altLang="pt-BR" dirty="0" lang="pt-BR" smtClean="0"/>
              <a:t>Ampliar a cobertura para a  detecção precoce de câncer de colo de </a:t>
            </a:r>
            <a:r>
              <a:rPr altLang="en-US" dirty="0" lang="pt-BR" smtClean="0"/>
              <a:t>útero</a:t>
            </a:r>
            <a:r>
              <a:rPr altLang="pt-BR" dirty="0" lang="pt-BR" smtClean="0"/>
              <a:t> e mama</a:t>
            </a:r>
            <a:endParaRPr dirty="0" lang="pt-BR" smtClean="0"/>
          </a:p>
          <a:p>
            <a:r>
              <a:rPr altLang="pt-BR" dirty="0" lang="pt-BR" smtClean="0"/>
              <a:t>Melhorar a qualidade na Prevenção de Câncer de Colo de Útero e Controle de Câncer de Mama.</a:t>
            </a:r>
            <a:endParaRPr dirty="0" lang="pt-BR" smtClean="0"/>
          </a:p>
          <a:p>
            <a:r>
              <a:rPr altLang="pt-BR" dirty="0" lang="pt-BR" smtClean="0"/>
              <a:t>Melhorar a adesão na Prevenção de Câncer de Colo de Útero e Controle de Câncer de Mama.</a:t>
            </a:r>
            <a:endParaRPr dirty="0" lang="pt-BR" smtClean="0"/>
          </a:p>
          <a:p>
            <a:r>
              <a:rPr altLang="pt-BR" dirty="0" lang="pt-BR" smtClean="0"/>
              <a:t>Melhorar o registro das informações relacionadas com a Prevenção de Câncer de Colo de Útero e Controle de Câncer de Mama.</a:t>
            </a:r>
            <a:endParaRPr dirty="0" lang="pt-BR" smtClean="0"/>
          </a:p>
          <a:p>
            <a:r>
              <a:rPr altLang="pt-BR" dirty="0" lang="pt-BR" smtClean="0"/>
              <a:t>Avaliar o risco do Câncer de Colo de Útero e Controle de Câncer de Mama.</a:t>
            </a:r>
            <a:endParaRPr dirty="0" lang="pt-BR" smtClean="0"/>
          </a:p>
          <a:p>
            <a:r>
              <a:rPr altLang="pt-BR" dirty="0" lang="pt-BR" smtClean="0"/>
              <a:t>Promover a Prevenção de Câncer de Colo de Útero e Controle de Câncer de Mama</a:t>
            </a:r>
            <a:endParaRPr dirty="0" lang="pt-BR" smtClean="0"/>
          </a:p>
          <a:p>
            <a:endParaRPr dirty="0"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ítulo 10486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pt-BR" b="1" dirty="0" lang="en-US" err="1"/>
              <a:t>Metodologia</a:t>
            </a:r>
            <a:endParaRPr b="1" dirty="0" lang="pt-BR"/>
          </a:p>
        </p:txBody>
      </p:sp>
      <p:sp>
        <p:nvSpPr>
          <p:cNvPr id="1048618" name="Espaço Reservado para Conteúdo 1048617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4821"/>
          </a:bodyPr>
          <a:p>
            <a:r>
              <a:rPr altLang="pt-BR" dirty="0" lang="en-US" err="1"/>
              <a:t>Desenvolvimento</a:t>
            </a:r>
            <a:r>
              <a:rPr altLang="pt-BR" dirty="0" lang="en-US"/>
              <a:t> </a:t>
            </a:r>
            <a:r>
              <a:rPr altLang="pt-BR" dirty="0" lang="en-US" smtClean="0"/>
              <a:t>do </a:t>
            </a:r>
            <a:r>
              <a:rPr altLang="pt-BR" dirty="0" lang="en-US" err="1"/>
              <a:t>projeto</a:t>
            </a:r>
            <a:r>
              <a:rPr altLang="pt-BR" dirty="0" lang="en-US"/>
              <a:t> </a:t>
            </a:r>
            <a:r>
              <a:rPr altLang="pt-BR" dirty="0" lang="en-US" err="1"/>
              <a:t>em</a:t>
            </a:r>
            <a:r>
              <a:rPr altLang="pt-BR" dirty="0" lang="en-US"/>
              <a:t> 12 </a:t>
            </a:r>
            <a:r>
              <a:rPr altLang="pt-BR" dirty="0" lang="en-US" err="1"/>
              <a:t>semanas</a:t>
            </a:r>
            <a:r>
              <a:rPr altLang="pt-BR" dirty="0" lang="en-US"/>
              <a:t>. </a:t>
            </a:r>
            <a:r>
              <a:rPr altLang="pt-BR" dirty="0" lang="en-US" err="1"/>
              <a:t>Ações</a:t>
            </a:r>
            <a:r>
              <a:rPr altLang="pt-BR" dirty="0" lang="en-US"/>
              <a:t> </a:t>
            </a:r>
            <a:r>
              <a:rPr altLang="pt-BR" dirty="0" lang="en-US" err="1" smtClean="0"/>
              <a:t>desenvolvidas</a:t>
            </a:r>
            <a:r>
              <a:rPr altLang="pt-BR" dirty="0" lang="en-US" smtClean="0"/>
              <a:t> </a:t>
            </a:r>
            <a:r>
              <a:rPr altLang="pt-BR" dirty="0" lang="en-US" err="1" smtClean="0"/>
              <a:t>nos</a:t>
            </a:r>
            <a:r>
              <a:rPr altLang="pt-BR" dirty="0" lang="en-US" smtClean="0"/>
              <a:t> </a:t>
            </a:r>
            <a:r>
              <a:rPr altLang="pt-BR" dirty="0" lang="en-US" err="1"/>
              <a:t>quatro</a:t>
            </a:r>
            <a:r>
              <a:rPr altLang="pt-BR" dirty="0" lang="en-US"/>
              <a:t> </a:t>
            </a:r>
            <a:r>
              <a:rPr altLang="pt-BR" dirty="0" lang="en-US" err="1" smtClean="0"/>
              <a:t>eixos</a:t>
            </a:r>
            <a:r>
              <a:rPr altLang="pt-BR" dirty="0" lang="en-US" smtClean="0"/>
              <a:t> </a:t>
            </a:r>
            <a:r>
              <a:rPr altLang="pt-BR" dirty="0" lang="en-US"/>
              <a:t>do </a:t>
            </a:r>
            <a:r>
              <a:rPr altLang="pt-BR" dirty="0" lang="en-US" err="1"/>
              <a:t>curso</a:t>
            </a:r>
            <a:r>
              <a:rPr altLang="pt-BR" dirty="0" lang="en-US" smtClean="0"/>
              <a:t>.</a:t>
            </a:r>
            <a:endParaRPr dirty="0" lang="pt-BR"/>
          </a:p>
          <a:p>
            <a:r>
              <a:rPr altLang="pt-BR" dirty="0" lang="en-US" err="1"/>
              <a:t>Protocolo</a:t>
            </a:r>
            <a:r>
              <a:rPr altLang="pt-BR" dirty="0" lang="en-US"/>
              <a:t> e </a:t>
            </a:r>
            <a:r>
              <a:rPr altLang="pt-BR" dirty="0" lang="en-US" err="1" smtClean="0"/>
              <a:t>caderno</a:t>
            </a:r>
            <a:r>
              <a:rPr altLang="pt-BR" dirty="0" lang="en-US" smtClean="0"/>
              <a:t> do MS de </a:t>
            </a:r>
            <a:r>
              <a:rPr altLang="pt-BR" dirty="0" lang="en-US" err="1"/>
              <a:t>aten</a:t>
            </a:r>
            <a:r>
              <a:rPr altLang="en-US" dirty="0" lang="pt-BR" err="1"/>
              <a:t>çã</a:t>
            </a:r>
            <a:r>
              <a:rPr altLang="pt-BR" dirty="0" lang="en-US"/>
              <a:t>o </a:t>
            </a:r>
            <a:r>
              <a:rPr altLang="pt-BR" dirty="0" lang="en-US" err="1" smtClean="0"/>
              <a:t>basica</a:t>
            </a:r>
            <a:r>
              <a:rPr altLang="pt-BR" dirty="0" lang="en-US" smtClean="0"/>
              <a:t> (</a:t>
            </a:r>
            <a:r>
              <a:rPr altLang="pt-BR" dirty="0" lang="en-US"/>
              <a:t>n 13) de </a:t>
            </a:r>
            <a:r>
              <a:rPr altLang="pt-BR" dirty="0" lang="en-US" err="1"/>
              <a:t>preven</a:t>
            </a:r>
            <a:r>
              <a:rPr altLang="en-US" dirty="0" lang="pt-BR" err="1"/>
              <a:t>çã</a:t>
            </a:r>
            <a:r>
              <a:rPr altLang="pt-BR" dirty="0" lang="en-US"/>
              <a:t>o de CA de </a:t>
            </a:r>
            <a:r>
              <a:rPr altLang="pt-BR" dirty="0" lang="en-US" err="1"/>
              <a:t>colo</a:t>
            </a:r>
            <a:r>
              <a:rPr altLang="pt-BR" dirty="0" lang="en-US"/>
              <a:t> de  </a:t>
            </a:r>
            <a:r>
              <a:rPr altLang="en-US" dirty="0" lang="pt-BR"/>
              <a:t>ú</a:t>
            </a:r>
            <a:r>
              <a:rPr altLang="pt-BR" dirty="0" lang="en-US" err="1"/>
              <a:t>tero</a:t>
            </a:r>
            <a:r>
              <a:rPr altLang="pt-BR" dirty="0" lang="en-US"/>
              <a:t> e </a:t>
            </a:r>
            <a:r>
              <a:rPr altLang="pt-BR" dirty="0" lang="en-US" smtClean="0"/>
              <a:t>mama.</a:t>
            </a:r>
            <a:endParaRPr dirty="0" lang="pt-BR"/>
          </a:p>
          <a:p>
            <a:r>
              <a:rPr altLang="pt-BR" dirty="0" lang="en-US" err="1"/>
              <a:t>U</a:t>
            </a:r>
            <a:r>
              <a:rPr altLang="pt-BR" dirty="0" lang="en-US" err="1" smtClean="0"/>
              <a:t>so</a:t>
            </a:r>
            <a:r>
              <a:rPr altLang="pt-BR" dirty="0" lang="en-US" smtClean="0"/>
              <a:t> </a:t>
            </a:r>
            <a:r>
              <a:rPr altLang="pt-BR" dirty="0" lang="en-US"/>
              <a:t>de </a:t>
            </a:r>
            <a:r>
              <a:rPr altLang="pt-BR" dirty="0" lang="en-US" err="1"/>
              <a:t>Planilha</a:t>
            </a:r>
            <a:r>
              <a:rPr altLang="pt-BR" dirty="0" lang="en-US"/>
              <a:t> de </a:t>
            </a:r>
            <a:r>
              <a:rPr altLang="pt-BR" dirty="0" lang="en-US" err="1"/>
              <a:t>coleta</a:t>
            </a:r>
            <a:r>
              <a:rPr altLang="pt-BR" dirty="0" lang="en-US"/>
              <a:t> de dados, </a:t>
            </a:r>
            <a:r>
              <a:rPr altLang="pt-BR" dirty="0" lang="en-US" err="1" smtClean="0"/>
              <a:t>ficha</a:t>
            </a:r>
            <a:r>
              <a:rPr altLang="pt-BR" dirty="0" lang="en-US" err="1"/>
              <a:t>-</a:t>
            </a:r>
            <a:r>
              <a:rPr altLang="pt-BR" dirty="0" lang="en-US" err="1" smtClean="0"/>
              <a:t>espelho</a:t>
            </a:r>
            <a:endParaRPr dirty="0" lang="pt-BR"/>
          </a:p>
          <a:p>
            <a:r>
              <a:rPr altLang="pt-BR" dirty="0" lang="en-US" err="1"/>
              <a:t>Atendimento</a:t>
            </a:r>
            <a:r>
              <a:rPr altLang="pt-BR" dirty="0" lang="en-US"/>
              <a:t> cl</a:t>
            </a:r>
            <a:r>
              <a:rPr altLang="en-US" dirty="0" lang="pt-BR"/>
              <a:t>í</a:t>
            </a:r>
            <a:r>
              <a:rPr altLang="pt-BR" dirty="0" lang="en-US" err="1"/>
              <a:t>nico</a:t>
            </a:r>
            <a:r>
              <a:rPr altLang="pt-BR" dirty="0" lang="en-US"/>
              <a:t>, </a:t>
            </a:r>
            <a:r>
              <a:rPr altLang="pt-BR" dirty="0" lang="en-US" err="1" smtClean="0"/>
              <a:t>coleta</a:t>
            </a:r>
            <a:r>
              <a:rPr altLang="pt-BR" dirty="0" lang="en-US" smtClean="0"/>
              <a:t> </a:t>
            </a:r>
            <a:r>
              <a:rPr altLang="pt-BR" dirty="0" lang="en-US"/>
              <a:t>de </a:t>
            </a:r>
            <a:r>
              <a:rPr altLang="pt-BR" dirty="0" lang="en-US" err="1"/>
              <a:t>amostra</a:t>
            </a:r>
            <a:r>
              <a:rPr altLang="pt-BR" dirty="0" lang="en-US"/>
              <a:t>, </a:t>
            </a:r>
            <a:r>
              <a:rPr altLang="pt-BR" dirty="0" lang="en-US" err="1" smtClean="0"/>
              <a:t>solicitação</a:t>
            </a:r>
            <a:r>
              <a:rPr altLang="pt-BR" dirty="0" lang="en-US" smtClean="0"/>
              <a:t> </a:t>
            </a:r>
            <a:r>
              <a:rPr altLang="pt-BR" dirty="0" lang="en-US"/>
              <a:t>de </a:t>
            </a:r>
            <a:r>
              <a:rPr altLang="pt-BR" dirty="0" lang="en-US" err="1"/>
              <a:t>mamografia</a:t>
            </a:r>
            <a:r>
              <a:rPr altLang="pt-BR" dirty="0" lang="en-US"/>
              <a:t>, </a:t>
            </a:r>
            <a:r>
              <a:rPr altLang="pt-BR" dirty="0" lang="en-US" err="1"/>
              <a:t>ações</a:t>
            </a:r>
            <a:r>
              <a:rPr altLang="pt-BR" dirty="0" lang="en-US"/>
              <a:t> de </a:t>
            </a:r>
            <a:r>
              <a:rPr altLang="pt-BR" dirty="0" lang="en-US" err="1"/>
              <a:t>promoção</a:t>
            </a:r>
            <a:r>
              <a:rPr altLang="pt-BR" dirty="0" lang="en-US"/>
              <a:t> de </a:t>
            </a:r>
            <a:r>
              <a:rPr altLang="pt-BR" dirty="0" lang="en-US" err="1"/>
              <a:t>saúde</a:t>
            </a:r>
            <a:r>
              <a:rPr altLang="pt-BR" dirty="0" lang="en-US"/>
              <a:t>.</a:t>
            </a:r>
            <a:endParaRPr dirty="0"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Melhoria á saúde da mulher na UBS Felismina Soares Ribeiro do município Palmeirais/PI</dc:title>
  <dc:creator>Cristiano</dc:creator>
  <cp:lastModifiedBy>Cristiano</cp:lastModifiedBy>
  <dcterms:created xsi:type="dcterms:W3CDTF">2015-05-19T21:30:45Z</dcterms:created>
  <dcterms:modified xsi:type="dcterms:W3CDTF">2015-09-16T17:43:37Z</dcterms:modified>
</cp:coreProperties>
</file>