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8" r:id="rId3"/>
    <p:sldId id="259" r:id="rId4"/>
    <p:sldId id="260" r:id="rId5"/>
    <p:sldId id="292" r:id="rId6"/>
    <p:sldId id="261" r:id="rId7"/>
    <p:sldId id="262" r:id="rId8"/>
    <p:sldId id="293" r:id="rId9"/>
    <p:sldId id="294" r:id="rId10"/>
    <p:sldId id="263" r:id="rId11"/>
    <p:sldId id="265" r:id="rId12"/>
    <p:sldId id="266" r:id="rId13"/>
    <p:sldId id="267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68" r:id="rId22"/>
    <p:sldId id="281" r:id="rId23"/>
    <p:sldId id="282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ilene Reisdorfer" initials="ER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Curso\Planilla%20de%20Coleta%20de%20dados%20Crian&#231;as%20final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E:\Curso\Planilla%20de%20Coleta%20de%20dados%20Crian&#231;as%20final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E:\Curso\Planilla%20de%20Coleta%20de%20dados%20Crian&#231;as%20final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E:\Curso\Planilla%20de%20Coleta%20de%20dados%20Crian&#231;as%20final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E:\Curso\Planilla%20de%20Coleta%20de%20dados%20Crian&#231;as%20final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E:\Curso\Planilla%20de%20Coleta%20de%20dados%20Crian&#231;as%20final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E:\Curso\Planilla%20de%20Coleta%20de%20dados%20Crian&#231;as%20final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E:\Curso\Planilla%20de%20Coleta%20de%20dados%20Crian&#231;as%20final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crianças entre zero e 72 meses inscritas no programa da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0.18881118881118936</c:v>
                </c:pt>
                <c:pt idx="1">
                  <c:v>0.3146853146853148</c:v>
                </c:pt>
                <c:pt idx="2">
                  <c:v>0.45454545454545453</c:v>
                </c:pt>
                <c:pt idx="3">
                  <c:v>0.60139860139860279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691192"/>
        <c:axId val="157683744"/>
      </c:barChart>
      <c:catAx>
        <c:axId val="157691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7683744"/>
        <c:crosses val="autoZero"/>
        <c:auto val="1"/>
        <c:lblAlgn val="ctr"/>
        <c:lblOffset val="100"/>
        <c:noMultiLvlLbl val="0"/>
      </c:catAx>
      <c:valAx>
        <c:axId val="15768374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76911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crianças com primeira consulta na primeira semana de vida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Indicadores!$D$9:$G$9</c:f>
              <c:numCache>
                <c:formatCode>0.0%</c:formatCode>
                <c:ptCount val="4"/>
                <c:pt idx="0">
                  <c:v>0.14814814814814847</c:v>
                </c:pt>
                <c:pt idx="1">
                  <c:v>0.17777777777777778</c:v>
                </c:pt>
                <c:pt idx="2">
                  <c:v>0.16923076923076918</c:v>
                </c:pt>
                <c:pt idx="3">
                  <c:v>0.16279069767441864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685312"/>
        <c:axId val="157690408"/>
      </c:barChart>
      <c:catAx>
        <c:axId val="15768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7690408"/>
        <c:crosses val="autoZero"/>
        <c:auto val="1"/>
        <c:lblAlgn val="ctr"/>
        <c:lblOffset val="100"/>
        <c:noMultiLvlLbl val="0"/>
      </c:catAx>
      <c:valAx>
        <c:axId val="15769040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768531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crianças com vacinação em dia para a idade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Indicadores!$D$33:$G$33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Indicadores!$D$34:$G$34</c:f>
              <c:numCache>
                <c:formatCode>0.0%</c:formatCode>
                <c:ptCount val="4"/>
                <c:pt idx="0">
                  <c:v>0.77777777777777912</c:v>
                </c:pt>
                <c:pt idx="1">
                  <c:v>0.84444444444444566</c:v>
                </c:pt>
                <c:pt idx="2">
                  <c:v>0.84615384615384781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690800"/>
        <c:axId val="157684136"/>
      </c:barChart>
      <c:catAx>
        <c:axId val="15769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7684136"/>
        <c:crosses val="autoZero"/>
        <c:auto val="1"/>
        <c:lblAlgn val="ctr"/>
        <c:lblOffset val="100"/>
        <c:noMultiLvlLbl val="0"/>
      </c:catAx>
      <c:valAx>
        <c:axId val="1576841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76908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92227584455174"/>
          <c:y val="6.4476030200404974E-2"/>
          <c:w val="0.8612073490813632"/>
          <c:h val="0.79692583168541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Indicadores!$C$51</c:f>
              <c:strCache>
                <c:ptCount val="1"/>
                <c:pt idx="0">
                  <c:v>Proporção de crianças com teste do pezinho realizado até 7 dias de vida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Indicadores!$D$50:$G$50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Indicadores!$D$51:$G$51</c:f>
              <c:numCache>
                <c:formatCode>0.0%</c:formatCode>
                <c:ptCount val="4"/>
                <c:pt idx="0">
                  <c:v>0.29629629629629628</c:v>
                </c:pt>
                <c:pt idx="1">
                  <c:v>0.26666666666666727</c:v>
                </c:pt>
                <c:pt idx="2">
                  <c:v>0.23076923076923142</c:v>
                </c:pt>
                <c:pt idx="3">
                  <c:v>0.2558139534883721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684920"/>
        <c:axId val="157687664"/>
      </c:barChart>
      <c:catAx>
        <c:axId val="157684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7687664"/>
        <c:crosses val="autoZero"/>
        <c:auto val="1"/>
        <c:lblAlgn val="ctr"/>
        <c:lblOffset val="100"/>
        <c:noMultiLvlLbl val="0"/>
      </c:catAx>
      <c:valAx>
        <c:axId val="1576876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76849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crianças entre 6 e 72 meses com avaliação de necessidade de atendimento odontológico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Indicadores!$D$56:$G$56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Indicadores!$D$57:$G$57</c:f>
              <c:numCache>
                <c:formatCode>0.0%</c:formatCode>
                <c:ptCount val="4"/>
                <c:pt idx="0">
                  <c:v>0</c:v>
                </c:pt>
                <c:pt idx="1">
                  <c:v>0.96875000000000133</c:v>
                </c:pt>
                <c:pt idx="2">
                  <c:v>0.97959183673469574</c:v>
                </c:pt>
                <c:pt idx="3">
                  <c:v>0.9850746268656716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686096"/>
        <c:axId val="157689624"/>
      </c:barChart>
      <c:catAx>
        <c:axId val="157686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7689624"/>
        <c:crosses val="autoZero"/>
        <c:auto val="1"/>
        <c:lblAlgn val="ctr"/>
        <c:lblOffset val="100"/>
        <c:noMultiLvlLbl val="0"/>
      </c:catAx>
      <c:valAx>
        <c:axId val="1576896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76860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Indicadores!$C$62</c:f>
              <c:strCache>
                <c:ptCount val="1"/>
                <c:pt idx="0">
                  <c:v>Proporção de crianças de 6 a 72 meses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Indicadores!$D$61:$G$61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Indicadores!$D$62:$G$62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6.1224489795918373E-2</c:v>
                </c:pt>
                <c:pt idx="3">
                  <c:v>7.4626865671641784E-2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686488"/>
        <c:axId val="157688448"/>
      </c:barChart>
      <c:catAx>
        <c:axId val="157686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7688448"/>
        <c:crosses val="autoZero"/>
        <c:auto val="1"/>
        <c:lblAlgn val="ctr"/>
        <c:lblOffset val="100"/>
        <c:noMultiLvlLbl val="0"/>
      </c:catAx>
      <c:valAx>
        <c:axId val="15768844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76864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Indicadores!$C$75</c:f>
              <c:strCache>
                <c:ptCount val="1"/>
                <c:pt idx="0">
                  <c:v>Proporção de crianças com registro atualizado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Indicadores!$D$74:$G$74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Indicadores!$D$75:$G$75</c:f>
              <c:numCache>
                <c:formatCode>0.0%</c:formatCode>
                <c:ptCount val="4"/>
                <c:pt idx="0">
                  <c:v>1</c:v>
                </c:pt>
                <c:pt idx="1">
                  <c:v>0.8666666666666667</c:v>
                </c:pt>
                <c:pt idx="2">
                  <c:v>0.7846153846153846</c:v>
                </c:pt>
                <c:pt idx="3">
                  <c:v>0.81395348837209303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125400"/>
        <c:axId val="200123440"/>
      </c:barChart>
      <c:catAx>
        <c:axId val="200125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00123440"/>
        <c:crosses val="autoZero"/>
        <c:auto val="1"/>
        <c:lblAlgn val="ctr"/>
        <c:lblOffset val="100"/>
        <c:noMultiLvlLbl val="0"/>
      </c:catAx>
      <c:valAx>
        <c:axId val="20012344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001254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Indicadores!$C$95</c:f>
              <c:strCache>
                <c:ptCount val="1"/>
                <c:pt idx="0">
                  <c:v>Número de crianças colocadas para mamar durante a primeira consulta.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Indicadores!$D$94:$G$94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Indicadores!$D$95:$G$95</c:f>
              <c:numCache>
                <c:formatCode>0.0%</c:formatCode>
                <c:ptCount val="4"/>
                <c:pt idx="0">
                  <c:v>0.88888888888888884</c:v>
                </c:pt>
                <c:pt idx="1">
                  <c:v>0.68888888888889011</c:v>
                </c:pt>
                <c:pt idx="2">
                  <c:v>0.60000000000000064</c:v>
                </c:pt>
                <c:pt idx="3">
                  <c:v>0.48837209302325718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127360"/>
        <c:axId val="200123048"/>
      </c:barChart>
      <c:catAx>
        <c:axId val="200127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00123048"/>
        <c:crosses val="autoZero"/>
        <c:auto val="1"/>
        <c:lblAlgn val="ctr"/>
        <c:lblOffset val="100"/>
        <c:noMultiLvlLbl val="0"/>
      </c:catAx>
      <c:valAx>
        <c:axId val="20012304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0012736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30/05/2015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623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30/05/2015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296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30/05/2015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4311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30/05/2015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8591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30/05/2015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5035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30/05/2015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13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30/05/2015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3865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30/05/2015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535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30/05/2015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076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30/05/2015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2722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30/05/2015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016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30/05/2015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8271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30/05/2015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74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30/05/2015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022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30/05/2015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063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86A0-0122-4190-B02B-9EC392509AF1}" type="datetimeFigureOut">
              <a:rPr lang="pt-BR" smtClean="0"/>
              <a:pPr/>
              <a:t>30/05/2015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86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686A0-0122-4190-B02B-9EC392509AF1}" type="datetimeFigureOut">
              <a:rPr lang="pt-BR" smtClean="0"/>
              <a:pPr/>
              <a:t>30/05/2015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C90605-8149-45C8-97D9-B50C4A806E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288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15979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latin typeface="+mn-lt"/>
              </a:rPr>
              <a:t> UNIVERSIDADE ABERTA DO SITEMA ÚNICO DE SAÚDE</a:t>
            </a:r>
            <a:br>
              <a:rPr lang="pt-BR" sz="2400" b="1" dirty="0" smtClean="0">
                <a:latin typeface="+mn-lt"/>
              </a:rPr>
            </a:br>
            <a:r>
              <a:rPr lang="pt-BR" sz="2400" b="1" dirty="0" smtClean="0">
                <a:latin typeface="+mn-lt"/>
              </a:rPr>
              <a:t>UNIVERSIDADE FEDERAL DE PELOTAS</a:t>
            </a:r>
            <a:r>
              <a:rPr lang="pt-BR" sz="2400" b="1" dirty="0">
                <a:latin typeface="+mn-lt"/>
              </a:rPr>
              <a:t/>
            </a:r>
            <a:br>
              <a:rPr lang="pt-BR" sz="2400" b="1" dirty="0">
                <a:latin typeface="+mn-lt"/>
              </a:rPr>
            </a:br>
            <a:r>
              <a:rPr lang="pt-BR" sz="2400" b="1" dirty="0" smtClean="0">
                <a:latin typeface="+mn-lt"/>
              </a:rPr>
              <a:t>ESPECIALIZAÇÃO EM SAÚDE DA FAMILIA</a:t>
            </a:r>
            <a:br>
              <a:rPr lang="pt-BR" sz="2400" b="1" dirty="0" smtClean="0">
                <a:latin typeface="+mn-lt"/>
              </a:rPr>
            </a:br>
            <a:r>
              <a:rPr lang="pt-BR" sz="2400" b="1" dirty="0" smtClean="0">
                <a:latin typeface="+mn-lt"/>
              </a:rPr>
              <a:t>MODALIDADE À DISTÂNCIA</a:t>
            </a:r>
            <a:br>
              <a:rPr lang="pt-BR" sz="2400" b="1" dirty="0" smtClean="0">
                <a:latin typeface="+mn-lt"/>
              </a:rPr>
            </a:br>
            <a:r>
              <a:rPr lang="pt-BR" sz="2400" b="1" dirty="0" smtClean="0">
                <a:latin typeface="+mn-lt"/>
              </a:rPr>
              <a:t>TURMA 5</a:t>
            </a:r>
            <a:br>
              <a:rPr lang="pt-BR" sz="2400" b="1" dirty="0" smtClean="0">
                <a:latin typeface="+mn-lt"/>
              </a:rPr>
            </a:br>
            <a:r>
              <a:rPr lang="pt-BR" sz="2400" b="1" dirty="0">
                <a:latin typeface="+mn-lt"/>
              </a:rPr>
              <a:t/>
            </a:r>
            <a:br>
              <a:rPr lang="pt-BR" sz="2400" b="1" dirty="0">
                <a:latin typeface="+mn-lt"/>
              </a:rPr>
            </a:br>
            <a:r>
              <a:rPr lang="pt-BR" sz="2400" b="1" dirty="0" smtClean="0">
                <a:latin typeface="+mn-lt"/>
              </a:rPr>
              <a:t>TRABALHO DE CONCLUÇÃO DE CURSO</a:t>
            </a:r>
            <a:br>
              <a:rPr lang="pt-BR" sz="2400" b="1" dirty="0" smtClean="0">
                <a:latin typeface="+mn-lt"/>
              </a:rPr>
            </a:br>
            <a:r>
              <a:rPr lang="pt-BR" sz="2400" b="1" dirty="0">
                <a:latin typeface="+mn-lt"/>
              </a:rPr>
              <a:t/>
            </a:r>
            <a:br>
              <a:rPr lang="pt-BR" sz="2400" b="1" dirty="0">
                <a:latin typeface="+mn-lt"/>
              </a:rPr>
            </a:br>
            <a:r>
              <a:rPr lang="pt-BR" sz="2400" b="1" dirty="0" smtClean="0">
                <a:latin typeface="+mn-lt"/>
              </a:rPr>
              <a:t>A QUALIFICAÇÃO DA ATENÇÃO À SAÚDE DA CRIANÇA NO POSTO DE SAÚDE </a:t>
            </a:r>
            <a:br>
              <a:rPr lang="pt-BR" sz="2400" b="1" dirty="0" smtClean="0">
                <a:latin typeface="+mn-lt"/>
              </a:rPr>
            </a:br>
            <a:r>
              <a:rPr lang="pt-BR" sz="2400" b="1" dirty="0" smtClean="0">
                <a:latin typeface="+mn-lt"/>
              </a:rPr>
              <a:t>FRECHEIRA – COCAL/PI</a:t>
            </a:r>
            <a:br>
              <a:rPr lang="pt-BR" sz="2400" b="1" dirty="0" smtClean="0">
                <a:latin typeface="+mn-lt"/>
              </a:rPr>
            </a:br>
            <a:r>
              <a:rPr lang="pt-BR" sz="2400" b="1" dirty="0">
                <a:latin typeface="+mn-lt"/>
              </a:rPr>
              <a:t/>
            </a:r>
            <a:br>
              <a:rPr lang="pt-BR" sz="2400" b="1" dirty="0">
                <a:latin typeface="+mn-lt"/>
              </a:rPr>
            </a:br>
            <a:r>
              <a:rPr lang="pt-BR" sz="2400" b="1" dirty="0" smtClean="0">
                <a:latin typeface="+mn-lt"/>
              </a:rPr>
              <a:t>AUTOR: DR. OSMAYKI MARTIN JUNCO</a:t>
            </a:r>
            <a:br>
              <a:rPr lang="pt-BR" sz="2400" b="1" dirty="0" smtClean="0">
                <a:latin typeface="+mn-lt"/>
              </a:rPr>
            </a:br>
            <a:r>
              <a:rPr lang="pt-BR" sz="2400" b="1" dirty="0">
                <a:latin typeface="+mn-lt"/>
              </a:rPr>
              <a:t/>
            </a:r>
            <a:br>
              <a:rPr lang="pt-BR" sz="2400" b="1" dirty="0">
                <a:latin typeface="+mn-lt"/>
              </a:rPr>
            </a:br>
            <a:r>
              <a:rPr lang="pt-BR" sz="2400" b="1" dirty="0" smtClean="0">
                <a:latin typeface="+mn-lt"/>
              </a:rPr>
              <a:t>PELOTAS/RS</a:t>
            </a:r>
            <a:br>
              <a:rPr lang="pt-BR" sz="2400" b="1" dirty="0" smtClean="0">
                <a:latin typeface="+mn-lt"/>
              </a:rPr>
            </a:br>
            <a:r>
              <a:rPr lang="pt-BR" sz="2400" b="1" dirty="0" smtClean="0">
                <a:latin typeface="+mn-lt"/>
              </a:rPr>
              <a:t>2015</a:t>
            </a:r>
            <a:endParaRPr lang="pt-BR" sz="2400" b="1" dirty="0">
              <a:latin typeface="+mn-lt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778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+mn-lt"/>
              </a:rPr>
              <a:t>METODOLOGIA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 smtClean="0"/>
              <a:t>LOGÍSTICA</a:t>
            </a:r>
          </a:p>
          <a:p>
            <a:pPr marL="0" indent="0">
              <a:buNone/>
            </a:pPr>
            <a:r>
              <a:rPr lang="pt-BR" sz="2800" dirty="0" smtClean="0"/>
              <a:t>Adotou-se o Caderno de Atenção Básica Saúde da Criança do Ministério da Saúde, 2013. Utilizamos o prontuário da criança, assim como a ficha espelho e planilha de coleta de dados disponibilizadas pelo curso. 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7854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+mn-lt"/>
              </a:rPr>
              <a:t>OBJETIVOS, METAS E RESULTADOS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77334" y="1930400"/>
            <a:ext cx="4184035" cy="41109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/>
              <a:t>• Objetivo 1: Ampliar a cobertura da atenção à saúde das crianças.</a:t>
            </a:r>
          </a:p>
          <a:p>
            <a:pPr marL="0" indent="0">
              <a:buNone/>
            </a:pPr>
            <a:r>
              <a:rPr lang="pt-BR" sz="2800" dirty="0" smtClean="0"/>
              <a:t>• Meta 1.1: </a:t>
            </a:r>
            <a:r>
              <a:rPr lang="pt-BR" sz="2800" dirty="0"/>
              <a:t>Ampliar a cobertura da atenção à saúde para 60% das crianças entre zero e 72 meses pertencentes à área de abrangência da unidade saúde.</a:t>
            </a:r>
          </a:p>
          <a:p>
            <a:pPr marL="0" indent="0">
              <a:buNone/>
            </a:pPr>
            <a:endParaRPr lang="pt-BR" sz="2800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52816319"/>
              </p:ext>
            </p:extLst>
          </p:nvPr>
        </p:nvGraphicFramePr>
        <p:xfrm>
          <a:off x="5089525" y="1930400"/>
          <a:ext cx="4955020" cy="411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904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7800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3200" dirty="0"/>
              <a:t>OBJETIVOS, METAS E RESULTADOS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77334" y="1803042"/>
            <a:ext cx="4184035" cy="42383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800" dirty="0" smtClean="0"/>
              <a:t>• Objetivo 2: </a:t>
            </a:r>
            <a:r>
              <a:rPr lang="pt-BR" sz="2800" dirty="0"/>
              <a:t>Melhorar a qualidade de atendimento as crianças de 0 a 72 meses residentes em nossa área de abrangência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r>
              <a:rPr lang="pt-BR" sz="2800" dirty="0" smtClean="0"/>
              <a:t>• Meta 2.1: </a:t>
            </a:r>
            <a:r>
              <a:rPr lang="pt-BR" sz="2800" dirty="0"/>
              <a:t>Realizar a primeira consulta na primeira semana de vida para 100% das crianças cadastradas.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99492698"/>
              </p:ext>
            </p:extLst>
          </p:nvPr>
        </p:nvGraphicFramePr>
        <p:xfrm>
          <a:off x="5089525" y="1703568"/>
          <a:ext cx="5052002" cy="433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218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>
                <a:latin typeface="+mn-lt"/>
              </a:rPr>
              <a:t>OBJETIVOS, METAS E RESULTADOS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3" indent="0">
              <a:spcBef>
                <a:spcPts val="1000"/>
              </a:spcBef>
              <a:buNone/>
            </a:pPr>
            <a:r>
              <a:rPr lang="pt-BR" sz="2800" dirty="0" smtClean="0"/>
              <a:t>• Meta 2.2: </a:t>
            </a:r>
            <a:r>
              <a:rPr lang="pt-BR" sz="2800" dirty="0"/>
              <a:t>Monitorar o crescimento em 100% das crianças</a:t>
            </a:r>
            <a:r>
              <a:rPr lang="pt-BR" sz="2800" dirty="0" smtClean="0"/>
              <a:t>.</a:t>
            </a:r>
          </a:p>
          <a:p>
            <a:pPr marL="0" lvl="3" indent="0">
              <a:buNone/>
            </a:pPr>
            <a:r>
              <a:rPr lang="pt-BR" sz="2800" dirty="0"/>
              <a:t>• Meta 2.3: Monitorar 100% das crianças com déficit de peso</a:t>
            </a:r>
            <a:r>
              <a:rPr lang="pt-BR" sz="2800" dirty="0" smtClean="0"/>
              <a:t>.</a:t>
            </a:r>
          </a:p>
          <a:p>
            <a:pPr marL="0" lvl="3" indent="0">
              <a:buNone/>
            </a:pPr>
            <a:r>
              <a:rPr lang="pt-BR" sz="2800" dirty="0"/>
              <a:t>• Meta 2.4: Monitorar 100% das crianças com excesso de peso.</a:t>
            </a:r>
          </a:p>
          <a:p>
            <a:pPr marL="0" lvl="3" indent="0">
              <a:buNone/>
            </a:pPr>
            <a:r>
              <a:rPr lang="pt-BR" sz="2800" dirty="0"/>
              <a:t>• Meta 2.5: Monitorar o desenvolvimento em 100% das crianças.</a:t>
            </a:r>
          </a:p>
          <a:p>
            <a:pPr marL="0" lvl="3" indent="0">
              <a:buNone/>
            </a:pPr>
            <a:endParaRPr lang="pt-BR" sz="2800" dirty="0"/>
          </a:p>
          <a:p>
            <a:pPr marL="0" lvl="3" indent="0">
              <a:spcBef>
                <a:spcPts val="1000"/>
              </a:spcBef>
              <a:buNone/>
            </a:pP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355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OBJETIVOS, METAS E RESULTADOS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3" indent="0">
              <a:spcBef>
                <a:spcPts val="1000"/>
              </a:spcBef>
              <a:buNone/>
            </a:pPr>
            <a:r>
              <a:rPr lang="pt-BR" sz="2800" dirty="0" smtClean="0"/>
              <a:t>• Meta 2.6: </a:t>
            </a:r>
            <a:r>
              <a:rPr lang="pt-BR" sz="2800" dirty="0"/>
              <a:t>Vacinar 100% das crianças de acordo com a idade.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39390895"/>
              </p:ext>
            </p:extLst>
          </p:nvPr>
        </p:nvGraphicFramePr>
        <p:xfrm>
          <a:off x="5089524" y="1814946"/>
          <a:ext cx="4913457" cy="4227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454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OBJETIVOS, METAS E RESULTADOS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800" dirty="0" smtClean="0"/>
              <a:t>• Meta 2.7: </a:t>
            </a:r>
            <a:r>
              <a:rPr lang="pt-BR" sz="2800" dirty="0"/>
              <a:t>Realizar suplementação de ferro em 100% das crianças de 6 a 24 meses</a:t>
            </a:r>
            <a:r>
              <a:rPr lang="pt-BR" sz="2800" dirty="0" smtClean="0"/>
              <a:t>.</a:t>
            </a:r>
          </a:p>
          <a:p>
            <a:pPr marL="0" lvl="3" indent="0">
              <a:buNone/>
            </a:pPr>
            <a:r>
              <a:rPr lang="pt-BR" sz="2800" dirty="0"/>
              <a:t>• </a:t>
            </a:r>
            <a:r>
              <a:rPr lang="pt-BR" sz="2800" dirty="0" smtClean="0"/>
              <a:t>Meta </a:t>
            </a:r>
            <a:r>
              <a:rPr lang="pt-BR" sz="2800" dirty="0"/>
              <a:t>2.8:  Realizar triagem auditiva em 100% das crianças.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837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OBJETIVOS, METAS E RESULTADOS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Meta 2.9: </a:t>
            </a:r>
            <a:r>
              <a:rPr lang="pt-BR" sz="2800" dirty="0"/>
              <a:t>Realizar teste do pezinho em 100% das crianças até 7 dias de vida.</a:t>
            </a:r>
          </a:p>
          <a:p>
            <a:endParaRPr lang="pt-BR" sz="2800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4507035"/>
              </p:ext>
            </p:extLst>
          </p:nvPr>
        </p:nvGraphicFramePr>
        <p:xfrm>
          <a:off x="5089525" y="1787236"/>
          <a:ext cx="5038148" cy="4254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610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OBJETIVOS, METAS E RESULTADOS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Meta 2.10: </a:t>
            </a:r>
            <a:r>
              <a:rPr lang="pt-BR" sz="2800" dirty="0"/>
              <a:t>Realizar avaliação da necessidade de atendimento odontológico em 100% das crianças de 6 a 72 meses.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92605761"/>
              </p:ext>
            </p:extLst>
          </p:nvPr>
        </p:nvGraphicFramePr>
        <p:xfrm>
          <a:off x="5089524" y="1731818"/>
          <a:ext cx="5024293" cy="4310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535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OBJETIVOS, METAS E RESULTADOS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sz="2800" dirty="0" smtClean="0"/>
              <a:t>Meta 2.11: </a:t>
            </a:r>
            <a:r>
              <a:rPr lang="pt-BR" sz="2800" dirty="0"/>
              <a:t>Realizar primeira consulta odontológica para 100% das crianças de 6 a 72 meses de idade moradoras da área de abrangência, cadastradas na unidade de saúde.</a:t>
            </a:r>
          </a:p>
          <a:p>
            <a:endParaRPr lang="pt-BR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01425590"/>
              </p:ext>
            </p:extLst>
          </p:nvPr>
        </p:nvGraphicFramePr>
        <p:xfrm>
          <a:off x="5089524" y="1787236"/>
          <a:ext cx="5010439" cy="4254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193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OBJETIVOS, METAS E RESULTADOS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800" dirty="0"/>
              <a:t>• Objetivo </a:t>
            </a:r>
            <a:r>
              <a:rPr lang="pt-BR" sz="2800" dirty="0" smtClean="0"/>
              <a:t>3: Melhorar </a:t>
            </a:r>
            <a:r>
              <a:rPr lang="pt-BR" sz="2800" dirty="0"/>
              <a:t>a adesão das crianças de 0 a 72 meses ao programa.</a:t>
            </a:r>
          </a:p>
          <a:p>
            <a:pPr marL="0" lvl="3" indent="0">
              <a:buNone/>
            </a:pPr>
            <a:r>
              <a:rPr lang="pt-BR" sz="2800" dirty="0"/>
              <a:t>• Meta </a:t>
            </a:r>
            <a:r>
              <a:rPr lang="pt-BR" sz="2800" dirty="0" smtClean="0"/>
              <a:t>3.1: </a:t>
            </a:r>
            <a:r>
              <a:rPr lang="pt-BR" sz="2800" dirty="0"/>
              <a:t>Fazer busca ativa de 100% das crianças faltosas às consultas.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258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+mn-lt"/>
              </a:rPr>
              <a:t>INTRODUÇÃO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83396" y="1930400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 smtClean="0"/>
              <a:t>• Cocal – PI: 26.036 habitantes, censo 2010, (IBGE, 2014);</a:t>
            </a:r>
          </a:p>
          <a:p>
            <a:pPr marL="0" indent="0">
              <a:buNone/>
            </a:pPr>
            <a:r>
              <a:rPr lang="pt-BR" sz="2800" dirty="0" smtClean="0"/>
              <a:t>• 14 UBS e 14 ESF;</a:t>
            </a:r>
          </a:p>
          <a:p>
            <a:pPr marL="0" indent="0">
              <a:buNone/>
            </a:pPr>
            <a:r>
              <a:rPr lang="pt-BR" sz="2800" dirty="0" smtClean="0"/>
              <a:t>• 1 Hospital Municipal;</a:t>
            </a:r>
          </a:p>
          <a:p>
            <a:pPr marL="0" indent="0">
              <a:buNone/>
            </a:pPr>
            <a:r>
              <a:rPr lang="pt-BR" sz="2800" dirty="0" smtClean="0"/>
              <a:t>• 1 CAPS;</a:t>
            </a:r>
          </a:p>
          <a:p>
            <a:pPr marL="0" indent="0">
              <a:buNone/>
            </a:pPr>
            <a:r>
              <a:rPr lang="pt-BR" sz="2800" dirty="0" smtClean="0"/>
              <a:t>• 1 NASF;</a:t>
            </a:r>
          </a:p>
          <a:p>
            <a:pPr marL="0" indent="0">
              <a:buNone/>
            </a:pPr>
            <a:r>
              <a:rPr lang="pt-BR" sz="2800" dirty="0" smtClean="0"/>
              <a:t>• 1 SAMU;</a:t>
            </a:r>
          </a:p>
          <a:p>
            <a:pPr marL="0" indent="0">
              <a:buNone/>
            </a:pPr>
            <a:r>
              <a:rPr lang="pt-BR" sz="2800" dirty="0" smtClean="0"/>
              <a:t>• 1 Centro de Fisioterapia;</a:t>
            </a:r>
          </a:p>
          <a:p>
            <a:pPr marL="0" indent="0">
              <a:buNone/>
            </a:pPr>
            <a:r>
              <a:rPr lang="pt-BR" sz="2800" dirty="0" smtClean="0"/>
              <a:t>• 1 Central de Regulação.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5951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OBJETIVOS, METAS E RESULTADOS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/>
              <a:t>• Objetivo </a:t>
            </a:r>
            <a:r>
              <a:rPr lang="pt-BR" sz="2800" dirty="0" smtClean="0"/>
              <a:t>4: </a:t>
            </a:r>
            <a:r>
              <a:rPr lang="pt-BR" sz="2800" dirty="0"/>
              <a:t>Melhorar o registro das </a:t>
            </a:r>
            <a:r>
              <a:rPr lang="pt-BR" sz="2800" dirty="0" smtClean="0"/>
              <a:t>informações.</a:t>
            </a:r>
          </a:p>
          <a:p>
            <a:pPr marL="0" indent="0">
              <a:buNone/>
            </a:pPr>
            <a:r>
              <a:rPr lang="pt-BR" sz="2800" dirty="0"/>
              <a:t>• Meta </a:t>
            </a:r>
            <a:r>
              <a:rPr lang="pt-BR" sz="2800" dirty="0" smtClean="0"/>
              <a:t>4.1: </a:t>
            </a:r>
            <a:r>
              <a:rPr lang="pt-BR" sz="2800" dirty="0"/>
              <a:t>Manter registro na ficha espelho de saúde da criança/ vacinação de 100% das crianças que consultam no serviço.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65577864"/>
              </p:ext>
            </p:extLst>
          </p:nvPr>
        </p:nvGraphicFramePr>
        <p:xfrm>
          <a:off x="5089525" y="1787236"/>
          <a:ext cx="5038148" cy="4254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367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OBJETIVOS, METAS E RESULTADOS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930401"/>
            <a:ext cx="8965430" cy="4110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/>
              <a:t>• Objetivo </a:t>
            </a:r>
            <a:r>
              <a:rPr lang="pt-BR" sz="2800" dirty="0" smtClean="0"/>
              <a:t>5: </a:t>
            </a:r>
            <a:r>
              <a:rPr lang="pt-BR" sz="2800" dirty="0"/>
              <a:t>Realizar a avaliação de risco nas crianças de 0 a 72 meses residentes em nossa área de abrangência.</a:t>
            </a:r>
          </a:p>
          <a:p>
            <a:pPr marL="0" indent="0">
              <a:buNone/>
            </a:pPr>
            <a:r>
              <a:rPr lang="pt-BR" sz="2800" dirty="0"/>
              <a:t>• Meta </a:t>
            </a:r>
            <a:r>
              <a:rPr lang="pt-BR" sz="2800" dirty="0" smtClean="0"/>
              <a:t>5.1: </a:t>
            </a:r>
            <a:r>
              <a:rPr lang="pt-BR" sz="2800" dirty="0"/>
              <a:t>Realizar a avaliação de risco em 100% das crianças de 0 a 72 meses atendidas na unidade de saúde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r>
              <a:rPr lang="pt-BR" sz="2800" dirty="0"/>
              <a:t>• </a:t>
            </a:r>
            <a:r>
              <a:rPr lang="pt-BR" sz="2800" dirty="0" smtClean="0"/>
              <a:t>Objetivo </a:t>
            </a:r>
            <a:r>
              <a:rPr lang="pt-BR" sz="2800" dirty="0"/>
              <a:t>6: Realizar a promoção de </a:t>
            </a:r>
            <a:r>
              <a:rPr lang="pt-BR" sz="2800" dirty="0" smtClean="0"/>
              <a:t>saúde</a:t>
            </a:r>
          </a:p>
          <a:p>
            <a:pPr marL="0" indent="0">
              <a:buNone/>
            </a:pPr>
            <a:r>
              <a:rPr lang="pt-BR" sz="2800" dirty="0"/>
              <a:t>• </a:t>
            </a:r>
            <a:r>
              <a:rPr lang="pt-BR" sz="2800" dirty="0" smtClean="0"/>
              <a:t>Meta </a:t>
            </a:r>
            <a:r>
              <a:rPr lang="pt-BR" sz="2800" dirty="0"/>
              <a:t>6.1: Dar orientações para prevenir acidentes na infância em 100% das consultas de saúde da criança.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004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OBJETIVOS, METAS E RESULTADOS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/>
              <a:t>• Meta </a:t>
            </a:r>
            <a:r>
              <a:rPr lang="pt-BR" sz="2800" dirty="0" smtClean="0"/>
              <a:t>6.2: </a:t>
            </a:r>
            <a:r>
              <a:rPr lang="pt-BR" sz="2800" dirty="0"/>
              <a:t>Colocar 100% das crianças para mamar durante a primeira consulta.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66396332"/>
              </p:ext>
            </p:extLst>
          </p:nvPr>
        </p:nvGraphicFramePr>
        <p:xfrm>
          <a:off x="5089524" y="1717964"/>
          <a:ext cx="5010439" cy="4324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381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OBJETIVOS, METAS E RESULTADOS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/>
              <a:t>• Meta </a:t>
            </a:r>
            <a:r>
              <a:rPr lang="pt-BR" sz="2800" dirty="0" smtClean="0"/>
              <a:t>6.3: </a:t>
            </a:r>
            <a:r>
              <a:rPr lang="pt-BR" sz="2800" dirty="0"/>
              <a:t>Fornecer orientações nutricionais de acordo com a faixa etária para 100% das crianças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r>
              <a:rPr lang="pt-BR" sz="2800" dirty="0" smtClean="0"/>
              <a:t>• </a:t>
            </a:r>
            <a:r>
              <a:rPr lang="pt-BR" sz="2800" dirty="0"/>
              <a:t>Meta 6.4: Fornecer orientações sobre higiene bucal para 100% das crianças de acordo com a faixa etária.</a:t>
            </a:r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5137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+mn-lt"/>
              </a:rPr>
              <a:t>RESULTADOS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60% das crianças foram cadastradas na UBS e estão com seus registros atualizados, avaliação do crescimento e desenvolvimento em dia. Todas as crianças encontram-se com avaliação de </a:t>
            </a:r>
            <a:r>
              <a:rPr lang="pt-BR" sz="2800" dirty="0" smtClean="0"/>
              <a:t>risco, e com tiragem auditiva realizada. As crianças de 6 a 24 meses estão fazendo uso da suplementação de ferro. Os </a:t>
            </a:r>
            <a:r>
              <a:rPr lang="pt-BR" sz="2800" dirty="0" smtClean="0"/>
              <a:t>pais foram orientados sobre a prevenção de acidentes, sobre higiene </a:t>
            </a:r>
            <a:r>
              <a:rPr lang="pt-BR" sz="2800" dirty="0" smtClean="0"/>
              <a:t>bucal, e nutrição de acordo com a idade da criança.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5927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+mn-lt"/>
              </a:rPr>
              <a:t>DISCUSSÃO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/>
              <a:t>• Permitiu </a:t>
            </a:r>
            <a:r>
              <a:rPr lang="pt-BR" sz="2800" dirty="0" smtClean="0"/>
              <a:t>que a equipe ficasse mais unida. </a:t>
            </a:r>
          </a:p>
          <a:p>
            <a:pPr marL="0" indent="0">
              <a:buNone/>
            </a:pPr>
            <a:r>
              <a:rPr lang="pt-BR" sz="2800" dirty="0"/>
              <a:t>• Promoveu o trabalho integrado do médico, da enfermeira, </a:t>
            </a:r>
            <a:r>
              <a:rPr lang="pt-BR" sz="2800" dirty="0" smtClean="0"/>
              <a:t>da técnica </a:t>
            </a:r>
            <a:r>
              <a:rPr lang="pt-BR" sz="2800" dirty="0"/>
              <a:t>de enfermagem e dos ACS.</a:t>
            </a:r>
          </a:p>
          <a:p>
            <a:pPr marL="0" indent="0">
              <a:buNone/>
            </a:pPr>
            <a:r>
              <a:rPr lang="pt-BR" sz="2800" dirty="0"/>
              <a:t>• Aumento o nível de responsabilidade de cada integrante do equipe para uma assistência de qualidade as usuárias.</a:t>
            </a:r>
          </a:p>
          <a:p>
            <a:pPr marL="0" indent="0">
              <a:buNone/>
            </a:pPr>
            <a:r>
              <a:rPr lang="pt-BR" sz="2800" dirty="0"/>
              <a:t>• A </a:t>
            </a:r>
            <a:r>
              <a:rPr lang="pt-BR" sz="2800" dirty="0" smtClean="0"/>
              <a:t>capacitação aumentou o nível profissional de cada integrante da equipe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2927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+mn-lt"/>
              </a:rPr>
              <a:t>DISCUSSÃO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800" dirty="0"/>
              <a:t>• Conseguimos organizar melhor nosso trabalho</a:t>
            </a:r>
          </a:p>
          <a:p>
            <a:pPr marL="0" indent="0">
              <a:buNone/>
            </a:pPr>
            <a:r>
              <a:rPr lang="pt-BR" sz="2800" dirty="0"/>
              <a:t>• Permitiu </a:t>
            </a:r>
            <a:r>
              <a:rPr lang="pt-BR" sz="2800" dirty="0" smtClean="0"/>
              <a:t>a atualização </a:t>
            </a:r>
            <a:r>
              <a:rPr lang="pt-BR" sz="2800" dirty="0"/>
              <a:t>constante dos registros.</a:t>
            </a:r>
          </a:p>
          <a:p>
            <a:pPr marL="0" indent="0">
              <a:buNone/>
            </a:pPr>
            <a:r>
              <a:rPr lang="pt-BR" sz="2800" dirty="0"/>
              <a:t>• Facilitou a melhoria do acolhimento das </a:t>
            </a:r>
            <a:r>
              <a:rPr lang="pt-BR" sz="2800" dirty="0" smtClean="0"/>
              <a:t>crianças.</a:t>
            </a:r>
            <a:endParaRPr lang="pt-BR" sz="2800" dirty="0"/>
          </a:p>
          <a:p>
            <a:pPr marL="0" indent="0">
              <a:buNone/>
            </a:pPr>
            <a:r>
              <a:rPr lang="pt-BR" sz="2800" dirty="0"/>
              <a:t>• Logrou-se </a:t>
            </a:r>
            <a:r>
              <a:rPr lang="pt-BR" sz="2800" dirty="0" smtClean="0"/>
              <a:t>apoio </a:t>
            </a:r>
            <a:r>
              <a:rPr lang="pt-BR" sz="2800" dirty="0"/>
              <a:t>para priorizar os atendimentos segundo a classificação de risco.</a:t>
            </a:r>
          </a:p>
          <a:p>
            <a:pPr marL="0" indent="0">
              <a:buNone/>
            </a:pPr>
            <a:r>
              <a:rPr lang="pt-BR" sz="2800" dirty="0"/>
              <a:t>• Facilitou-se a realização de atividades em grupo, como as palestras educativas, nas quais foram desenvolvidas atividades de promoção e prevenção de saúde.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881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+mn-lt"/>
              </a:rPr>
              <a:t>MUDANÇAS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800" dirty="0"/>
              <a:t>• Ampliar o processo de conscientização da comunidade em relação a necessidade de priorização da atenção das </a:t>
            </a:r>
            <a:r>
              <a:rPr lang="pt-BR" sz="2800" dirty="0" smtClean="0"/>
              <a:t>crianças desta  </a:t>
            </a:r>
            <a:r>
              <a:rPr lang="pt-BR" sz="2800" dirty="0"/>
              <a:t>faixa etária, oferecendo uma especial atenção </a:t>
            </a:r>
            <a:r>
              <a:rPr lang="pt-BR" sz="2800" dirty="0" smtClean="0"/>
              <a:t>as de </a:t>
            </a:r>
            <a:r>
              <a:rPr lang="pt-BR" sz="2800" dirty="0"/>
              <a:t>alto risco.</a:t>
            </a:r>
          </a:p>
          <a:p>
            <a:pPr marL="0" indent="0">
              <a:buNone/>
            </a:pPr>
            <a:r>
              <a:rPr lang="pt-BR" sz="2800" dirty="0"/>
              <a:t>• Ampliar o cadastro e, </a:t>
            </a:r>
            <a:r>
              <a:rPr lang="pt-BR" sz="2800" dirty="0" smtClean="0"/>
              <a:t>consequentemente, </a:t>
            </a:r>
            <a:r>
              <a:rPr lang="pt-BR" sz="2800" dirty="0"/>
              <a:t>a cobertura </a:t>
            </a:r>
            <a:r>
              <a:rPr lang="pt-BR" sz="2800" dirty="0" smtClean="0"/>
              <a:t>de atenção </a:t>
            </a:r>
            <a:r>
              <a:rPr lang="pt-BR" sz="2800" dirty="0"/>
              <a:t>até alcançar a meta de 100</a:t>
            </a:r>
            <a:r>
              <a:rPr lang="pt-BR" sz="2800" dirty="0" smtClean="0"/>
              <a:t>%.</a:t>
            </a:r>
          </a:p>
          <a:p>
            <a:pPr marL="0" indent="0">
              <a:buNone/>
            </a:pPr>
            <a:r>
              <a:rPr lang="pt-BR" sz="2800" dirty="0"/>
              <a:t>• Implementar </a:t>
            </a:r>
            <a:r>
              <a:rPr lang="pt-BR" sz="2800" dirty="0" smtClean="0"/>
              <a:t>o projeto de intervenção em outros programas da UBS</a:t>
            </a: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08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>
                <a:latin typeface="+mn-lt"/>
              </a:rPr>
              <a:t>REFLEXÃO CRITICA SOBRE O CURSO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/>
              <a:t>• No </a:t>
            </a:r>
            <a:r>
              <a:rPr lang="pt-BR" sz="2800" dirty="0" smtClean="0"/>
              <a:t>inicio </a:t>
            </a:r>
            <a:r>
              <a:rPr lang="pt-BR" sz="2800" dirty="0"/>
              <a:t>não tinha a menor ideia de como poderia </a:t>
            </a:r>
            <a:r>
              <a:rPr lang="pt-BR" sz="2800" dirty="0" smtClean="0"/>
              <a:t>fazer um curso em Brasil </a:t>
            </a:r>
            <a:r>
              <a:rPr lang="pt-BR" sz="2800" dirty="0"/>
              <a:t>já que era a primeira vez que iria enfrentar uma tarefa desta modalidade em um sistema educacional muito diferente ao qual estava </a:t>
            </a:r>
            <a:r>
              <a:rPr lang="pt-BR" sz="2800" dirty="0" smtClean="0"/>
              <a:t>acostumado, </a:t>
            </a:r>
            <a:r>
              <a:rPr lang="pt-BR" sz="2800" dirty="0"/>
              <a:t>mas graças ao apoio incondicional de minha </a:t>
            </a:r>
            <a:r>
              <a:rPr lang="pt-BR" sz="2800" dirty="0" smtClean="0"/>
              <a:t>orientadora, </a:t>
            </a:r>
            <a:r>
              <a:rPr lang="pt-BR" sz="2800" dirty="0"/>
              <a:t>que me ajudo no desenvolvimento das atividades, o que me permitiu ganhar mais confiança e habilidades na realização das primeiras tarefas.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973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REFLEXÃO CRITICA SOBRE O CURSO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21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/>
              <a:t>• O curso </a:t>
            </a:r>
            <a:r>
              <a:rPr lang="pt-BR" sz="2800" dirty="0" smtClean="0"/>
              <a:t>permitiu um maior </a:t>
            </a:r>
            <a:r>
              <a:rPr lang="pt-BR" sz="2800" dirty="0"/>
              <a:t>desenvolvimento tanto pessoal como profissional, pois além de reforçar meus conhecimentos sobre a saúde da criança, ajudou-me a conhecer a importância do trabalho em grupo para o adequado funcionamento da Estratégia de Saúde da Família durante a </a:t>
            </a:r>
            <a:r>
              <a:rPr lang="pt-BR" sz="2800" dirty="0" smtClean="0"/>
              <a:t>intervenção.</a:t>
            </a:r>
          </a:p>
          <a:p>
            <a:pPr marL="0" indent="0">
              <a:buNone/>
            </a:pPr>
            <a:r>
              <a:rPr lang="pt-BR" sz="2800" dirty="0"/>
              <a:t>• Com </a:t>
            </a:r>
            <a:r>
              <a:rPr lang="pt-BR" sz="2800" dirty="0" smtClean="0"/>
              <a:t>o curso teve maior aceso aos protocolos de tratamento  o que aumentou meus conhecimentos e elevou minha experiência coo profissional.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2995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+mn-lt"/>
              </a:rPr>
              <a:t>INTRODUÇÃO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• UBS/ESF </a:t>
            </a:r>
            <a:r>
              <a:rPr lang="pt-BR" sz="2800" dirty="0" err="1" smtClean="0"/>
              <a:t>Frecheira</a:t>
            </a:r>
            <a:endParaRPr lang="pt-BR" sz="2800" dirty="0" smtClean="0"/>
          </a:p>
          <a:p>
            <a:pPr>
              <a:buFontTx/>
              <a:buChar char="-"/>
            </a:pPr>
            <a:r>
              <a:rPr lang="pt-BR" sz="2800" dirty="0" smtClean="0"/>
              <a:t>Localizada na zona rural;</a:t>
            </a:r>
          </a:p>
          <a:p>
            <a:pPr>
              <a:buFontTx/>
              <a:buChar char="-"/>
            </a:pPr>
            <a:r>
              <a:rPr lang="pt-BR" sz="2800" dirty="0" smtClean="0"/>
              <a:t>Composta por 1 médico, 1 enfermeira, 1 técnico em enfermagem, e 6 agentes comunitários;</a:t>
            </a:r>
          </a:p>
          <a:p>
            <a:pPr>
              <a:buFontTx/>
              <a:buChar char="-"/>
            </a:pPr>
            <a:r>
              <a:rPr lang="pt-BR" sz="2800" dirty="0" smtClean="0"/>
              <a:t>População adstrita: 2228 pessoas, distribuídas em 590 famílias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0304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12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6000" dirty="0" smtClean="0">
                <a:latin typeface="Algerian" panose="04020705040A02060702" pitchFamily="82" charset="0"/>
              </a:rPr>
              <a:t/>
            </a:r>
            <a:br>
              <a:rPr lang="pt-BR" sz="6000" dirty="0" smtClean="0">
                <a:latin typeface="Algerian" panose="04020705040A02060702" pitchFamily="82" charset="0"/>
              </a:rPr>
            </a:br>
            <a:r>
              <a:rPr lang="pt-BR" sz="6000" dirty="0">
                <a:latin typeface="Algerian" panose="04020705040A02060702" pitchFamily="82" charset="0"/>
              </a:rPr>
              <a:t/>
            </a:r>
            <a:br>
              <a:rPr lang="pt-BR" sz="6000" dirty="0">
                <a:latin typeface="Algerian" panose="04020705040A02060702" pitchFamily="82" charset="0"/>
              </a:rPr>
            </a:br>
            <a:r>
              <a:rPr lang="pt-BR" sz="6700" dirty="0" smtClean="0">
                <a:latin typeface="Algerian" panose="04020705040A02060702" pitchFamily="82" charset="0"/>
              </a:rPr>
              <a:t>OBRIGADO</a:t>
            </a:r>
            <a:endParaRPr lang="pt-BR" sz="67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35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+mn-lt"/>
              </a:rPr>
              <a:t>INTRODUÇÃO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SITUAÇÃO DA AÇÃO PROGRAMÁTICA ANTES DA INTERVENÇÃO</a:t>
            </a:r>
          </a:p>
          <a:p>
            <a:pPr marL="0" indent="0" algn="just">
              <a:buNone/>
            </a:pPr>
            <a:r>
              <a:rPr lang="pt-BR" sz="2800" dirty="0" smtClean="0"/>
              <a:t>A UBS tinha uma situação crítica em relação a saúde da criança, já que primeiramente não tinha estrutura física adequada, a equipe encontrava-se sem médico, e não existiam registros dos atendimentos anteriores.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706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>
                <a:latin typeface="+mn-lt"/>
              </a:rPr>
              <a:t>INTRODUÇÃO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• </a:t>
            </a:r>
            <a:r>
              <a:rPr lang="pt-BR" sz="2800" dirty="0"/>
              <a:t>A ação programática:</a:t>
            </a:r>
          </a:p>
          <a:p>
            <a:pPr marL="0" indent="0" algn="just">
              <a:buNone/>
            </a:pPr>
            <a:r>
              <a:rPr lang="pt-BR" sz="2800" dirty="0"/>
              <a:t>As crianças são um grupo etário muito importante para o desenvolvimento de uma sociedade, mas é de alto risco exposto a doenças, por isso manter um controle adequado de sua saúde nos permitiria ter num futuro adultos saudáveis.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388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+mn-lt"/>
              </a:rPr>
              <a:t>OBJETIVO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200" dirty="0" smtClean="0"/>
              <a:t>Melhorar a atenção em saúde das crianças de 0 a 72 meses da UBS/ESF </a:t>
            </a:r>
            <a:r>
              <a:rPr lang="pt-BR" sz="3200" dirty="0" err="1" smtClean="0"/>
              <a:t>Frecheira</a:t>
            </a:r>
            <a:r>
              <a:rPr lang="pt-BR" sz="3200" dirty="0" smtClean="0"/>
              <a:t>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91793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+mn-lt"/>
              </a:rPr>
              <a:t>METODOLOGIA</a:t>
            </a:r>
            <a:endParaRPr lang="pt-BR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 smtClean="0"/>
              <a:t>DETALHAMENTO DAS AÇÕES</a:t>
            </a:r>
          </a:p>
          <a:p>
            <a:pPr marL="0" indent="0">
              <a:buNone/>
            </a:pPr>
            <a:r>
              <a:rPr lang="pt-BR" sz="2800" dirty="0" smtClean="0"/>
              <a:t>As ações foram planejadas para serem desenvolvidas num período de 16 semanas e nos quatro eixos pedagógicos:</a:t>
            </a:r>
          </a:p>
          <a:p>
            <a:pPr marL="0" indent="0">
              <a:buNone/>
            </a:pPr>
            <a:r>
              <a:rPr lang="pt-BR" sz="2800" dirty="0" smtClean="0"/>
              <a:t>• Monitoramento e avaliação.</a:t>
            </a:r>
          </a:p>
          <a:p>
            <a:pPr marL="0" indent="0">
              <a:buNone/>
            </a:pPr>
            <a:r>
              <a:rPr lang="pt-BR" sz="2800" dirty="0"/>
              <a:t>T</a:t>
            </a:r>
            <a:r>
              <a:rPr lang="pt-BR" sz="2800" dirty="0" smtClean="0"/>
              <a:t>oda </a:t>
            </a:r>
            <a:r>
              <a:rPr lang="pt-BR" sz="2800" dirty="0"/>
              <a:t>a ação desenvolvida foi acompanhada </a:t>
            </a:r>
            <a:r>
              <a:rPr lang="pt-BR" sz="2800" dirty="0" smtClean="0"/>
              <a:t>e monitorada pelo médico e o enfermeiro ao longo das 16 semanas.</a:t>
            </a:r>
          </a:p>
        </p:txBody>
      </p:sp>
    </p:spTree>
    <p:extLst>
      <p:ext uri="{BB962C8B-B14F-4D97-AF65-F5344CB8AC3E}">
        <p14:creationId xmlns:p14="http://schemas.microsoft.com/office/powerpoint/2010/main" val="95853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>
                <a:latin typeface="+mn-lt"/>
              </a:rPr>
              <a:t>METODOLOGIA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930401"/>
            <a:ext cx="9284084" cy="4110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/>
              <a:t>DETALHAMENTO DAS </a:t>
            </a:r>
            <a:r>
              <a:rPr lang="pt-BR" sz="2800" dirty="0" smtClean="0"/>
              <a:t>AÇÕES</a:t>
            </a:r>
          </a:p>
          <a:p>
            <a:pPr marL="0" indent="0">
              <a:buNone/>
            </a:pPr>
            <a:r>
              <a:rPr lang="pt-BR" sz="2800" dirty="0"/>
              <a:t>• Organização e gestão do serviço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r>
              <a:rPr lang="pt-BR" sz="2800" dirty="0" smtClean="0"/>
              <a:t>Foi a mais qualificada </a:t>
            </a:r>
            <a:r>
              <a:rPr lang="pt-BR" sz="2800" dirty="0"/>
              <a:t>e de acordo com as necessidades da </a:t>
            </a:r>
            <a:r>
              <a:rPr lang="pt-BR" sz="2800" dirty="0" smtClean="0"/>
              <a:t>população.</a:t>
            </a:r>
          </a:p>
          <a:p>
            <a:pPr marL="0" indent="0">
              <a:buNone/>
            </a:pPr>
            <a:r>
              <a:rPr lang="pt-BR" sz="2800" dirty="0" smtClean="0"/>
              <a:t>• </a:t>
            </a:r>
            <a:r>
              <a:rPr lang="pt-BR" sz="2800" dirty="0"/>
              <a:t>Engajamento público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r>
              <a:rPr lang="pt-BR" sz="2800" dirty="0"/>
              <a:t>Foram desenvolvidas ações educativas, de prevenção e promoção de saúde.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72200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>
                <a:latin typeface="+mn-lt"/>
              </a:rPr>
              <a:t>METODOLOGIA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2800" dirty="0" smtClean="0"/>
              <a:t>DETALHAMENTO</a:t>
            </a:r>
            <a:r>
              <a:rPr lang="pt-BR" dirty="0" smtClean="0"/>
              <a:t> </a:t>
            </a:r>
            <a:r>
              <a:rPr lang="pt-BR" sz="2800" dirty="0"/>
              <a:t>DAS </a:t>
            </a:r>
            <a:r>
              <a:rPr lang="pt-BR" sz="2800" dirty="0" smtClean="0"/>
              <a:t>AÇÕES</a:t>
            </a:r>
          </a:p>
          <a:p>
            <a:pPr marL="0" indent="0">
              <a:buNone/>
            </a:pPr>
            <a:r>
              <a:rPr lang="pt-BR" sz="2800" dirty="0" smtClean="0"/>
              <a:t>• Qualificação </a:t>
            </a:r>
            <a:r>
              <a:rPr lang="pt-BR" sz="2800" dirty="0"/>
              <a:t>da prática </a:t>
            </a:r>
            <a:r>
              <a:rPr lang="pt-BR" sz="2800" dirty="0" smtClean="0"/>
              <a:t>clínica</a:t>
            </a:r>
          </a:p>
          <a:p>
            <a:pPr marL="0" indent="0">
              <a:buNone/>
            </a:pPr>
            <a:r>
              <a:rPr lang="pt-BR" sz="2800" dirty="0" smtClean="0"/>
              <a:t>Todos os profissionais envolvidos foram capacitados para o desenvolvimento correto da intervenção.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432549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1367</TotalTime>
  <Words>1293</Words>
  <Application>Microsoft Office PowerPoint</Application>
  <PresentationFormat>Panorámica</PresentationFormat>
  <Paragraphs>105</Paragraphs>
  <Slides>31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7" baseType="lpstr">
      <vt:lpstr>Algerian</vt:lpstr>
      <vt:lpstr>Arial</vt:lpstr>
      <vt:lpstr>Calibri</vt:lpstr>
      <vt:lpstr>Calibri Light</vt:lpstr>
      <vt:lpstr>Wingdings 3</vt:lpstr>
      <vt:lpstr>Faceta</vt:lpstr>
      <vt:lpstr> UNIVERSIDADE ABERTA DO SITEMA ÚNICO DE SAÚDE UNIVERSIDADE FEDERAL DE PELOTAS ESPECIALIZAÇÃO EM SAÚDE DA FAMILIA MODALIDADE À DISTÂNCIA TURMA 5  TRABALHO DE CONCLUÇÃO DE CURSO  A QUALIFICAÇÃO DA ATENÇÃO À SAÚDE DA CRIANÇA NO POSTO DE SAÚDE  FRECHEIRA – COCAL/PI  AUTOR: DR. OSMAYKI MARTIN JUNCO  PELOTAS/RS 2015</vt:lpstr>
      <vt:lpstr>INTRODUÇÃO</vt:lpstr>
      <vt:lpstr>INTRODUÇÃO</vt:lpstr>
      <vt:lpstr>INTRODUÇÃO</vt:lpstr>
      <vt:lpstr>INTRODUÇÃO</vt:lpstr>
      <vt:lpstr>OBJETIVO</vt:lpstr>
      <vt:lpstr>METODOLOGIA</vt:lpstr>
      <vt:lpstr>METODOLOGIA</vt:lpstr>
      <vt:lpstr>METODOLOGIA</vt:lpstr>
      <vt:lpstr>METODOLOGIA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RESULTADOS</vt:lpstr>
      <vt:lpstr>DISCUSSÃO</vt:lpstr>
      <vt:lpstr>DISCUSSÃO</vt:lpstr>
      <vt:lpstr>MUDANÇAS</vt:lpstr>
      <vt:lpstr>REFLEXÃO CRITICA SOBRE O CURSO</vt:lpstr>
      <vt:lpstr>REFLEXÃO CRITICA SOBRE O CURSO</vt:lpstr>
      <vt:lpstr>Presentación de PowerPoint</vt:lpstr>
      <vt:lpstr>  OBRIGADO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SITEMA ÚNICO DE SAÚDE UNIVERSIDADE FEDERAL DE PELOTAS ESPECIALIZAÇÃO EM SAÚDE DA FAMILIA MODALIDADE À DISTÂNCIA TURMA 5  TRABALHO DE CONCLUÇÃO DE CURSO  A QUALIFICAÇÃO D</dc:title>
  <dc:creator>osmayki martin junco</dc:creator>
  <cp:lastModifiedBy>osmayki martin junco</cp:lastModifiedBy>
  <cp:revision>68</cp:revision>
  <dcterms:created xsi:type="dcterms:W3CDTF">2015-05-17T14:03:17Z</dcterms:created>
  <dcterms:modified xsi:type="dcterms:W3CDTF">2015-05-30T21:18:50Z</dcterms:modified>
</cp:coreProperties>
</file>