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Users\Pablo\Documents\unasus%20t7\Tcc\Osmel\Planilha%20final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Users\Pablo\Documents\unasus%20t7\Tcc\Osmel\Planilh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824162066798906E-2"/>
          <c:y val="5.5994526116310499E-2"/>
          <c:w val="0.82338942841708251"/>
          <c:h val="0.817659787644764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0.60106382978723405</c:v>
                </c:pt>
                <c:pt idx="1">
                  <c:v>0.82446808510638303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66818480"/>
        <c:axId val="-166810320"/>
      </c:barChart>
      <c:catAx>
        <c:axId val="-16681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66810320"/>
        <c:crossesAt val="0"/>
        <c:auto val="1"/>
        <c:lblAlgn val="ctr"/>
        <c:lblOffset val="100"/>
        <c:noMultiLvlLbl val="0"/>
      </c:catAx>
      <c:valAx>
        <c:axId val="-166810320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66818480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38230765847006"/>
          <c:y val="7.6861669140999386E-2"/>
          <c:w val="0.84161769234152994"/>
          <c:h val="0.82742638077161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0.375</c:v>
                </c:pt>
                <c:pt idx="1">
                  <c:v>0.71875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66809776"/>
        <c:axId val="-166823920"/>
      </c:barChart>
      <c:catAx>
        <c:axId val="-16680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66823920"/>
        <c:crosses val="autoZero"/>
        <c:auto val="1"/>
        <c:lblAlgn val="ctr"/>
        <c:lblOffset val="100"/>
        <c:noMultiLvlLbl val="0"/>
      </c:catAx>
      <c:valAx>
        <c:axId val="-166823920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6680977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0.41592920353982299</c:v>
                </c:pt>
                <c:pt idx="1">
                  <c:v>0.3032258064516129</c:v>
                </c:pt>
                <c:pt idx="2">
                  <c:v>0.6436170212765957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38583264"/>
        <c:axId val="-138583808"/>
      </c:barChart>
      <c:catAx>
        <c:axId val="-13858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3808"/>
        <c:crosses val="autoZero"/>
        <c:auto val="1"/>
        <c:lblAlgn val="ctr"/>
        <c:lblOffset val="100"/>
        <c:noMultiLvlLbl val="0"/>
      </c:catAx>
      <c:valAx>
        <c:axId val="-138583808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3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36901392663996"/>
          <c:y val="5.4962968737818661E-2"/>
          <c:w val="0.85290351526571995"/>
          <c:h val="0.82079715871947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0.41666666666666669</c:v>
                </c:pt>
                <c:pt idx="1">
                  <c:v>0.21739130434782608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38580544"/>
        <c:axId val="-138581088"/>
      </c:barChart>
      <c:catAx>
        <c:axId val="-13858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1088"/>
        <c:crosses val="autoZero"/>
        <c:auto val="1"/>
        <c:lblAlgn val="ctr"/>
        <c:lblOffset val="100"/>
        <c:noMultiLvlLbl val="0"/>
      </c:catAx>
      <c:valAx>
        <c:axId val="-138581088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0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0.41592920353982299</c:v>
                </c:pt>
                <c:pt idx="1">
                  <c:v>0.3032258064516129</c:v>
                </c:pt>
                <c:pt idx="2">
                  <c:v>0.6436170212765957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38576736"/>
        <c:axId val="-138584896"/>
      </c:barChart>
      <c:catAx>
        <c:axId val="-13857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4896"/>
        <c:crosses val="autoZero"/>
        <c:auto val="1"/>
        <c:lblAlgn val="ctr"/>
        <c:lblOffset val="100"/>
        <c:noMultiLvlLbl val="0"/>
      </c:catAx>
      <c:valAx>
        <c:axId val="-138584896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76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6901392663996"/>
          <c:y val="5.4962968737818661E-2"/>
          <c:w val="0.85290351526571995"/>
          <c:h val="0.82079715871947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0.41666666666666669</c:v>
                </c:pt>
                <c:pt idx="1">
                  <c:v>0.21739130434782608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38575648"/>
        <c:axId val="-138582720"/>
      </c:barChart>
      <c:catAx>
        <c:axId val="-13857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82720"/>
        <c:crosses val="autoZero"/>
        <c:auto val="1"/>
        <c:lblAlgn val="ctr"/>
        <c:lblOffset val="100"/>
        <c:noMultiLvlLbl val="0"/>
      </c:catAx>
      <c:valAx>
        <c:axId val="-138582720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3857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0.72523</cdr:x>
      <cdr:y>0.19044</cdr:y>
    </cdr:from>
    <cdr:to>
      <cdr:x>1</cdr:x>
      <cdr:y>0.52044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285608" y="479555"/>
          <a:ext cx="1244829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113 </a:t>
          </a:r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155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188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0.76089</cdr:x>
      <cdr:y>0.15951</cdr:y>
    </cdr:from>
    <cdr:to>
      <cdr:x>1</cdr:x>
      <cdr:y>0.49821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459462" y="391346"/>
          <a:ext cx="1087138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12</a:t>
          </a:r>
        </a:p>
        <a:p xmlns:a="http://schemas.openxmlformats.org/drawingml/2006/main"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23 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32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0.72272</cdr:x>
      <cdr:y>0.20521</cdr:y>
    </cdr:from>
    <cdr:to>
      <cdr:x>0.99237</cdr:x>
      <cdr:y>0.52675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336408" y="530355"/>
          <a:ext cx="1244829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47 </a:t>
          </a:r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47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121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0.72095</cdr:x>
      <cdr:y>0.20673</cdr:y>
    </cdr:from>
    <cdr:to>
      <cdr:x>1</cdr:x>
      <cdr:y>0.53066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336408" y="530355"/>
          <a:ext cx="1244829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5 </a:t>
          </a:r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5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16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0.72056</cdr:x>
      <cdr:y>0.22768</cdr:y>
    </cdr:from>
    <cdr:to>
      <cdr:x>1</cdr:x>
      <cdr:y>0.55325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387208" y="581155"/>
          <a:ext cx="1244829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47 </a:t>
          </a:r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47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121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0.72095</cdr:x>
      <cdr:y>0.22654</cdr:y>
    </cdr:from>
    <cdr:to>
      <cdr:x>1</cdr:x>
      <cdr:y>0.55046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3387208" y="581155"/>
          <a:ext cx="1244829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>
              <a:solidFill>
                <a:srgbClr val="000066"/>
              </a:solidFill>
            </a:rPr>
            <a:t> 1: </a:t>
          </a:r>
          <a:r>
            <a:rPr lang="es-ES" sz="1600" dirty="0" smtClean="0">
              <a:solidFill>
                <a:srgbClr val="000066"/>
              </a:solidFill>
            </a:rPr>
            <a:t>5 </a:t>
          </a:r>
          <a:r>
            <a:rPr lang="pt-BR" sz="1600" dirty="0" smtClean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</a:t>
          </a:r>
          <a:r>
            <a:rPr lang="es-ES" sz="1600" dirty="0" smtClean="0">
              <a:solidFill>
                <a:srgbClr val="000066"/>
              </a:solidFill>
            </a:rPr>
            <a:t> </a:t>
          </a:r>
          <a:r>
            <a:rPr lang="es-ES" sz="1600" dirty="0">
              <a:solidFill>
                <a:srgbClr val="000066"/>
              </a:solidFill>
            </a:rPr>
            <a:t>2: </a:t>
          </a:r>
          <a:r>
            <a:rPr lang="es-ES" sz="1600" dirty="0" smtClean="0">
              <a:solidFill>
                <a:srgbClr val="000066"/>
              </a:solidFill>
            </a:rPr>
            <a:t>5</a:t>
          </a:r>
          <a:endParaRPr lang="es-ES" sz="1600" dirty="0">
            <a:solidFill>
              <a:srgbClr val="000066"/>
            </a:solidFill>
          </a:endParaRPr>
        </a:p>
        <a:p xmlns:a="http://schemas.openxmlformats.org/drawingml/2006/main">
          <a:r>
            <a:rPr lang="pt-BR" sz="1600" dirty="0">
              <a:solidFill>
                <a:srgbClr val="000066"/>
              </a:solidFill>
              <a:latin typeface="Calibri" pitchFamily="34" charset="0"/>
              <a:cs typeface="Calibri" pitchFamily="34" charset="0"/>
            </a:rPr>
            <a:t>Mês </a:t>
          </a:r>
          <a:r>
            <a:rPr lang="es-ES" sz="1600" dirty="0">
              <a:solidFill>
                <a:srgbClr val="000066"/>
              </a:solidFill>
            </a:rPr>
            <a:t>3: </a:t>
          </a:r>
          <a:r>
            <a:rPr lang="es-ES" sz="1600" dirty="0" smtClean="0">
              <a:solidFill>
                <a:srgbClr val="000066"/>
              </a:solidFill>
            </a:rPr>
            <a:t>16</a:t>
          </a:r>
          <a:endParaRPr lang="pt-BR" sz="1600" dirty="0">
            <a:solidFill>
              <a:srgbClr val="000066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31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49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2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2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8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30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87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42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82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41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7587-3BA2-4438-9261-523D846C7A3D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40181-821A-4783-BEC2-8A09EFA947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56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4737" y="3460721"/>
            <a:ext cx="9144000" cy="27405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sz="3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Hipertensão Arterial Sistêmica e/ou Diabetes Mellitus, na UBS Vila São Bernardo, Luis </a:t>
            </a:r>
            <a:r>
              <a:rPr lang="pt-BR" sz="3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Gomes-RN</a:t>
            </a:r>
            <a:endParaRPr lang="pt-BR" sz="3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b="1" dirty="0" smtClean="0">
              <a:solidFill>
                <a:srgbClr val="000066"/>
              </a:solidFill>
            </a:endParaRPr>
          </a:p>
          <a:p>
            <a:r>
              <a:rPr lang="pt-BR" sz="2600" b="1" dirty="0" smtClean="0">
                <a:solidFill>
                  <a:srgbClr val="000066"/>
                </a:solidFill>
              </a:rPr>
              <a:t>Autor: Osmel A. Martinez Estupinan</a:t>
            </a:r>
          </a:p>
          <a:p>
            <a:r>
              <a:rPr lang="pt-BR" sz="2600" b="1" dirty="0" smtClean="0">
                <a:solidFill>
                  <a:srgbClr val="000066"/>
                </a:solidFill>
              </a:rPr>
              <a:t>Orientador: Pablo Viana Stolz </a:t>
            </a:r>
          </a:p>
          <a:p>
            <a:endParaRPr lang="pt-BR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112711"/>
            <a:ext cx="910243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25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258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 UNIVERSIDADE ABERTA DO SUS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</a:endParaRPr>
          </a:p>
          <a:p>
            <a:pPr marL="0" marR="0" lvl="0" indent="539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258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 UNIVERSIDADE FEDERAL DE PELOTAS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</a:endParaRPr>
          </a:p>
          <a:p>
            <a:pPr marL="0" marR="0" lvl="0" indent="539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258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Trabalho de Conclusão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Curso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2588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Imagem 1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9983585" y="774124"/>
            <a:ext cx="1390304" cy="1400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87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540385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</a:t>
            </a:r>
            <a: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Melhorar o registro das informações.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4.1. Manter ficha de acompanhamento de 100% dos hipertensos e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/ou diabéticos 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cadastrados na unidade de saúde.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meta, conseguimos manter a adequadamente a ficha de acompanhamento em 100% durante os três meses da nossa intervenção.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1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2739"/>
            <a:ext cx="10515600" cy="890953"/>
          </a:xfrm>
        </p:spPr>
        <p:txBody>
          <a:bodyPr>
            <a:normAutofit fontScale="90000"/>
          </a:bodyPr>
          <a:lstStyle/>
          <a:p>
            <a:pPr marL="228600" lvl="0" indent="540385" algn="just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</a:t>
            </a:r>
            <a: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Mapear hipertensos e diabéticos de risco para doença cardiovascular.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5.1. Realizar estratificação do risco cardiovascular em 100% dos hipertensos e diabéticos  cadastrados na unidade de saúde.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28855221"/>
              </p:ext>
            </p:extLst>
          </p:nvPr>
        </p:nvGraphicFramePr>
        <p:xfrm>
          <a:off x="1254369" y="3106615"/>
          <a:ext cx="4454769" cy="255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07470112"/>
              </p:ext>
            </p:extLst>
          </p:nvPr>
        </p:nvGraphicFramePr>
        <p:xfrm>
          <a:off x="6784608" y="3084146"/>
          <a:ext cx="4460875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7022123" y="5615354"/>
            <a:ext cx="48533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de diabéticos com estratificação de risco cardiovascular por exame clínico em dia.</a:t>
            </a:r>
          </a:p>
          <a:p>
            <a:r>
              <a:rPr lang="pt-BR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Fonte: Planilha de coleta de dados 2015.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31629" y="5591908"/>
            <a:ext cx="45837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Proporção de hipertensos com estratificação de risco cardiovascular por exame clínico em dia.</a:t>
            </a:r>
          </a:p>
          <a:p>
            <a:r>
              <a:rPr lang="pt-BR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Fonte: Planilha de coleta de dados 2015.</a:t>
            </a:r>
          </a:p>
        </p:txBody>
      </p:sp>
    </p:spTree>
    <p:extLst>
      <p:ext uri="{BB962C8B-B14F-4D97-AF65-F5344CB8AC3E}">
        <p14:creationId xmlns:p14="http://schemas.microsoft.com/office/powerpoint/2010/main" val="31802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</a:t>
            </a:r>
            <a: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Promover a saúde de hipertensos e diabéticos.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6.1. Garantir orientação nutricional sobre alimentação saudável a 100% dos hipertensos e/ou diabéticos</a:t>
            </a:r>
          </a:p>
          <a:p>
            <a:pPr>
              <a:lnSpc>
                <a:spcPct val="100000"/>
              </a:lnSpc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ação foi desenvolvida com 100% dos nossos hipertensos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e/ou diabéticos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durante todos os três meses. Todos receberam orientações sobre as necessidades calóricas e sobre o adequado consumo de alimentos para uma dieta adequada segundo as suas necessidades. </a:t>
            </a:r>
            <a:endParaRPr lang="pt-BR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48303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 realização da intervenção e seus resultados são frutos do trabalho e articulação da nossa equipe, o trabalho desenvolvido em palestras com participação dos grupos  de HIPERDIA, visitas domiciliares e as avaliações dos usuários foi decisiva na aceitação da comunidade com nosso trabalho, sendo hoje o mesmo parte da rotina da UBS.</a:t>
            </a:r>
            <a:endParaRPr lang="pt-BR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9763" y="390698"/>
            <a:ext cx="10515600" cy="610154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trabalho em equipe foi essencial para a realização das ações propostas pelo estudo. A maioria dos membros da equipe foi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participativo nas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ações desenvolvidas e conseguimos unir mais a nossa equipe favorecendo o nosso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trabalho.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serviço foi de muita importância, conseguimos envolver todos os profissionais da equipe nas atividades de atenção ao programa de hiperdia e viabilizamos o atendimento de qualidade aos usuários. </a:t>
            </a:r>
            <a:endParaRPr lang="pt-BR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comunidade,  teve um impacto muito grande, no entanto a percepção destes ainda é pouca. Por enquanto o atendimento destes grupos de usuários está garantido na nossa UBS.  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540385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2509" y="149628"/>
            <a:ext cx="11521440" cy="6483927"/>
          </a:xfrm>
        </p:spPr>
        <p:txBody>
          <a:bodyPr>
            <a:normAutofit/>
          </a:bodyPr>
          <a:lstStyle/>
          <a:p>
            <a:pPr marL="0" lvl="0" indent="540385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Hoje nós estamos conseguindo:</a:t>
            </a:r>
          </a:p>
          <a:p>
            <a:pPr marL="0" lvl="0" indent="54038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Agendar consultas aos usuários faltosos 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Incluir a aferição da circunferência braquial e da cintura na triagem.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glicoteste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temos material disponível.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Orientar a periodicidade das consulta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o  exame clínico adequado 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a avaliação de risco cardiovascular 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Prescrever os exames laboratoriais.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atividades com os grupos de hiperdia com a equipe do NASF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4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887" y="448886"/>
            <a:ext cx="11321935" cy="6001789"/>
          </a:xfrm>
        </p:spPr>
        <p:txBody>
          <a:bodyPr/>
          <a:lstStyle/>
          <a:p>
            <a:endParaRPr lang="pt-B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  	</a:t>
            </a:r>
            <a:r>
              <a:rPr lang="pt-BR" dirty="0" smtClean="0">
                <a:solidFill>
                  <a:srgbClr val="000066"/>
                </a:solidFill>
              </a:rPr>
              <a:t>O projeto pedagógico do curso está orientado na preparação de sólidos conhecimentos e práticas habituais na Atenção Primaria de Saúde. Hoje agradeço ao grupos de Professores que estimularam constantemente na sua realização e culminação, sinto uma grande responsabilidade pelos conhecimentos aqui adquiridos, os quais já foram compartilhados com o resto da equipe e serão o sal para dar gosto a nosso trabalho, para ter um abordagem integral da Saúde Pública no Brasil e continuar oferecendo uma maior qualidade no atendimento na ESF.</a:t>
            </a:r>
            <a:endParaRPr lang="pt-B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61" y="515389"/>
            <a:ext cx="11305309" cy="586878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81891" y="2493818"/>
            <a:ext cx="111556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MUITO </a:t>
            </a:r>
            <a:r>
              <a:rPr lang="pt-BR" sz="4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000066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37" y="5223263"/>
            <a:ext cx="1945179" cy="116091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82" y="515389"/>
            <a:ext cx="1908464" cy="145472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292" y="5167139"/>
            <a:ext cx="2050475" cy="121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046"/>
            <a:ext cx="10515600" cy="560595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Brasil, as doenças cardiovasculares representam importantes problemas de saúde pública, pois é a primeira causa de morte no país.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Hipertensão Arterial Sistêmica e a Diabetes Mellitus , constituem–se os mais importantes fatores de risco das doenças cardiovasculares.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Estratégia de Saúde da Família  configura-se </a:t>
            </a: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 chave no desenvolvimento das ações, através de uma equipe multidisciplinar que atua na promoção de saúde, prevenção e reabilitação de doenças e agravos mais frequentes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9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82385" y="1088967"/>
            <a:ext cx="11371811" cy="5644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município de Luís Gomes esta localizado no estado de Rio Grande do Norte.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uma população </a:t>
            </a:r>
            <a:r>
              <a:rPr lang="pt-BR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10.000 </a:t>
            </a: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habitantes </a:t>
            </a:r>
            <a:r>
              <a:rPr lang="pt-BR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(IBGE, 2010)</a:t>
            </a:r>
            <a:endParaRPr lang="pt-BR" dirty="0" smtClean="0">
              <a:solidFill>
                <a:srgbClr val="000066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Hospital Municipal com atendimento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urgência, emergências, ambulatorial e internação.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Laboratório  Municipal para a realização de exames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complementares.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Farmácia Popular.</a:t>
            </a:r>
            <a:endParaRPr lang="pt-BR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135" y="839584"/>
            <a:ext cx="11421687" cy="56775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 da Vila São Bernardo </a:t>
            </a:r>
            <a:r>
              <a:rPr lang="pt-BR" dirty="0">
                <a:solidFill>
                  <a:srgbClr val="000066"/>
                </a:solidFill>
              </a:rPr>
              <a:t>está situada em zona </a:t>
            </a:r>
            <a:r>
              <a:rPr lang="pt-BR" dirty="0" smtClean="0">
                <a:solidFill>
                  <a:srgbClr val="000066"/>
                </a:solidFill>
              </a:rPr>
              <a:t>rural.</a:t>
            </a:r>
          </a:p>
          <a:p>
            <a:pPr marL="0" indent="0">
              <a:buNone/>
            </a:pPr>
            <a:endParaRPr lang="pt-BR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construção da UBS foi no ano 1976, atualmente está em reforma e ampliação.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 uma população de 1.766 habitantes.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A equipe de trabalho está formado por um médico, uma enfermeira, um técnico em enfermagem, cinco agentes comunitários de saúde, uma secretária uma auxiliar de limpeza.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programática antes da intervenção</a:t>
            </a:r>
            <a:endParaRPr lang="pt-BR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61" y="1690688"/>
            <a:ext cx="11371811" cy="48929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cadastramento dos usuários hipertensos e diabéticos era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falho.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</a:rPr>
              <a:t>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e atualização destes não acontecia com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sistematicidade.</a:t>
            </a:r>
          </a:p>
          <a:p>
            <a:pPr marL="0" indent="0">
              <a:buNone/>
            </a:pPr>
            <a:endParaRPr lang="pt-BR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de risco cardiovascular geralmente não era ofertada a todos ao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rgbClr val="000066"/>
                </a:solidFill>
              </a:rPr>
              <a:t>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orientações sobre educação em saúde não eram realizadas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adequadamente.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realizavam corretamente a indicações dos exames de acordo com o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protocolo do Ministério da Saúde.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66003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controle adequado dos hipertensos e diabetes deve ser prioridade da APS, a partir do princípio de que o diagnóstico precoce, o bom controle e o tratamento adequado dessas afeções são essenciais para diminuição dos eventos cardiovasculares, sendo o </a:t>
            </a: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para realizar nossa intervenção e atingir o objetivo principal:</a:t>
            </a:r>
            <a:b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</a:br>
            <a:r>
              <a:rPr lang="pt-BR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Melhorar a atenção à saúde dos usuários com Hipertensão Arterial Sistêmica e/ou Diabetes Mellitus, na UBS Vila São Bernardo, Luís Gomes-RN.</a:t>
            </a:r>
          </a:p>
        </p:txBody>
      </p:sp>
    </p:spTree>
    <p:extLst>
      <p:ext uri="{BB962C8B-B14F-4D97-AF65-F5344CB8AC3E}">
        <p14:creationId xmlns:p14="http://schemas.microsoft.com/office/powerpoint/2010/main" val="18247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540385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1. Ampliar a cobertura a hipertensos e/ou diabéticos</a:t>
            </a: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9724" y="1308302"/>
            <a:ext cx="11072552" cy="5549698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1.1. Cadastrar 80% dos hipertensos da área de abrangência no Programa de Atenção à Hipertensão Arterial e Diabetes Mellitus da unidade de saúde.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t-BR" sz="2400" dirty="0">
              <a:solidFill>
                <a:srgbClr val="00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67961252"/>
              </p:ext>
            </p:extLst>
          </p:nvPr>
        </p:nvGraphicFramePr>
        <p:xfrm>
          <a:off x="1487978" y="3241964"/>
          <a:ext cx="4530437" cy="251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51956" y="5760103"/>
            <a:ext cx="4566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1: Cobertura do programa de atenção ao hipertenso na unidade de saúde.</a:t>
            </a:r>
          </a:p>
          <a:p>
            <a:pPr lvl="0" algn="ctr"/>
            <a:r>
              <a:rPr lang="pt-BR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 2015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51709671"/>
              </p:ext>
            </p:extLst>
          </p:nvPr>
        </p:nvGraphicFramePr>
        <p:xfrm>
          <a:off x="6399646" y="3099453"/>
          <a:ext cx="4546600" cy="245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6679276" y="5513882"/>
            <a:ext cx="4674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16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Cobertura do programa de atenção ao diabético na unidade de saúde.</a:t>
            </a:r>
          </a:p>
          <a:p>
            <a:r>
              <a:rPr lang="pt-BR" sz="16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Planilha de coleta de dados 2015</a:t>
            </a:r>
            <a:endParaRPr lang="pt-BR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540385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 Melhorar a qualidade da atenção a hipertensos e/ou diabéticos.</a:t>
            </a:r>
            <a: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60112"/>
            <a:ext cx="10515600" cy="5497888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2.1. Realizar exame clínico apropriado em 100% dos hipertensos e/ou diabéticos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05270191"/>
              </p:ext>
            </p:extLst>
          </p:nvPr>
        </p:nvGraphicFramePr>
        <p:xfrm>
          <a:off x="1011324" y="3051175"/>
          <a:ext cx="4616450" cy="258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0956" y="5743786"/>
            <a:ext cx="483108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3: Proporção de hipertensos com os exames complementares em dia de acordo com o protocolo.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Planilha de coleta de dados 2015.</a:t>
            </a:r>
            <a:endParaRPr lang="pt-BR" sz="1400" dirty="0">
              <a:solidFill>
                <a:srgbClr val="00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413894348"/>
              </p:ext>
            </p:extLst>
          </p:nvPr>
        </p:nvGraphicFramePr>
        <p:xfrm>
          <a:off x="6892925" y="3027449"/>
          <a:ext cx="4460875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6500553" y="5743786"/>
            <a:ext cx="485324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4: Proporção de diabéticos com os exames complementares em dia de       acordo com o protocolo.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Planilha de coleta de dados 2015.</a:t>
            </a:r>
            <a:endParaRPr lang="pt-BR" sz="1400" dirty="0">
              <a:solidFill>
                <a:srgbClr val="00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540385">
              <a:lnSpc>
                <a:spcPct val="150000"/>
              </a:lnSpc>
              <a:spcBef>
                <a:spcPts val="1000"/>
              </a:spcBef>
            </a:pPr>
            <a: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700" b="1" dirty="0" smtClean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</a:t>
            </a:r>
            <a:r>
              <a:rPr lang="pt-BR" sz="2700" b="1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Melhorar a adesão de hipertensos e/ou diabéticos ao programa.</a:t>
            </a:r>
            <a:r>
              <a:rPr lang="pt-BR" sz="27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700" dirty="0">
                <a:solidFill>
                  <a:srgbClr val="00006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3.1. Buscar 100% dos hipertensos faltosos às consultas na unidade de saúde conforme a periodicidade recomendada.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relação a este indicador, não tivemos hipertensos nem diabéticos faltosos, pois todas as consultas agendadas para aqueles usuários com algum tipo de dificuldade, realizamos na casa do mesmo.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6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1083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                            UNIVERSIDADE ABERTA DO SUS                             UNIVERSIDADE FEDERAL DE PELOTAS                           Trabalho de Conclusão de Curso </vt:lpstr>
      <vt:lpstr>Introdução</vt:lpstr>
      <vt:lpstr> </vt:lpstr>
      <vt:lpstr>Apresentação do PowerPoint</vt:lpstr>
      <vt:lpstr>Situação programática antes da intervenção</vt:lpstr>
      <vt:lpstr> O controle adequado dos hipertensos e diabetes deve ser prioridade da APS, a partir do princípio de que o diagnóstico precoce, o bom controle e o tratamento adequado dessas afeções são essenciais para diminuição dos eventos cardiovasculares, sendo o motivo para realizar nossa intervenção e atingir o objetivo principal:   Melhorar a atenção à saúde dos usuários com Hipertensão Arterial Sistêmica e/ou Diabetes Mellitus, na UBS Vila São Bernardo, Luís Gomes-RN.</vt:lpstr>
      <vt:lpstr>Objetivo 1. Ampliar a cobertura a hipertensos e/ou diabéticos </vt:lpstr>
      <vt:lpstr>Objetivo 2. Melhorar a qualidade da atenção a hipertensos e/ou diabéticos. </vt:lpstr>
      <vt:lpstr> Objetivo 3. Melhorar a adesão de hipertensos e/ou diabéticos ao programa. </vt:lpstr>
      <vt:lpstr> Objetivo 4. Melhorar o registro das informações. </vt:lpstr>
      <vt:lpstr>  Objetivo 5. Mapear hipertensos e diabéticos de risco para doença cardiovascular. </vt:lpstr>
      <vt:lpstr> Objetivo 6. Promover a saúde de hipertensos e diabéticos. </vt:lpstr>
      <vt:lpstr>Apresentação do PowerPoint</vt:lpstr>
      <vt:lpstr>Apresentação do PowerPoint</vt:lpstr>
      <vt:lpstr> 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                            UNIVERSIDADE FEDERAL DE PELOTAS Trabalho de Conclusão de C</dc:title>
  <dc:creator>Osmel</dc:creator>
  <cp:lastModifiedBy>Osmel</cp:lastModifiedBy>
  <cp:revision>22</cp:revision>
  <dcterms:created xsi:type="dcterms:W3CDTF">2015-09-17T23:28:06Z</dcterms:created>
  <dcterms:modified xsi:type="dcterms:W3CDTF">2015-09-19T02:06:48Z</dcterms:modified>
</cp:coreProperties>
</file>