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charts/colors6.xml" ContentType="application/vnd.ms-office.chartcolor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olors4.xml" ContentType="application/vnd.ms-office.chartcolorstyl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7.xml" ContentType="application/vnd.openxmlformats-officedocument.drawingml.chart+xml"/>
  <Override PartName="/ppt/charts/style9.xml" ContentType="application/vnd.ms-office.chartstyle+xml"/>
  <Override PartName="/ppt/charts/style7.xml" ContentType="application/vnd.ms-office.chartstyle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charts/style5.xml" ContentType="application/vnd.ms-office.chart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style3.xml" ContentType="application/vnd.ms-office.chart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charts/style1.xml" ContentType="application/vnd.ms-office.chartstyle+xml"/>
  <Override PartName="/ppt/charts/colors9.xml" ContentType="application/vnd.ms-office.chartcolor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charts/colors7.xml" ContentType="application/vnd.ms-office.chartcolor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charts/colors5.xml" ContentType="application/vnd.ms-office.chartcolor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charts/colors3.xml" ContentType="application/vnd.ms-office.chartcolorstyle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style8.xml" ContentType="application/vnd.ms-office.chartstyle+xml"/>
  <Override PartName="/ppt/charts/chart4.xml" ContentType="application/vnd.openxmlformats-officedocument.drawingml.chart+xml"/>
  <Override PartName="/ppt/charts/style6.xml" ContentType="application/vnd.ms-office.chartstyl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charts/style4.xml" ContentType="application/vnd.ms-office.chartstyle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charts/style2.xml" ContentType="application/vnd.ms-office.chartstyle+xml"/>
  <Override PartName="/ppt/charts/colors8.xml" ContentType="application/vnd.ms-office.chartcolor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</p:sldMasterIdLst>
  <p:sldIdLst>
    <p:sldId id="301" r:id="rId2"/>
    <p:sldId id="256" r:id="rId3"/>
    <p:sldId id="257" r:id="rId4"/>
    <p:sldId id="320" r:id="rId5"/>
    <p:sldId id="258" r:id="rId6"/>
    <p:sldId id="259" r:id="rId7"/>
    <p:sldId id="266" r:id="rId8"/>
    <p:sldId id="267" r:id="rId9"/>
    <p:sldId id="277" r:id="rId10"/>
    <p:sldId id="278" r:id="rId11"/>
    <p:sldId id="304" r:id="rId12"/>
    <p:sldId id="279" r:id="rId13"/>
    <p:sldId id="280" r:id="rId14"/>
    <p:sldId id="306" r:id="rId15"/>
    <p:sldId id="281" r:id="rId16"/>
    <p:sldId id="307" r:id="rId17"/>
    <p:sldId id="282" r:id="rId18"/>
    <p:sldId id="308" r:id="rId19"/>
    <p:sldId id="283" r:id="rId20"/>
    <p:sldId id="309" r:id="rId21"/>
    <p:sldId id="284" r:id="rId22"/>
    <p:sldId id="310" r:id="rId23"/>
    <p:sldId id="285" r:id="rId24"/>
    <p:sldId id="311" r:id="rId25"/>
    <p:sldId id="286" r:id="rId26"/>
    <p:sldId id="312" r:id="rId27"/>
    <p:sldId id="316" r:id="rId28"/>
    <p:sldId id="317" r:id="rId29"/>
    <p:sldId id="287" r:id="rId30"/>
    <p:sldId id="315" r:id="rId31"/>
    <p:sldId id="288" r:id="rId32"/>
    <p:sldId id="314" r:id="rId33"/>
    <p:sldId id="289" r:id="rId34"/>
    <p:sldId id="313" r:id="rId35"/>
    <p:sldId id="290" r:id="rId36"/>
    <p:sldId id="291" r:id="rId37"/>
    <p:sldId id="292" r:id="rId38"/>
    <p:sldId id="293" r:id="rId39"/>
    <p:sldId id="321" r:id="rId40"/>
    <p:sldId id="322" r:id="rId41"/>
    <p:sldId id="294" r:id="rId42"/>
    <p:sldId id="323" r:id="rId43"/>
    <p:sldId id="324" r:id="rId44"/>
    <p:sldId id="295" r:id="rId45"/>
    <p:sldId id="296" r:id="rId46"/>
    <p:sldId id="326" r:id="rId47"/>
    <p:sldId id="325" r:id="rId48"/>
    <p:sldId id="297" r:id="rId49"/>
    <p:sldId id="319" r:id="rId50"/>
    <p:sldId id="327" r:id="rId51"/>
    <p:sldId id="298" r:id="rId52"/>
    <p:sldId id="299" r:id="rId53"/>
    <p:sldId id="328" r:id="rId54"/>
    <p:sldId id="330" r:id="rId55"/>
    <p:sldId id="329" r:id="rId56"/>
    <p:sldId id="300" r:id="rId5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FF66"/>
    <a:srgbClr val="0033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65" d="100"/>
          <a:sy n="65" d="100"/>
        </p:scale>
        <p:origin x="-85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1.xlsx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package" Target="../embeddings/Planilha_do_Microsoft_Office_Excel10.xlsx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package" Target="../embeddings/Planilha_do_Microsoft_Office_Excel1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Planilha_do_Microsoft_Office_Excel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Planilha_do_Microsoft_Office_Excel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Planilha_do_Microsoft_Office_Excel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Planilha_do_Microsoft_Office_Excel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Planilha_do_Microsoft_Office_Excel6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Planilha_do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8.xlsx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package" Target="../embeddings/Planilha_do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7"/>
  <c:chart>
    <c:autoTitleDeleted val="1"/>
    <c:plotArea>
      <c:layout>
        <c:manualLayout>
          <c:layoutTarget val="inner"/>
          <c:xMode val="edge"/>
          <c:yMode val="edge"/>
          <c:x val="5.4225666775002825E-2"/>
          <c:y val="2.965043422127045E-2"/>
          <c:w val="0.93344307593282827"/>
          <c:h val="0.91133722485554658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Indicadores!$C$4</c:f>
              <c:strCache>
                <c:ptCount val="1"/>
                <c:pt idx="0">
                  <c:v>Cobertura do programa de atenção ao  hipertenso na unidade de saúde</c:v>
                </c:pt>
              </c:strCache>
            </c:strRef>
          </c:tx>
          <c:dLbls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Indicadores!$D$3:$G$3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Indicadores!$D$4:$G$4</c:f>
              <c:numCache>
                <c:formatCode>0.0%</c:formatCode>
                <c:ptCount val="4"/>
                <c:pt idx="0">
                  <c:v>9.9827882960414213E-2</c:v>
                </c:pt>
                <c:pt idx="1">
                  <c:v>0.13425129087779825</c:v>
                </c:pt>
                <c:pt idx="2">
                  <c:v>0.36660929432013767</c:v>
                </c:pt>
                <c:pt idx="3">
                  <c:v>0</c:v>
                </c:pt>
              </c:numCache>
            </c:numRef>
          </c:val>
        </c:ser>
        <c:axId val="105112320"/>
        <c:axId val="105113856"/>
      </c:barChart>
      <c:catAx>
        <c:axId val="105112320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105113856"/>
        <c:crosses val="autoZero"/>
        <c:auto val="1"/>
        <c:lblAlgn val="ctr"/>
        <c:lblOffset val="100"/>
      </c:catAx>
      <c:valAx>
        <c:axId val="105113856"/>
        <c:scaling>
          <c:orientation val="minMax"/>
          <c:max val="1"/>
          <c:min val="0"/>
        </c:scaling>
        <c:axPos val="l"/>
        <c:majorGridlines/>
        <c:numFmt formatCode="0.0%" sourceLinked="1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105112320"/>
        <c:crosses val="autoZero"/>
        <c:crossBetween val="between"/>
        <c:majorUnit val="0.1"/>
        <c:minorUnit val="0.1"/>
      </c:valAx>
    </c:plotArea>
    <c:plotVisOnly val="1"/>
    <c:dispBlanksAs val="gap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Indicadores!$S$27</c:f>
              <c:strCache>
                <c:ptCount val="1"/>
                <c:pt idx="0">
                  <c:v>Proporção de diabéticos com avaliação da necessidade de atendimento odontológico</c:v>
                </c:pt>
              </c:strCache>
            </c:strRef>
          </c:tx>
          <c:dLbls>
            <c:txPr>
              <a:bodyPr rot="0" vert="horz"/>
              <a:lstStyle/>
              <a:p>
                <a:pPr>
                  <a:defRPr/>
                </a:pPr>
                <a:endParaRPr lang="pt-BR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Indicadores!$T$26:$W$26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Indicadores!$T$27:$W$27</c:f>
              <c:numCache>
                <c:formatCode>0.0%</c:formatCode>
                <c:ptCount val="4"/>
                <c:pt idx="0">
                  <c:v>0.37931034482759013</c:v>
                </c:pt>
                <c:pt idx="1">
                  <c:v>0.94117647058823561</c:v>
                </c:pt>
                <c:pt idx="2">
                  <c:v>0.92500000000000004</c:v>
                </c:pt>
                <c:pt idx="3">
                  <c:v>0</c:v>
                </c:pt>
              </c:numCache>
            </c:numRef>
          </c:val>
        </c:ser>
        <c:gapWidth val="219"/>
        <c:overlap val="-27"/>
        <c:axId val="111506944"/>
        <c:axId val="111508480"/>
      </c:barChart>
      <c:catAx>
        <c:axId val="111506944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111508480"/>
        <c:crosses val="autoZero"/>
        <c:auto val="1"/>
        <c:lblAlgn val="ctr"/>
        <c:lblOffset val="100"/>
      </c:catAx>
      <c:valAx>
        <c:axId val="11150848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111506944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Indicadores!$C$32</c:f>
              <c:strCache>
                <c:ptCount val="1"/>
                <c:pt idx="0">
                  <c:v>Proporção de hipertensos faltosos às consultas com busca ativa </c:v>
                </c:pt>
              </c:strCache>
            </c:strRef>
          </c:tx>
          <c:dLbls>
            <c:txPr>
              <a:bodyPr rot="0" vert="horz"/>
              <a:lstStyle/>
              <a:p>
                <a:pPr>
                  <a:defRPr/>
                </a:pPr>
                <a:endParaRPr lang="pt-BR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Indicadores!$D$31:$G$31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Indicadores!$D$32:$G$32</c:f>
              <c:numCache>
                <c:formatCode>0.0%</c:formatCode>
                <c:ptCount val="4"/>
                <c:pt idx="0">
                  <c:v>0.45714285714286113</c:v>
                </c:pt>
                <c:pt idx="1">
                  <c:v>1</c:v>
                </c:pt>
                <c:pt idx="2">
                  <c:v>0.98305084745762716</c:v>
                </c:pt>
                <c:pt idx="3">
                  <c:v>0</c:v>
                </c:pt>
              </c:numCache>
            </c:numRef>
          </c:val>
        </c:ser>
        <c:gapWidth val="219"/>
        <c:overlap val="-27"/>
        <c:axId val="111938944"/>
        <c:axId val="111953024"/>
      </c:barChart>
      <c:catAx>
        <c:axId val="111938944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111953024"/>
        <c:crosses val="autoZero"/>
        <c:auto val="1"/>
        <c:lblAlgn val="ctr"/>
        <c:lblOffset val="100"/>
      </c:catAx>
      <c:valAx>
        <c:axId val="111953024"/>
        <c:scaling>
          <c:orientation val="minMax"/>
          <c:max val="1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111938944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plotArea>
      <c:layout>
        <c:manualLayout>
          <c:layoutTarget val="inner"/>
          <c:xMode val="edge"/>
          <c:yMode val="edge"/>
          <c:x val="8.0483841223182709E-2"/>
          <c:y val="1.8471495761675723E-2"/>
          <c:w val="0.91951615877681625"/>
          <c:h val="0.89056624279451457"/>
        </c:manualLayout>
      </c:layout>
      <c:barChart>
        <c:barDir val="col"/>
        <c:grouping val="clustered"/>
        <c:ser>
          <c:idx val="0"/>
          <c:order val="0"/>
          <c:tx>
            <c:strRef>
              <c:f>Indicadores!$S$4</c:f>
              <c:strCache>
                <c:ptCount val="1"/>
                <c:pt idx="0">
                  <c:v>Cobertura do programa de atenção ao  diabético na unidade de saúde</c:v>
                </c:pt>
              </c:strCache>
            </c:strRef>
          </c:tx>
          <c:dLbls>
            <c:txPr>
              <a:bodyPr rot="0" vert="horz"/>
              <a:lstStyle/>
              <a:p>
                <a:pPr>
                  <a:defRPr/>
                </a:pPr>
                <a:endParaRPr lang="pt-BR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Indicadores!$T$3:$W$3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Indicadores!$T$4:$W$4</c:f>
              <c:numCache>
                <c:formatCode>0.0%</c:formatCode>
                <c:ptCount val="4"/>
                <c:pt idx="0">
                  <c:v>0.17469879518072381</c:v>
                </c:pt>
                <c:pt idx="1">
                  <c:v>0.20481927710843453</c:v>
                </c:pt>
                <c:pt idx="2">
                  <c:v>0.48192771084337382</c:v>
                </c:pt>
                <c:pt idx="3">
                  <c:v>0</c:v>
                </c:pt>
              </c:numCache>
            </c:numRef>
          </c:val>
        </c:ser>
        <c:gapWidth val="219"/>
        <c:overlap val="-27"/>
        <c:axId val="106629760"/>
        <c:axId val="106668416"/>
      </c:barChart>
      <c:catAx>
        <c:axId val="106629760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106668416"/>
        <c:crosses val="autoZero"/>
        <c:auto val="1"/>
        <c:lblAlgn val="ctr"/>
        <c:lblOffset val="100"/>
      </c:catAx>
      <c:valAx>
        <c:axId val="106668416"/>
        <c:scaling>
          <c:orientation val="minMax"/>
          <c:max val="1"/>
          <c:min val="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106629760"/>
        <c:crosses val="autoZero"/>
        <c:crossBetween val="between"/>
        <c:majorUnit val="0.1"/>
        <c:minorUnit val="1.0000000000000005E-2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plotArea>
      <c:layout>
        <c:manualLayout>
          <c:layoutTarget val="inner"/>
          <c:xMode val="edge"/>
          <c:yMode val="edge"/>
          <c:x val="8.4648966430651257E-2"/>
          <c:y val="3.6715857572474413E-2"/>
          <c:w val="0.90399546224216665"/>
          <c:h val="0.87698825624523125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Indicadores!$C$10</c:f>
              <c:strCache>
                <c:ptCount val="1"/>
                <c:pt idx="0">
                  <c:v>Proporção de hipertensos com o exame clínico em dia de acordo com o protocolo</c:v>
                </c:pt>
              </c:strCache>
            </c:strRef>
          </c:tx>
          <c:dLbls>
            <c:txPr>
              <a:bodyPr rot="0" vert="horz"/>
              <a:lstStyle/>
              <a:p>
                <a:pPr>
                  <a:defRPr/>
                </a:pPr>
                <a:endParaRPr lang="pt-BR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Indicadores!$D$9:$G$9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Indicadores!$D$10:$G$10</c:f>
              <c:numCache>
                <c:formatCode>0.0%</c:formatCode>
                <c:ptCount val="4"/>
                <c:pt idx="0">
                  <c:v>0.98275862068965514</c:v>
                </c:pt>
                <c:pt idx="1">
                  <c:v>0.98717948717949366</c:v>
                </c:pt>
                <c:pt idx="2">
                  <c:v>0.9953051643192421</c:v>
                </c:pt>
                <c:pt idx="3">
                  <c:v>0</c:v>
                </c:pt>
              </c:numCache>
            </c:numRef>
          </c:val>
        </c:ser>
        <c:gapWidth val="219"/>
        <c:overlap val="-27"/>
        <c:axId val="80131200"/>
        <c:axId val="80132736"/>
      </c:barChart>
      <c:catAx>
        <c:axId val="80131200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80132736"/>
        <c:crosses val="autoZero"/>
        <c:auto val="1"/>
        <c:lblAlgn val="ctr"/>
        <c:lblOffset val="100"/>
      </c:catAx>
      <c:valAx>
        <c:axId val="80132736"/>
        <c:scaling>
          <c:orientation val="minMax"/>
          <c:max val="1"/>
        </c:scaling>
        <c:axPos val="l"/>
        <c:majorGridlines/>
        <c:numFmt formatCode="0.0%" sourceLinked="1"/>
        <c:maj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80131200"/>
        <c:crosses val="autoZero"/>
        <c:crossBetween val="between"/>
        <c:majorUnit val="0.1"/>
      </c:valAx>
    </c:plotArea>
    <c:plotVisOnly val="1"/>
    <c:dispBlanksAs val="gap"/>
  </c:chart>
  <c:txPr>
    <a:bodyPr/>
    <a:lstStyle/>
    <a:p>
      <a:pPr>
        <a:defRPr sz="1800"/>
      </a:pPr>
      <a:endParaRPr lang="pt-BR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Indicadores!$S$10</c:f>
              <c:strCache>
                <c:ptCount val="1"/>
                <c:pt idx="0">
                  <c:v>Proporção de diabéticos com o exame clínico em dia de acordo com o protocolo</c:v>
                </c:pt>
              </c:strCache>
            </c:strRef>
          </c:tx>
          <c:dLbls>
            <c:txPr>
              <a:bodyPr rot="0" vert="horz"/>
              <a:lstStyle/>
              <a:p>
                <a:pPr>
                  <a:defRPr/>
                </a:pPr>
                <a:endParaRPr lang="pt-BR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Indicadores!$T$9:$W$9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Indicadores!$T$10:$W$10</c:f>
              <c:numCache>
                <c:formatCode>0.0%</c:formatCode>
                <c:ptCount val="4"/>
                <c:pt idx="0">
                  <c:v>1</c:v>
                </c:pt>
                <c:pt idx="1">
                  <c:v>0.97058823529411764</c:v>
                </c:pt>
                <c:pt idx="2">
                  <c:v>0.98749999999999949</c:v>
                </c:pt>
                <c:pt idx="3">
                  <c:v>0</c:v>
                </c:pt>
              </c:numCache>
            </c:numRef>
          </c:val>
        </c:ser>
        <c:gapWidth val="219"/>
        <c:overlap val="-27"/>
        <c:axId val="108428672"/>
        <c:axId val="108442752"/>
      </c:barChart>
      <c:catAx>
        <c:axId val="108428672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108442752"/>
        <c:crosses val="autoZero"/>
        <c:auto val="1"/>
        <c:lblAlgn val="ctr"/>
        <c:lblOffset val="100"/>
      </c:catAx>
      <c:valAx>
        <c:axId val="108442752"/>
        <c:scaling>
          <c:orientation val="minMax"/>
          <c:max val="1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108428672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Indicadores!$C$10</c:f>
              <c:strCache>
                <c:ptCount val="1"/>
                <c:pt idx="0">
                  <c:v>Proporção de hipertensos com o exame clínico em dia de acordo com o protocolo</c:v>
                </c:pt>
              </c:strCache>
            </c:strRef>
          </c:tx>
          <c:dLbls>
            <c:txPr>
              <a:bodyPr rot="0" vert="horz"/>
              <a:lstStyle/>
              <a:p>
                <a:pPr>
                  <a:defRPr/>
                </a:pPr>
                <a:endParaRPr lang="pt-BR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Indicadores!$D$9:$G$9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Indicadores!$D$10:$G$10</c:f>
              <c:numCache>
                <c:formatCode>0.0%</c:formatCode>
                <c:ptCount val="4"/>
                <c:pt idx="0">
                  <c:v>0.98275862068965514</c:v>
                </c:pt>
                <c:pt idx="1">
                  <c:v>0.98717948717949366</c:v>
                </c:pt>
                <c:pt idx="2">
                  <c:v>0.9953051643192421</c:v>
                </c:pt>
                <c:pt idx="3">
                  <c:v>0</c:v>
                </c:pt>
              </c:numCache>
            </c:numRef>
          </c:val>
        </c:ser>
        <c:gapWidth val="219"/>
        <c:overlap val="-27"/>
        <c:axId val="107893120"/>
        <c:axId val="107894656"/>
      </c:barChart>
      <c:catAx>
        <c:axId val="107893120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107894656"/>
        <c:crosses val="autoZero"/>
        <c:auto val="1"/>
        <c:lblAlgn val="ctr"/>
        <c:lblOffset val="100"/>
      </c:catAx>
      <c:valAx>
        <c:axId val="107894656"/>
        <c:scaling>
          <c:orientation val="minMax"/>
          <c:max val="1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0"/>
        <c:maj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107893120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Indicadores!$S$15</c:f>
              <c:strCache>
                <c:ptCount val="1"/>
                <c:pt idx="0">
                  <c:v>Proporção de diabéticos com os exames complementares  em dia de acordo com o protocolo</c:v>
                </c:pt>
              </c:strCache>
            </c:strRef>
          </c:tx>
          <c:dLbls>
            <c:txPr>
              <a:bodyPr rot="0" vert="horz"/>
              <a:lstStyle/>
              <a:p>
                <a:pPr>
                  <a:defRPr/>
                </a:pPr>
                <a:endParaRPr lang="pt-BR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Indicadores!$T$14:$W$14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Indicadores!$T$15:$W$15</c:f>
              <c:numCache>
                <c:formatCode>0.0%</c:formatCode>
                <c:ptCount val="4"/>
                <c:pt idx="0">
                  <c:v>0.62068965517242181</c:v>
                </c:pt>
                <c:pt idx="1">
                  <c:v>0.91176470588234348</c:v>
                </c:pt>
                <c:pt idx="2">
                  <c:v>0.97500000000000064</c:v>
                </c:pt>
                <c:pt idx="3">
                  <c:v>0</c:v>
                </c:pt>
              </c:numCache>
            </c:numRef>
          </c:val>
        </c:ser>
        <c:gapWidth val="219"/>
        <c:overlap val="-27"/>
        <c:axId val="109404544"/>
        <c:axId val="109406080"/>
      </c:barChart>
      <c:catAx>
        <c:axId val="109404544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109406080"/>
        <c:crosses val="autoZero"/>
        <c:auto val="1"/>
        <c:lblAlgn val="ctr"/>
        <c:lblOffset val="100"/>
      </c:catAx>
      <c:valAx>
        <c:axId val="109406080"/>
        <c:scaling>
          <c:orientation val="minMax"/>
          <c:max val="1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109404544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Indicadores!$C$21</c:f>
              <c:strCache>
                <c:ptCount val="1"/>
                <c:pt idx="0">
                  <c:v>Proporção de hipertensos com prescrição de medicamentos da Farmácia Popular/Hiperdia priorizada.      </c:v>
                </c:pt>
              </c:strCache>
            </c:strRef>
          </c:tx>
          <c:dLbls>
            <c:txPr>
              <a:bodyPr rot="0" vert="horz"/>
              <a:lstStyle/>
              <a:p>
                <a:pPr>
                  <a:defRPr/>
                </a:pPr>
                <a:endParaRPr lang="pt-BR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Indicadores!$D$20:$G$20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Indicadores!$D$21:$G$21</c:f>
              <c:numCache>
                <c:formatCode>0.0%</c:formatCode>
                <c:ptCount val="4"/>
                <c:pt idx="0">
                  <c:v>0.96428571428571463</c:v>
                </c:pt>
                <c:pt idx="1">
                  <c:v>0.98684210526315752</c:v>
                </c:pt>
                <c:pt idx="2">
                  <c:v>0.99052132701421758</c:v>
                </c:pt>
                <c:pt idx="3">
                  <c:v>0</c:v>
                </c:pt>
              </c:numCache>
            </c:numRef>
          </c:val>
        </c:ser>
        <c:gapWidth val="219"/>
        <c:overlap val="-27"/>
        <c:axId val="109882368"/>
        <c:axId val="109888256"/>
      </c:barChart>
      <c:catAx>
        <c:axId val="109882368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109888256"/>
        <c:crosses val="autoZero"/>
        <c:auto val="1"/>
        <c:lblAlgn val="ctr"/>
        <c:lblOffset val="100"/>
      </c:catAx>
      <c:valAx>
        <c:axId val="109888256"/>
        <c:scaling>
          <c:orientation val="minMax"/>
          <c:max val="1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109882368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layout>
        <c:manualLayout>
          <c:xMode val="edge"/>
          <c:yMode val="edge"/>
          <c:x val="0.13993532329151831"/>
          <c:y val="3.4188034188034191E-2"/>
        </c:manualLayout>
      </c:layout>
      <c:spPr>
        <a:noFill/>
        <a:ln w="25400">
          <a:noFill/>
        </a:ln>
      </c:spPr>
      <c:txPr>
        <a:bodyPr/>
        <a:lstStyle/>
        <a:p>
          <a:pPr algn="ctr" rtl="1"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>
        <c:manualLayout>
          <c:layoutTarget val="inner"/>
          <c:xMode val="edge"/>
          <c:yMode val="edge"/>
          <c:x val="0.12567266916466993"/>
          <c:y val="0.29509623797025397"/>
          <c:w val="0.84407846516779261"/>
          <c:h val="0.61921293492159635"/>
        </c:manualLayout>
      </c:layout>
      <c:barChart>
        <c:barDir val="col"/>
        <c:grouping val="clustered"/>
        <c:ser>
          <c:idx val="0"/>
          <c:order val="0"/>
          <c:tx>
            <c:strRef>
              <c:f>Indicadores!$S$21</c:f>
              <c:strCache>
                <c:ptCount val="1"/>
                <c:pt idx="0">
                  <c:v>Proporção de diabéticos com prescrição de medicamentos da Farmácia Popular/Hiperdia priorizada.      </c:v>
                </c:pt>
              </c:strCache>
            </c:strRef>
          </c:tx>
          <c:dLbls>
            <c:dLbl>
              <c:idx val="0"/>
              <c:layout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/>
              <c:showVal val="1"/>
              <c:extLst>
                <c:ext xmlns:c15="http://schemas.microsoft.com/office/drawing/2012/chart" uri="{CE6537A1-D6FC-4f65-9D91-7224C49458BB}"/>
              </c:extLst>
            </c:dLbl>
            <c:delete val="1"/>
            <c:spPr>
              <a:noFill/>
              <a:ln>
                <a:noFill/>
              </a:ln>
              <a:effectLst/>
            </c:spPr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Indicadores!$T$20:$W$20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Indicadores!$T$21:$W$21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axId val="109359872"/>
        <c:axId val="109361408"/>
      </c:barChart>
      <c:catAx>
        <c:axId val="109359872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09361408"/>
        <c:crosses val="autoZero"/>
        <c:auto val="1"/>
        <c:lblAlgn val="ctr"/>
        <c:lblOffset val="100"/>
      </c:catAx>
      <c:valAx>
        <c:axId val="109361408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09359872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Indicadores!$C$27</c:f>
              <c:strCache>
                <c:ptCount val="1"/>
                <c:pt idx="0">
                  <c:v>Proporção de hipertensos com avaliação da necessidade de atendimento odontológico</c:v>
                </c:pt>
              </c:strCache>
            </c:strRef>
          </c:tx>
          <c:dLbls>
            <c:txPr>
              <a:bodyPr rot="0" vert="horz"/>
              <a:lstStyle/>
              <a:p>
                <a:pPr>
                  <a:defRPr/>
                </a:pPr>
                <a:endParaRPr lang="pt-BR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Indicadores!$D$26:$G$26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Indicadores!$D$27:$G$27</c:f>
              <c:numCache>
                <c:formatCode>0.0%</c:formatCode>
                <c:ptCount val="4"/>
                <c:pt idx="0">
                  <c:v>0.29310344827586232</c:v>
                </c:pt>
                <c:pt idx="1">
                  <c:v>0.89743589743590002</c:v>
                </c:pt>
                <c:pt idx="2">
                  <c:v>0.92957746478873238</c:v>
                </c:pt>
                <c:pt idx="3">
                  <c:v>0</c:v>
                </c:pt>
              </c:numCache>
            </c:numRef>
          </c:val>
        </c:ser>
        <c:gapWidth val="219"/>
        <c:overlap val="-27"/>
        <c:axId val="108890752"/>
        <c:axId val="108892544"/>
      </c:barChart>
      <c:catAx>
        <c:axId val="108890752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108892544"/>
        <c:crosses val="autoZero"/>
        <c:auto val="1"/>
        <c:lblAlgn val="ctr"/>
        <c:lblOffset val="100"/>
      </c:catAx>
      <c:valAx>
        <c:axId val="10889254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108890752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4BD72-6DB4-4E8F-BF4D-1D39F8511234}" type="datetimeFigureOut">
              <a:rPr lang="pt-BR" smtClean="0"/>
              <a:pPr/>
              <a:t>12/08/2015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25039-41C6-46C9-9186-A4146379A7E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4BD72-6DB4-4E8F-BF4D-1D39F8511234}" type="datetimeFigureOut">
              <a:rPr lang="pt-BR" smtClean="0"/>
              <a:pPr/>
              <a:t>12/08/2015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25039-41C6-46C9-9186-A4146379A7E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11785600" y="274639"/>
            <a:ext cx="36576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12800" y="274639"/>
            <a:ext cx="107696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4BD72-6DB4-4E8F-BF4D-1D39F8511234}" type="datetimeFigureOut">
              <a:rPr lang="pt-BR" smtClean="0"/>
              <a:pPr/>
              <a:t>12/08/2015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25039-41C6-46C9-9186-A4146379A7E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4BD72-6DB4-4E8F-BF4D-1D39F8511234}" type="datetimeFigureOut">
              <a:rPr lang="pt-BR" smtClean="0"/>
              <a:pPr/>
              <a:t>12/08/2015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25039-41C6-46C9-9186-A4146379A7E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4BD72-6DB4-4E8F-BF4D-1D39F8511234}" type="datetimeFigureOut">
              <a:rPr lang="pt-BR" smtClean="0"/>
              <a:pPr/>
              <a:t>12/08/2015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25039-41C6-46C9-9186-A4146379A7E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12800" y="1600204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229600" y="1600204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4BD72-6DB4-4E8F-BF4D-1D39F8511234}" type="datetimeFigureOut">
              <a:rPr lang="pt-BR" smtClean="0"/>
              <a:pPr/>
              <a:t>12/08/2015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25039-41C6-46C9-9186-A4146379A7E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4BD72-6DB4-4E8F-BF4D-1D39F8511234}" type="datetimeFigureOut">
              <a:rPr lang="pt-BR" smtClean="0"/>
              <a:pPr/>
              <a:t>12/08/2015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25039-41C6-46C9-9186-A4146379A7E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4BD72-6DB4-4E8F-BF4D-1D39F8511234}" type="datetimeFigureOut">
              <a:rPr lang="pt-BR" smtClean="0"/>
              <a:pPr/>
              <a:t>12/08/2015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25039-41C6-46C9-9186-A4146379A7E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4BD72-6DB4-4E8F-BF4D-1D39F8511234}" type="datetimeFigureOut">
              <a:rPr lang="pt-BR" smtClean="0"/>
              <a:pPr/>
              <a:t>12/08/2015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25039-41C6-46C9-9186-A4146379A7E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4BD72-6DB4-4E8F-BF4D-1D39F8511234}" type="datetimeFigureOut">
              <a:rPr lang="pt-BR" smtClean="0"/>
              <a:pPr/>
              <a:t>12/08/2015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25039-41C6-46C9-9186-A4146379A7E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4BD72-6DB4-4E8F-BF4D-1D39F8511234}" type="datetimeFigureOut">
              <a:rPr lang="pt-BR" smtClean="0"/>
              <a:pPr/>
              <a:t>12/08/2015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25039-41C6-46C9-9186-A4146379A7E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7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9600" y="63563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44BD72-6DB4-4E8F-BF4D-1D39F8511234}" type="datetimeFigureOut">
              <a:rPr lang="pt-BR" smtClean="0"/>
              <a:pPr/>
              <a:t>12/08/2015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5600" y="635635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7600" y="63563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B25039-41C6-46C9-9186-A4146379A7E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454" y="4896465"/>
            <a:ext cx="10869084" cy="1592826"/>
          </a:xfrm>
        </p:spPr>
        <p:txBody>
          <a:bodyPr>
            <a:normAutofit fontScale="90000"/>
          </a:bodyPr>
          <a:lstStyle/>
          <a:p>
            <a:r>
              <a:rPr lang="pt-BR" sz="3100" dirty="0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                     </a:t>
            </a:r>
            <a:r>
              <a:rPr lang="pt-BR" sz="3100" dirty="0" smtClean="0">
                <a:solidFill>
                  <a:srgbClr val="0000CC"/>
                </a:solidFill>
                <a:latin typeface="Batang" pitchFamily="18" charset="-127"/>
                <a:ea typeface="Batang" pitchFamily="18" charset="-127"/>
              </a:rPr>
              <a:t>Osmundo </a:t>
            </a:r>
            <a:r>
              <a:rPr lang="pt-BR" sz="3100" dirty="0">
                <a:solidFill>
                  <a:srgbClr val="0000CC"/>
                </a:solidFill>
                <a:latin typeface="Batang" pitchFamily="18" charset="-127"/>
                <a:ea typeface="Batang" pitchFamily="18" charset="-127"/>
              </a:rPr>
              <a:t>Almaguel </a:t>
            </a:r>
            <a:r>
              <a:rPr lang="pt-BR" sz="3100" dirty="0" smtClean="0">
                <a:solidFill>
                  <a:srgbClr val="0000CC"/>
                </a:solidFill>
                <a:latin typeface="Batang" pitchFamily="18" charset="-127"/>
                <a:ea typeface="Batang" pitchFamily="18" charset="-127"/>
              </a:rPr>
              <a:t>Speck</a:t>
            </a:r>
            <a:br>
              <a:rPr lang="pt-BR" sz="3100" dirty="0" smtClean="0">
                <a:solidFill>
                  <a:srgbClr val="0000CC"/>
                </a:solidFill>
                <a:latin typeface="Batang" pitchFamily="18" charset="-127"/>
                <a:ea typeface="Batang" pitchFamily="18" charset="-127"/>
              </a:rPr>
            </a:br>
            <a:r>
              <a:rPr lang="pt-BR" sz="3100" dirty="0" smtClean="0">
                <a:solidFill>
                  <a:srgbClr val="0000CC"/>
                </a:solidFill>
                <a:latin typeface="Batang" pitchFamily="18" charset="-127"/>
                <a:ea typeface="Batang" pitchFamily="18" charset="-127"/>
              </a:rPr>
              <a:t>                                   Pelotas</a:t>
            </a:r>
            <a:r>
              <a:rPr lang="pt-BR" sz="3100" dirty="0">
                <a:solidFill>
                  <a:srgbClr val="0000CC"/>
                </a:solidFill>
                <a:latin typeface="Batang" pitchFamily="18" charset="-127"/>
                <a:ea typeface="Batang" pitchFamily="18" charset="-127"/>
              </a:rPr>
              <a:t>, </a:t>
            </a:r>
            <a:r>
              <a:rPr lang="pt-BR" sz="3100" dirty="0" smtClean="0">
                <a:solidFill>
                  <a:srgbClr val="0000CC"/>
                </a:solidFill>
                <a:latin typeface="Batang" pitchFamily="18" charset="-127"/>
                <a:ea typeface="Batang" pitchFamily="18" charset="-127"/>
              </a:rPr>
              <a:t>2015</a:t>
            </a:r>
            <a:br>
              <a:rPr lang="pt-BR" sz="3100" dirty="0" smtClean="0">
                <a:solidFill>
                  <a:srgbClr val="0000CC"/>
                </a:solidFill>
                <a:latin typeface="Batang" pitchFamily="18" charset="-127"/>
                <a:ea typeface="Batang" pitchFamily="18" charset="-127"/>
              </a:rPr>
            </a:br>
            <a:r>
              <a:rPr lang="pt-BR" sz="2800" dirty="0" smtClean="0">
                <a:solidFill>
                  <a:srgbClr val="0000CC"/>
                </a:solidFill>
                <a:latin typeface="Batang" pitchFamily="18" charset="-127"/>
                <a:ea typeface="Batang" pitchFamily="18" charset="-127"/>
              </a:rPr>
              <a:t>Orientador: Aline Gomes de Oliveira Nascimento </a:t>
            </a:r>
            <a:r>
              <a:rPr lang="pt-BR" sz="2800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/>
            </a:r>
            <a:br>
              <a:rPr lang="pt-BR" sz="2800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</a:br>
            <a:r>
              <a:rPr lang="pt-BR" sz="2800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 </a:t>
            </a:r>
            <a:r>
              <a:rPr lang="pt-BR" sz="2800" dirty="0" smtClean="0"/>
              <a:t/>
            </a:r>
            <a:br>
              <a:rPr lang="pt-BR" sz="2800" dirty="0" smtClean="0"/>
            </a:br>
            <a:r>
              <a:rPr lang="pt-BR" sz="3100" dirty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/>
            </a:r>
            <a:br>
              <a:rPr lang="pt-BR" sz="3100" dirty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> </a:t>
            </a:r>
            <a:br>
              <a:rPr lang="pt-BR" dirty="0"/>
            </a:br>
            <a:r>
              <a:rPr lang="pt-BR" dirty="0"/>
              <a:t> 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16194" y="0"/>
            <a:ext cx="11474245" cy="5088193"/>
          </a:xfrm>
        </p:spPr>
        <p:txBody>
          <a:bodyPr>
            <a:normAutofit fontScale="25000" lnSpcReduction="20000"/>
          </a:bodyPr>
          <a:lstStyle/>
          <a:p>
            <a:endParaRPr lang="pt-BR" b="1" dirty="0" smtClean="0"/>
          </a:p>
          <a:p>
            <a:endParaRPr lang="pt-BR" b="1" dirty="0"/>
          </a:p>
          <a:p>
            <a:endParaRPr lang="pt-BR" b="1" dirty="0" smtClean="0"/>
          </a:p>
          <a:p>
            <a:endParaRPr lang="pt-BR" sz="9600" b="1" dirty="0" smtClean="0">
              <a:solidFill>
                <a:srgbClr val="0033CC"/>
              </a:solidFill>
              <a:latin typeface="+mj-lt"/>
              <a:cs typeface="Arial" pitchFamily="34" charset="0"/>
            </a:endParaRPr>
          </a:p>
          <a:p>
            <a:r>
              <a:rPr lang="pt-BR" sz="11200" b="1" dirty="0" smtClean="0">
                <a:solidFill>
                  <a:srgbClr val="0000CC"/>
                </a:solidFill>
                <a:latin typeface="Batang" pitchFamily="18" charset="-127"/>
                <a:ea typeface="Batang" pitchFamily="18" charset="-127"/>
                <a:cs typeface="Arial" pitchFamily="34" charset="0"/>
              </a:rPr>
              <a:t>                UNIVERSIDADE </a:t>
            </a:r>
            <a:r>
              <a:rPr lang="pt-BR" sz="11200" b="1" dirty="0">
                <a:solidFill>
                  <a:srgbClr val="0000CC"/>
                </a:solidFill>
                <a:latin typeface="Batang" pitchFamily="18" charset="-127"/>
                <a:ea typeface="Batang" pitchFamily="18" charset="-127"/>
                <a:cs typeface="Arial" pitchFamily="34" charset="0"/>
              </a:rPr>
              <a:t>ABERTA DO SUS</a:t>
            </a:r>
          </a:p>
          <a:p>
            <a:r>
              <a:rPr lang="pt-BR" sz="11200" b="1" dirty="0" smtClean="0">
                <a:solidFill>
                  <a:srgbClr val="0000CC"/>
                </a:solidFill>
                <a:latin typeface="Batang" pitchFamily="18" charset="-127"/>
                <a:ea typeface="Batang" pitchFamily="18" charset="-127"/>
                <a:cs typeface="Arial" pitchFamily="34" charset="0"/>
              </a:rPr>
              <a:t>             UNIVERSIDADE </a:t>
            </a:r>
            <a:r>
              <a:rPr lang="pt-BR" sz="11200" b="1" dirty="0">
                <a:solidFill>
                  <a:srgbClr val="0000CC"/>
                </a:solidFill>
                <a:latin typeface="Batang" pitchFamily="18" charset="-127"/>
                <a:ea typeface="Batang" pitchFamily="18" charset="-127"/>
                <a:cs typeface="Arial" pitchFamily="34" charset="0"/>
              </a:rPr>
              <a:t>FEDERAL DE </a:t>
            </a:r>
            <a:r>
              <a:rPr lang="pt-BR" sz="11200" b="1" dirty="0" smtClean="0">
                <a:solidFill>
                  <a:srgbClr val="0000CC"/>
                </a:solidFill>
                <a:latin typeface="Batang" pitchFamily="18" charset="-127"/>
                <a:ea typeface="Batang" pitchFamily="18" charset="-127"/>
                <a:cs typeface="Arial" pitchFamily="34" charset="0"/>
              </a:rPr>
              <a:t>PELOTAS</a:t>
            </a:r>
          </a:p>
          <a:p>
            <a:endParaRPr lang="pt-BR" sz="11200" b="1" dirty="0">
              <a:solidFill>
                <a:srgbClr val="0000CC"/>
              </a:solidFill>
              <a:latin typeface="Batang" pitchFamily="18" charset="-127"/>
              <a:ea typeface="Batang" pitchFamily="18" charset="-127"/>
              <a:cs typeface="Arial" pitchFamily="34" charset="0"/>
            </a:endParaRPr>
          </a:p>
          <a:p>
            <a:r>
              <a:rPr lang="pt-BR" sz="11200" b="1" dirty="0" smtClean="0">
                <a:solidFill>
                  <a:srgbClr val="0000CC"/>
                </a:solidFill>
                <a:latin typeface="Batang" pitchFamily="18" charset="-127"/>
                <a:ea typeface="Batang" pitchFamily="18" charset="-127"/>
                <a:cs typeface="Arial" pitchFamily="34" charset="0"/>
              </a:rPr>
              <a:t>                Especialização </a:t>
            </a:r>
            <a:r>
              <a:rPr lang="pt-BR" sz="11200" b="1" dirty="0">
                <a:solidFill>
                  <a:srgbClr val="0000CC"/>
                </a:solidFill>
                <a:latin typeface="Batang" pitchFamily="18" charset="-127"/>
                <a:ea typeface="Batang" pitchFamily="18" charset="-127"/>
                <a:cs typeface="Arial" pitchFamily="34" charset="0"/>
              </a:rPr>
              <a:t>em Saúde da Família</a:t>
            </a:r>
          </a:p>
          <a:p>
            <a:r>
              <a:rPr lang="pt-BR" sz="11200" b="1" dirty="0" smtClean="0">
                <a:solidFill>
                  <a:srgbClr val="0000CC"/>
                </a:solidFill>
                <a:latin typeface="Batang" pitchFamily="18" charset="-127"/>
                <a:ea typeface="Batang" pitchFamily="18" charset="-127"/>
                <a:cs typeface="Arial" pitchFamily="34" charset="0"/>
              </a:rPr>
              <a:t>                        Modalidade </a:t>
            </a:r>
            <a:r>
              <a:rPr lang="pt-BR" sz="11200" b="1" dirty="0">
                <a:solidFill>
                  <a:srgbClr val="0000CC"/>
                </a:solidFill>
                <a:latin typeface="Batang" pitchFamily="18" charset="-127"/>
                <a:ea typeface="Batang" pitchFamily="18" charset="-127"/>
                <a:cs typeface="Arial" pitchFamily="34" charset="0"/>
              </a:rPr>
              <a:t>a Distância</a:t>
            </a:r>
          </a:p>
          <a:p>
            <a:r>
              <a:rPr lang="pt-BR" sz="11200" b="1" dirty="0" smtClean="0">
                <a:solidFill>
                  <a:srgbClr val="0000CC"/>
                </a:solidFill>
                <a:latin typeface="Batang" pitchFamily="18" charset="-127"/>
                <a:ea typeface="Batang" pitchFamily="18" charset="-127"/>
                <a:cs typeface="Arial" pitchFamily="34" charset="0"/>
              </a:rPr>
              <a:t>                                   Turma nº7</a:t>
            </a:r>
          </a:p>
          <a:p>
            <a:r>
              <a:rPr lang="pt-BR" sz="11200" b="1" dirty="0" smtClean="0">
                <a:solidFill>
                  <a:srgbClr val="0000CC"/>
                </a:solidFill>
                <a:latin typeface="Batang" pitchFamily="18" charset="-127"/>
                <a:ea typeface="Batang" pitchFamily="18" charset="-127"/>
                <a:cs typeface="Arial" pitchFamily="34" charset="0"/>
              </a:rPr>
              <a:t>                 Trabalho </a:t>
            </a:r>
            <a:r>
              <a:rPr lang="pt-BR" sz="11200" b="1" dirty="0">
                <a:solidFill>
                  <a:srgbClr val="0000CC"/>
                </a:solidFill>
                <a:latin typeface="Batang" pitchFamily="18" charset="-127"/>
                <a:ea typeface="Batang" pitchFamily="18" charset="-127"/>
                <a:cs typeface="Arial" pitchFamily="34" charset="0"/>
              </a:rPr>
              <a:t>de Conclusão de </a:t>
            </a:r>
            <a:r>
              <a:rPr lang="pt-BR" sz="11200" b="1" dirty="0" smtClean="0">
                <a:solidFill>
                  <a:srgbClr val="0000CC"/>
                </a:solidFill>
                <a:latin typeface="Batang" pitchFamily="18" charset="-127"/>
                <a:ea typeface="Batang" pitchFamily="18" charset="-127"/>
                <a:cs typeface="Arial" pitchFamily="34" charset="0"/>
              </a:rPr>
              <a:t>Curso</a:t>
            </a:r>
          </a:p>
          <a:p>
            <a:r>
              <a:rPr lang="pt-BR" sz="11200" b="1" dirty="0" smtClean="0">
                <a:solidFill>
                  <a:srgbClr val="0000CC"/>
                </a:solidFill>
                <a:latin typeface="Batang" pitchFamily="18" charset="-127"/>
                <a:ea typeface="Batang" pitchFamily="18" charset="-127"/>
                <a:cs typeface="Arial" pitchFamily="34" charset="0"/>
              </a:rPr>
              <a:t>Melhoria </a:t>
            </a:r>
            <a:r>
              <a:rPr lang="pt-BR" sz="11200" b="1" dirty="0">
                <a:solidFill>
                  <a:srgbClr val="0000CC"/>
                </a:solidFill>
                <a:latin typeface="Batang" pitchFamily="18" charset="-127"/>
                <a:ea typeface="Batang" pitchFamily="18" charset="-127"/>
                <a:cs typeface="Arial" pitchFamily="34" charset="0"/>
              </a:rPr>
              <a:t>da atenção dos hipertensos e diabéticos da UBS Maria Joana Moreira dos Santos, Ferreira Gomes/AP</a:t>
            </a:r>
          </a:p>
          <a:p>
            <a:r>
              <a:rPr lang="pt-BR" sz="11200" b="1" dirty="0">
                <a:solidFill>
                  <a:schemeClr val="tx2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 </a:t>
            </a:r>
          </a:p>
          <a:p>
            <a:endParaRPr lang="pt-BR" sz="9600" b="1" dirty="0">
              <a:solidFill>
                <a:schemeClr val="tx2">
                  <a:lumMod val="50000"/>
                </a:schemeClr>
              </a:solidFill>
            </a:endParaRPr>
          </a:p>
          <a:p>
            <a:endParaRPr lang="pt-BR" sz="96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8924" y="213435"/>
            <a:ext cx="11417181" cy="624052"/>
          </a:xfrm>
        </p:spPr>
        <p:txBody>
          <a:bodyPr>
            <a:normAutofit fontScale="90000"/>
          </a:bodyPr>
          <a:lstStyle/>
          <a:p>
            <a:r>
              <a:rPr lang="pt-BR" sz="4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4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Ações previstas e desenvolvidas</a:t>
            </a:r>
            <a:br>
              <a:rPr lang="pt-BR" sz="4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dirty="0">
              <a:solidFill>
                <a:srgbClr val="0000CC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64920" y="837488"/>
            <a:ext cx="11630827" cy="5879506"/>
          </a:xfrm>
        </p:spPr>
        <p:txBody>
          <a:bodyPr>
            <a:normAutofit/>
          </a:bodyPr>
          <a:lstStyle/>
          <a:p>
            <a:pPr lvl="0"/>
            <a:endParaRPr lang="pt-BR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None/>
            </a:pPr>
            <a:r>
              <a:rPr lang="pt-BR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5.Implementação </a:t>
            </a:r>
            <a:r>
              <a:rPr lang="pt-B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 registros para todas as ações. </a:t>
            </a:r>
            <a:endParaRPr lang="pt-BR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None/>
            </a:pPr>
            <a:endParaRPr lang="pt-BR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None/>
            </a:pPr>
            <a:r>
              <a:rPr lang="pt-BR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6.Implantação </a:t>
            </a:r>
            <a:r>
              <a:rPr lang="pt-B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ficha de acompanhamento</a:t>
            </a:r>
            <a:r>
              <a:rPr lang="pt-BR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>
              <a:buNone/>
            </a:pPr>
            <a:endParaRPr lang="pt-BR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None/>
            </a:pPr>
            <a:r>
              <a:rPr lang="pt-BR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7.Definição </a:t>
            </a:r>
            <a:r>
              <a:rPr lang="pt-B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responsabilidades para as </a:t>
            </a:r>
            <a:r>
              <a:rPr lang="pt-BR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capacitações.</a:t>
            </a:r>
          </a:p>
          <a:p>
            <a:pPr lvl="0">
              <a:buNone/>
            </a:pPr>
            <a:endParaRPr lang="pt-BR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None/>
            </a:pPr>
            <a:r>
              <a:rPr lang="pt-BR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8.Aumentaram </a:t>
            </a:r>
            <a:r>
              <a:rPr lang="pt-B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todas as atividades de promoção a saúde da comunidade e público alvo.</a:t>
            </a:r>
            <a:endParaRPr lang="pt-BR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923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Ações previstas e desenvolvidas</a:t>
            </a:r>
            <a:r>
              <a:rPr lang="pt-BR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 algn="just">
              <a:buNone/>
            </a:pPr>
            <a:r>
              <a:rPr lang="pt-BR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9.Melhorou o acolhimento para com os hipertensos e diabéticos utilizando melhores técnicas de conversa. </a:t>
            </a:r>
          </a:p>
          <a:p>
            <a:pPr lvl="0" algn="just">
              <a:buNone/>
            </a:pPr>
            <a:endParaRPr lang="pt-BR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buNone/>
            </a:pPr>
            <a:r>
              <a:rPr lang="pt-BR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10.Completou se a equipe da NASF com uma nutricionista, uma psicóloga e uma assistente social.</a:t>
            </a:r>
          </a:p>
          <a:p>
            <a:pPr lvl="0" algn="just">
              <a:buNone/>
            </a:pPr>
            <a:endParaRPr lang="pt-BR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buNone/>
            </a:pPr>
            <a:r>
              <a:rPr lang="pt-BR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11.Incorporação de uma nova odontóloga e a equipe odontológica.</a:t>
            </a:r>
          </a:p>
          <a:p>
            <a:pPr lvl="0" algn="just">
              <a:buNone/>
            </a:pPr>
            <a:endParaRPr lang="pt-BR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buNone/>
            </a:pPr>
            <a:r>
              <a:rPr lang="pt-BR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12.A equipe aprendeu a trabalhar com novas estratégias e a comunidade participou sugerindo algumas e aprendeu a trabalhar com mais união e solidariedade.</a:t>
            </a:r>
            <a:endParaRPr lang="pt-BR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1748" y="196347"/>
            <a:ext cx="10514696" cy="743693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Metas </a:t>
            </a:r>
            <a:r>
              <a:rPr lang="pt-BR" sz="4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propostas</a:t>
            </a:r>
            <a:br>
              <a:rPr lang="pt-BR" sz="4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40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96556" y="1051134"/>
            <a:ext cx="11699193" cy="5366758"/>
          </a:xfrm>
        </p:spPr>
        <p:txBody>
          <a:bodyPr/>
          <a:lstStyle/>
          <a:p>
            <a:pPr marL="0" indent="0" algn="just">
              <a:buNone/>
            </a:pPr>
            <a:r>
              <a:rPr lang="pt-BR" b="1" dirty="0" smtClean="0">
                <a:solidFill>
                  <a:srgbClr val="0000CC"/>
                </a:solidFill>
              </a:rPr>
              <a:t> </a:t>
            </a:r>
            <a:r>
              <a:rPr lang="pt-BR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Relativas ao objetivo 1 “Ampliar a cobertura a hipertensos e/ou diabéticos”:</a:t>
            </a:r>
          </a:p>
          <a:p>
            <a:pPr algn="just"/>
            <a:r>
              <a:rPr lang="pt-BR" sz="2800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1.1</a:t>
            </a:r>
            <a:r>
              <a:rPr lang="pt-BR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Cadastrar </a:t>
            </a:r>
            <a:r>
              <a:rPr lang="pt-B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90% dos hipertensos da área de abrangência no Programa de Atenção à Hipertensão Arterial e Diabetes Mellitus da unidade de UBS Maria Joana Moreira dos Santos, cidade de Ferreira Gomes, Amapá. </a:t>
            </a:r>
            <a:endParaRPr lang="pt-BR" sz="2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pt-BR" sz="2800" dirty="0" smtClean="0"/>
              <a:t>No primeiro mês foram acompanhados 58 hipertensos (10%),</a:t>
            </a:r>
          </a:p>
          <a:p>
            <a:pPr>
              <a:buFont typeface="Wingdings" pitchFamily="2" charset="2"/>
              <a:buChar char="Ø"/>
            </a:pPr>
            <a:r>
              <a:rPr lang="pt-BR" sz="2800" dirty="0" smtClean="0"/>
              <a:t>No segundo mês se alcançou  a cobertura de 13,4% com 78 hipertensos acompanhados e</a:t>
            </a:r>
          </a:p>
          <a:p>
            <a:pPr>
              <a:buFont typeface="Wingdings" pitchFamily="2" charset="2"/>
              <a:buChar char="Ø"/>
            </a:pPr>
            <a:r>
              <a:rPr lang="pt-BR" sz="2800" dirty="0" smtClean="0"/>
              <a:t> o terceiro mês da intervenção acompanhamos 213 usuários hipertensos (37%).  </a:t>
            </a:r>
          </a:p>
          <a:p>
            <a:pPr algn="just"/>
            <a:endParaRPr lang="pt-BR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5131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6376" y="275582"/>
            <a:ext cx="11579192" cy="1400530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Figura 1: Cobertura do programa de atenção ao usuários Hipertensos na unidade de saúde. UBS Maria Joana Moreira dos Santos, cidade de Ferreira Gomes, Amapá.</a:t>
            </a:r>
            <a:r>
              <a:rPr lang="pt-BR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416121797"/>
              </p:ext>
            </p:extLst>
          </p:nvPr>
        </p:nvGraphicFramePr>
        <p:xfrm>
          <a:off x="202132" y="1472665"/>
          <a:ext cx="11328935" cy="51398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299843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Metas propostas</a:t>
            </a:r>
            <a:r>
              <a:rPr lang="pt-BR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9600" y="988142"/>
            <a:ext cx="10972800" cy="5138025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pt-BR" b="1" u="sng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Relativas ao objetivo 1 “Ampliar a cobertura a hipertensos e/ou diabéticos”:</a:t>
            </a:r>
          </a:p>
          <a:p>
            <a:pPr>
              <a:buNone/>
            </a:pPr>
            <a:r>
              <a:rPr lang="pt-B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META 1.2:  </a:t>
            </a:r>
            <a:r>
              <a:rPr lang="pt-BR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Cadastrar 85% dos diabéticos da área de abrangência no Programa de Atenção à Hipertensão Arterial e Diabetes Mellitus da unidade de UBS Maria Joana Moreira dos Santos, cidade de Ferreira Gomes, Amapá.</a:t>
            </a:r>
          </a:p>
          <a:p>
            <a:endParaRPr lang="pt-BR" dirty="0" smtClean="0"/>
          </a:p>
          <a:p>
            <a:pPr>
              <a:buNone/>
            </a:pPr>
            <a:r>
              <a:rPr lang="pt-BR" sz="3600" dirty="0" smtClean="0">
                <a:solidFill>
                  <a:srgbClr val="002060"/>
                </a:solidFill>
              </a:rPr>
              <a:t>     Os </a:t>
            </a:r>
            <a:r>
              <a:rPr lang="pt-BR" sz="3600" dirty="0">
                <a:solidFill>
                  <a:srgbClr val="002060"/>
                </a:solidFill>
              </a:rPr>
              <a:t>resultados com os usuários diabéticos em relação ao indicador de cobertura foram melhores, mas tão pouco se chegou à meta proposta</a:t>
            </a:r>
            <a:r>
              <a:rPr lang="pt-BR" sz="3600" dirty="0" smtClean="0">
                <a:solidFill>
                  <a:srgbClr val="002060"/>
                </a:solidFill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pt-BR" sz="3600" dirty="0" smtClean="0">
                <a:solidFill>
                  <a:srgbClr val="002060"/>
                </a:solidFill>
              </a:rPr>
              <a:t> </a:t>
            </a:r>
            <a:r>
              <a:rPr lang="pt-BR" sz="3600" dirty="0">
                <a:solidFill>
                  <a:srgbClr val="002060"/>
                </a:solidFill>
              </a:rPr>
              <a:t>No primeiro mês foram incorporados ao projeto 29 usuários (17,5</a:t>
            </a:r>
            <a:r>
              <a:rPr lang="pt-BR" sz="3600" dirty="0" smtClean="0">
                <a:solidFill>
                  <a:srgbClr val="002060"/>
                </a:solidFill>
              </a:rPr>
              <a:t>%),</a:t>
            </a:r>
          </a:p>
          <a:p>
            <a:pPr>
              <a:buFont typeface="Wingdings" pitchFamily="2" charset="2"/>
              <a:buChar char="Ø"/>
            </a:pPr>
            <a:r>
              <a:rPr lang="pt-BR" sz="3600" dirty="0" smtClean="0">
                <a:solidFill>
                  <a:srgbClr val="002060"/>
                </a:solidFill>
              </a:rPr>
              <a:t> </a:t>
            </a:r>
            <a:r>
              <a:rPr lang="pt-BR" sz="3600" dirty="0">
                <a:solidFill>
                  <a:srgbClr val="002060"/>
                </a:solidFill>
              </a:rPr>
              <a:t>no segundo mês aumentou para 34 usuários (20,5%) e </a:t>
            </a:r>
            <a:endParaRPr lang="pt-BR" sz="3600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pt-BR" sz="3600" dirty="0" smtClean="0">
                <a:solidFill>
                  <a:srgbClr val="002060"/>
                </a:solidFill>
              </a:rPr>
              <a:t>no </a:t>
            </a:r>
            <a:r>
              <a:rPr lang="pt-BR" sz="3600" dirty="0">
                <a:solidFill>
                  <a:srgbClr val="002060"/>
                </a:solidFill>
              </a:rPr>
              <a:t>ultimo mês conseguimos alcançar 80 usuários diabéticos acompanhados no programa (48,2%) de uma meta proposta de 85% dos diabéticos (Figura 2).</a:t>
            </a:r>
            <a:endParaRPr lang="pt-BR" sz="3600" b="1" dirty="0">
              <a:solidFill>
                <a:srgbClr val="002060"/>
              </a:solidFill>
            </a:endParaRPr>
          </a:p>
          <a:p>
            <a:endParaRPr lang="pt-BR" sz="3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6860" y="135088"/>
            <a:ext cx="11337343" cy="1212453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Figura </a:t>
            </a:r>
            <a:r>
              <a:rPr lang="pt-BR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2: Cobertura do programa de atenção ao usuário Diabético na unidade de saúde. UBS Maria Joana Moreira dos Santos, cidade de Ferreira Gomes, Amapá.</a:t>
            </a:r>
            <a:br>
              <a:rPr lang="pt-BR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pt-BR" sz="24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4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400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920347449"/>
              </p:ext>
            </p:extLst>
          </p:nvPr>
        </p:nvGraphicFramePr>
        <p:xfrm>
          <a:off x="317633" y="1347537"/>
          <a:ext cx="11646568" cy="5303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295082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u="sng" dirty="0" smtClean="0"/>
              <a:t/>
            </a:r>
            <a:br>
              <a:rPr lang="pt-BR" u="sng" dirty="0" smtClean="0"/>
            </a:br>
            <a:r>
              <a:rPr lang="pt-BR" u="sng" dirty="0" smtClean="0"/>
              <a:t/>
            </a:r>
            <a:br>
              <a:rPr lang="pt-BR" u="sng" dirty="0" smtClean="0"/>
            </a:br>
            <a:r>
              <a:rPr lang="pt-BR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Metas propostas</a:t>
            </a:r>
            <a:br>
              <a:rPr lang="pt-BR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b="1" dirty="0"/>
              <a:t/>
            </a:r>
            <a:br>
              <a:rPr lang="pt-BR" b="1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pt-BR" dirty="0" smtClean="0"/>
              <a:t>    </a:t>
            </a:r>
            <a:r>
              <a:rPr lang="pt-BR" b="1" dirty="0" smtClean="0">
                <a:solidFill>
                  <a:srgbClr val="0000CC"/>
                </a:solidFill>
              </a:rPr>
              <a:t>Relativas ao objetivo 2 “Melhorar a qualidade da atenção a hipertensos e/ou diabéticos”:</a:t>
            </a:r>
          </a:p>
          <a:p>
            <a:endParaRPr lang="pt-BR" b="1" u="sng" dirty="0" smtClean="0">
              <a:solidFill>
                <a:srgbClr val="002060"/>
              </a:solidFill>
            </a:endParaRPr>
          </a:p>
          <a:p>
            <a:r>
              <a:rPr lang="pt-BR" b="1" u="sng" dirty="0" smtClean="0">
                <a:solidFill>
                  <a:srgbClr val="002060"/>
                </a:solidFill>
              </a:rPr>
              <a:t>META 2.1</a:t>
            </a:r>
            <a:r>
              <a:rPr lang="pt-BR" b="1" dirty="0" smtClean="0">
                <a:solidFill>
                  <a:srgbClr val="002060"/>
                </a:solidFill>
              </a:rPr>
              <a:t>: </a:t>
            </a:r>
            <a:r>
              <a:rPr lang="pt-BR" dirty="0" smtClean="0">
                <a:solidFill>
                  <a:srgbClr val="002060"/>
                </a:solidFill>
              </a:rPr>
              <a:t>Realizar exame clínico apropriado em 100% dos hipertensos.</a:t>
            </a:r>
          </a:p>
          <a:p>
            <a:pPr>
              <a:buNone/>
            </a:pPr>
            <a:r>
              <a:rPr lang="pt-BR" dirty="0" smtClean="0">
                <a:solidFill>
                  <a:srgbClr val="002060"/>
                </a:solidFill>
              </a:rPr>
              <a:t>    Realizamos </a:t>
            </a:r>
            <a:r>
              <a:rPr lang="pt-BR" dirty="0">
                <a:solidFill>
                  <a:srgbClr val="002060"/>
                </a:solidFill>
              </a:rPr>
              <a:t>exame clínico apropriado em 212 usuários hipertensos (99,5%). </a:t>
            </a:r>
            <a:endParaRPr lang="pt-BR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pt-BR" dirty="0">
                <a:solidFill>
                  <a:srgbClr val="002060"/>
                </a:solidFill>
              </a:rPr>
              <a:t> </a:t>
            </a:r>
            <a:r>
              <a:rPr lang="pt-BR" dirty="0" smtClean="0">
                <a:solidFill>
                  <a:srgbClr val="002060"/>
                </a:solidFill>
              </a:rPr>
              <a:t>   No </a:t>
            </a:r>
            <a:r>
              <a:rPr lang="pt-BR" dirty="0">
                <a:solidFill>
                  <a:srgbClr val="002060"/>
                </a:solidFill>
              </a:rPr>
              <a:t>primeiro mês 57 usuários (98,3</a:t>
            </a:r>
            <a:r>
              <a:rPr lang="pt-BR" dirty="0" smtClean="0">
                <a:solidFill>
                  <a:srgbClr val="002060"/>
                </a:solidFill>
              </a:rPr>
              <a:t>%),</a:t>
            </a:r>
          </a:p>
          <a:p>
            <a:pPr>
              <a:buFont typeface="Wingdings" pitchFamily="2" charset="2"/>
              <a:buChar char="Ø"/>
            </a:pPr>
            <a:r>
              <a:rPr lang="pt-BR" dirty="0" smtClean="0">
                <a:solidFill>
                  <a:srgbClr val="002060"/>
                </a:solidFill>
              </a:rPr>
              <a:t> </a:t>
            </a:r>
            <a:r>
              <a:rPr lang="pt-BR" dirty="0">
                <a:solidFill>
                  <a:srgbClr val="002060"/>
                </a:solidFill>
              </a:rPr>
              <a:t>segundo mês 77 usuários (98,7%) </a:t>
            </a:r>
            <a:r>
              <a:rPr lang="pt-BR" dirty="0" smtClean="0">
                <a:solidFill>
                  <a:srgbClr val="002060"/>
                </a:solidFill>
              </a:rPr>
              <a:t>e</a:t>
            </a:r>
          </a:p>
          <a:p>
            <a:pPr>
              <a:buFont typeface="Wingdings" pitchFamily="2" charset="2"/>
              <a:buChar char="Ø"/>
            </a:pPr>
            <a:r>
              <a:rPr lang="pt-BR" dirty="0" smtClean="0">
                <a:solidFill>
                  <a:srgbClr val="002060"/>
                </a:solidFill>
              </a:rPr>
              <a:t> </a:t>
            </a:r>
            <a:r>
              <a:rPr lang="pt-BR" dirty="0">
                <a:solidFill>
                  <a:srgbClr val="002060"/>
                </a:solidFill>
              </a:rPr>
              <a:t>o terceiro mês 212 (99,5%) (Figura 3).</a:t>
            </a:r>
            <a:endParaRPr lang="pt-BR" b="1" dirty="0">
              <a:solidFill>
                <a:srgbClr val="002060"/>
              </a:solidFill>
            </a:endParaRPr>
          </a:p>
          <a:p>
            <a:endParaRPr lang="pt-BR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4757" y="452718"/>
            <a:ext cx="11771697" cy="875568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000" b="1" u="sng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000" b="1" u="sng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b="1" u="sng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Figura </a:t>
            </a:r>
            <a:r>
              <a:rPr lang="pt-BR" sz="2000" b="1" u="sng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3:</a:t>
            </a:r>
            <a:r>
              <a:rPr lang="pt-BR" sz="2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Proporção de Hipertensos com exame clínico em dia de acordo com o protocolo. UBS Maria Joana Moreira dos Santos, cidade de Ferreira Gomes, Amapá.</a:t>
            </a:r>
            <a:r>
              <a:rPr lang="pt-BR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pt-BR" sz="20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0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000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075840388"/>
              </p:ext>
            </p:extLst>
          </p:nvPr>
        </p:nvGraphicFramePr>
        <p:xfrm>
          <a:off x="269507" y="1222407"/>
          <a:ext cx="11636944" cy="53997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381724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Metas propostas</a:t>
            </a:r>
            <a:br>
              <a:rPr lang="pt-BR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dirty="0">
              <a:solidFill>
                <a:srgbClr val="0000CC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t-BR" dirty="0" smtClean="0"/>
              <a:t>   </a:t>
            </a:r>
            <a:r>
              <a:rPr lang="pt-BR" b="1" u="sng" dirty="0" smtClean="0">
                <a:solidFill>
                  <a:srgbClr val="002060"/>
                </a:solidFill>
              </a:rPr>
              <a:t>META 2.2: </a:t>
            </a:r>
            <a:r>
              <a:rPr lang="pt-BR" dirty="0" smtClean="0">
                <a:solidFill>
                  <a:srgbClr val="002060"/>
                </a:solidFill>
              </a:rPr>
              <a:t>Realizar </a:t>
            </a:r>
            <a:r>
              <a:rPr lang="pt-BR" dirty="0">
                <a:solidFill>
                  <a:srgbClr val="002060"/>
                </a:solidFill>
              </a:rPr>
              <a:t>exame clínico apropriado em 100% dos diabéticos.</a:t>
            </a:r>
            <a:endParaRPr lang="pt-BR" b="1" dirty="0">
              <a:solidFill>
                <a:srgbClr val="002060"/>
              </a:solidFill>
            </a:endParaRPr>
          </a:p>
          <a:p>
            <a:pPr>
              <a:buNone/>
            </a:pPr>
            <a:r>
              <a:rPr lang="pt-BR" dirty="0" smtClean="0">
                <a:solidFill>
                  <a:srgbClr val="002060"/>
                </a:solidFill>
              </a:rPr>
              <a:t>   </a:t>
            </a:r>
            <a:r>
              <a:rPr lang="pt-BR" dirty="0">
                <a:solidFill>
                  <a:srgbClr val="002060"/>
                </a:solidFill>
              </a:rPr>
              <a:t>Realizamos exame clínico apropriado em 79 usuários diabéticos (98,8%). </a:t>
            </a:r>
            <a:endParaRPr lang="pt-BR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pt-BR" dirty="0" smtClean="0">
                <a:solidFill>
                  <a:srgbClr val="002060"/>
                </a:solidFill>
              </a:rPr>
              <a:t>No </a:t>
            </a:r>
            <a:r>
              <a:rPr lang="pt-BR" dirty="0">
                <a:solidFill>
                  <a:srgbClr val="002060"/>
                </a:solidFill>
              </a:rPr>
              <a:t>primeiro mês realizamos este exame em 29 usuários (100</a:t>
            </a:r>
            <a:r>
              <a:rPr lang="pt-BR" dirty="0" smtClean="0">
                <a:solidFill>
                  <a:srgbClr val="002060"/>
                </a:solidFill>
              </a:rPr>
              <a:t>%),</a:t>
            </a:r>
          </a:p>
          <a:p>
            <a:pPr>
              <a:buFont typeface="Wingdings" pitchFamily="2" charset="2"/>
              <a:buChar char="Ø"/>
            </a:pPr>
            <a:r>
              <a:rPr lang="pt-BR" dirty="0" smtClean="0">
                <a:solidFill>
                  <a:srgbClr val="002060"/>
                </a:solidFill>
              </a:rPr>
              <a:t> </a:t>
            </a:r>
            <a:r>
              <a:rPr lang="pt-BR" dirty="0">
                <a:solidFill>
                  <a:srgbClr val="002060"/>
                </a:solidFill>
              </a:rPr>
              <a:t>no segundo mês em 33 usuários (97,1%) </a:t>
            </a:r>
            <a:r>
              <a:rPr lang="pt-BR" dirty="0" smtClean="0">
                <a:solidFill>
                  <a:srgbClr val="002060"/>
                </a:solidFill>
              </a:rPr>
              <a:t>e</a:t>
            </a:r>
          </a:p>
          <a:p>
            <a:pPr>
              <a:buFont typeface="Wingdings" pitchFamily="2" charset="2"/>
              <a:buChar char="Ø"/>
            </a:pPr>
            <a:r>
              <a:rPr lang="pt-BR" dirty="0" smtClean="0">
                <a:solidFill>
                  <a:srgbClr val="002060"/>
                </a:solidFill>
              </a:rPr>
              <a:t> </a:t>
            </a:r>
            <a:r>
              <a:rPr lang="pt-BR" dirty="0">
                <a:solidFill>
                  <a:srgbClr val="002060"/>
                </a:solidFill>
              </a:rPr>
              <a:t>no terceiro mês em 79 usuários (98,8%) (Figura 4).</a:t>
            </a:r>
            <a:endParaRPr lang="pt-BR" b="1" dirty="0">
              <a:solidFill>
                <a:srgbClr val="002060"/>
              </a:solidFill>
            </a:endParaRPr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2107" y="226215"/>
            <a:ext cx="11385468" cy="731189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000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000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b="1" u="sng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Figura </a:t>
            </a:r>
            <a:r>
              <a:rPr lang="pt-BR" sz="2000" b="1" u="sng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4:</a:t>
            </a:r>
            <a:r>
              <a:rPr lang="pt-BR" sz="2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Proporção de diabéticos com exame clínico em dia de acordo com o protocolo. UBS Maria Joana Moreira dos Santos, cidade de Ferreira Gomes, Amapá.</a:t>
            </a:r>
            <a:r>
              <a:rPr lang="pt-BR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pt-BR" sz="20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0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000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961224371"/>
              </p:ext>
            </p:extLst>
          </p:nvPr>
        </p:nvGraphicFramePr>
        <p:xfrm>
          <a:off x="288760" y="1164657"/>
          <a:ext cx="11733195" cy="5496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218134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01445" y="162372"/>
            <a:ext cx="11267768" cy="752031"/>
          </a:xfrm>
        </p:spPr>
        <p:txBody>
          <a:bodyPr>
            <a:noAutofit/>
          </a:bodyPr>
          <a:lstStyle/>
          <a:p>
            <a:pPr algn="ctr"/>
            <a:r>
              <a:rPr lang="pt-BR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endParaRPr lang="pt-BR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737419"/>
            <a:ext cx="12192000" cy="6120581"/>
          </a:xfrm>
        </p:spPr>
        <p:txBody>
          <a:bodyPr>
            <a:noAutofit/>
          </a:bodyPr>
          <a:lstStyle/>
          <a:p>
            <a:pPr algn="just"/>
            <a:endParaRPr lang="pt-BR" sz="2000" cap="none" dirty="0" smtClean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pt-BR" sz="28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t-BR" sz="2800" cap="none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principal objetivo de nosso trabalho é melhorar a saúde da população.</a:t>
            </a:r>
          </a:p>
          <a:p>
            <a:pPr algn="just">
              <a:buFont typeface="Wingdings" pitchFamily="2" charset="2"/>
              <a:buChar char="Ø"/>
            </a:pPr>
            <a:endParaRPr lang="pt-BR" sz="2800" cap="none" dirty="0" smtClean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pt-BR" sz="2800" cap="none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CAP constituiu uma ferramenta para a análise situacional  permitindo identificar o principal problema de saúde da população que atendemos.</a:t>
            </a:r>
          </a:p>
          <a:p>
            <a:pPr algn="just">
              <a:buFont typeface="Wingdings" pitchFamily="2" charset="2"/>
              <a:buChar char="Ø"/>
            </a:pPr>
            <a:r>
              <a:rPr lang="pt-BR" sz="2800" cap="none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Implementou se um projeto de intervenção para em um prazo de 3 meses.</a:t>
            </a:r>
          </a:p>
          <a:p>
            <a:pPr algn="just">
              <a:buFont typeface="Wingdings" pitchFamily="2" charset="2"/>
              <a:buChar char="Ø"/>
            </a:pPr>
            <a:r>
              <a:rPr lang="pt-BR" sz="2800" cap="none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foi </a:t>
            </a:r>
            <a:r>
              <a:rPr lang="pt-BR" sz="2800" cap="none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melhorar os indicadores de cobertura e qualidade na atenção dos usuários com hipertensão arterial sistêmica e diabetes mellitus,</a:t>
            </a:r>
          </a:p>
          <a:p>
            <a:pPr algn="just">
              <a:buFont typeface="Wingdings" pitchFamily="2" charset="2"/>
              <a:buChar char="Ø"/>
            </a:pPr>
            <a:r>
              <a:rPr lang="pt-BR" sz="28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Estes usuários são atendidos e acompanhados na UBS Maria Joana Moreira dos Santos, no município Ferreira Gomes/AP.</a:t>
            </a:r>
          </a:p>
          <a:p>
            <a:pPr algn="just">
              <a:buFont typeface="Wingdings" pitchFamily="2" charset="2"/>
              <a:buChar char="Ø"/>
            </a:pPr>
            <a:endParaRPr lang="pt-BR" sz="2800" cap="none" dirty="0" smtClean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800" cap="none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3564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Metas propostas</a:t>
            </a:r>
            <a:endParaRPr lang="pt-BR" dirty="0">
              <a:solidFill>
                <a:srgbClr val="0000CC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b="1" u="sng" dirty="0" smtClean="0">
                <a:solidFill>
                  <a:srgbClr val="002060"/>
                </a:solidFill>
              </a:rPr>
              <a:t>META 2.3</a:t>
            </a:r>
            <a:r>
              <a:rPr lang="pt-BR" b="1" dirty="0" smtClean="0">
                <a:solidFill>
                  <a:srgbClr val="002060"/>
                </a:solidFill>
              </a:rPr>
              <a:t>: </a:t>
            </a:r>
            <a:r>
              <a:rPr lang="pt-BR" dirty="0" smtClean="0">
                <a:solidFill>
                  <a:srgbClr val="002060"/>
                </a:solidFill>
              </a:rPr>
              <a:t>Garantir </a:t>
            </a:r>
            <a:r>
              <a:rPr lang="pt-BR" dirty="0">
                <a:solidFill>
                  <a:srgbClr val="002060"/>
                </a:solidFill>
              </a:rPr>
              <a:t>a 100% dos hipertensos a realização de exames complementares em dia de acordo com o protocolo.</a:t>
            </a:r>
            <a:endParaRPr lang="pt-BR" b="1" dirty="0">
              <a:solidFill>
                <a:srgbClr val="002060"/>
              </a:solidFill>
            </a:endParaRPr>
          </a:p>
          <a:p>
            <a:pPr>
              <a:buNone/>
            </a:pPr>
            <a:r>
              <a:rPr lang="pt-BR" dirty="0" smtClean="0">
                <a:solidFill>
                  <a:srgbClr val="002060"/>
                </a:solidFill>
              </a:rPr>
              <a:t>    Antes </a:t>
            </a:r>
            <a:r>
              <a:rPr lang="pt-BR" dirty="0">
                <a:solidFill>
                  <a:srgbClr val="002060"/>
                </a:solidFill>
              </a:rPr>
              <a:t>da intervenção só 199 usuários hipertensos tinham exames complementares em dia. Durante a intervenção foi possível manter exames complementares em dia a 212 usuários hipertensos, </a:t>
            </a:r>
            <a:endParaRPr lang="pt-BR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pt-BR" dirty="0">
                <a:solidFill>
                  <a:srgbClr val="002060"/>
                </a:solidFill>
              </a:rPr>
              <a:t> </a:t>
            </a:r>
            <a:r>
              <a:rPr lang="pt-BR" dirty="0" smtClean="0">
                <a:solidFill>
                  <a:srgbClr val="002060"/>
                </a:solidFill>
              </a:rPr>
              <a:t>no </a:t>
            </a:r>
            <a:r>
              <a:rPr lang="pt-BR" dirty="0">
                <a:solidFill>
                  <a:srgbClr val="002060"/>
                </a:solidFill>
              </a:rPr>
              <a:t>primeiro mês 30 usuários tinham realizado exame (51,7%), </a:t>
            </a:r>
            <a:endParaRPr lang="pt-BR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pt-BR" dirty="0" smtClean="0">
                <a:solidFill>
                  <a:srgbClr val="002060"/>
                </a:solidFill>
              </a:rPr>
              <a:t>no </a:t>
            </a:r>
            <a:r>
              <a:rPr lang="pt-BR" dirty="0">
                <a:solidFill>
                  <a:srgbClr val="002060"/>
                </a:solidFill>
              </a:rPr>
              <a:t>segundo 75 usuários (96,2%) </a:t>
            </a:r>
            <a:r>
              <a:rPr lang="pt-BR" dirty="0" smtClean="0">
                <a:solidFill>
                  <a:srgbClr val="002060"/>
                </a:solidFill>
              </a:rPr>
              <a:t>e</a:t>
            </a:r>
          </a:p>
          <a:p>
            <a:pPr>
              <a:buFont typeface="Wingdings" pitchFamily="2" charset="2"/>
              <a:buChar char="Ø"/>
            </a:pPr>
            <a:r>
              <a:rPr lang="pt-BR" dirty="0">
                <a:solidFill>
                  <a:srgbClr val="002060"/>
                </a:solidFill>
              </a:rPr>
              <a:t> </a:t>
            </a:r>
            <a:r>
              <a:rPr lang="pt-BR" dirty="0" smtClean="0">
                <a:solidFill>
                  <a:srgbClr val="002060"/>
                </a:solidFill>
              </a:rPr>
              <a:t>no </a:t>
            </a:r>
            <a:r>
              <a:rPr lang="pt-BR" dirty="0">
                <a:solidFill>
                  <a:srgbClr val="002060"/>
                </a:solidFill>
              </a:rPr>
              <a:t>terceiro mês 212 usuários (99,5%) (Figura 5).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822658089"/>
              </p:ext>
            </p:extLst>
          </p:nvPr>
        </p:nvGraphicFramePr>
        <p:xfrm>
          <a:off x="211758" y="847023"/>
          <a:ext cx="11588817" cy="57751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855663"/>
          </a:xfrm>
        </p:spPr>
        <p:txBody>
          <a:bodyPr>
            <a:noAutofit/>
          </a:bodyPr>
          <a:lstStyle/>
          <a:p>
            <a:pPr algn="ctr"/>
            <a:r>
              <a:rPr lang="pt-BR" sz="1400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1400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400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1400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800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1800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800" b="1" u="sng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figura 5:</a:t>
            </a:r>
            <a:r>
              <a:rPr lang="pt-BR" sz="18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proporção de hipertenso com exames complementares em dia de acordo com o protocolo. UBS Maria Joana Moreira dos santos, cidade de ferreira Gomes, Amapá.</a:t>
            </a:r>
            <a:r>
              <a:rPr lang="pt-BR" sz="1800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1800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400" dirty="0"/>
              <a:t> </a:t>
            </a:r>
            <a:r>
              <a:rPr lang="pt-BR" sz="1400" b="1" dirty="0"/>
              <a:t/>
            </a:r>
            <a:br>
              <a:rPr lang="pt-BR" sz="1400" b="1" dirty="0"/>
            </a:br>
            <a:endParaRPr lang="pt-BR" sz="1400" dirty="0"/>
          </a:p>
        </p:txBody>
      </p:sp>
    </p:spTree>
    <p:extLst>
      <p:ext uri="{BB962C8B-B14F-4D97-AF65-F5344CB8AC3E}">
        <p14:creationId xmlns="" xmlns:p14="http://schemas.microsoft.com/office/powerpoint/2010/main" val="17945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Metas propostas</a:t>
            </a:r>
            <a:endParaRPr lang="pt-BR" dirty="0">
              <a:solidFill>
                <a:srgbClr val="0000CC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u="sng" dirty="0" smtClean="0">
                <a:solidFill>
                  <a:srgbClr val="002060"/>
                </a:solidFill>
              </a:rPr>
              <a:t>META 2.4</a:t>
            </a:r>
            <a:r>
              <a:rPr lang="pt-BR" dirty="0" smtClean="0">
                <a:solidFill>
                  <a:srgbClr val="002060"/>
                </a:solidFill>
              </a:rPr>
              <a:t>: </a:t>
            </a:r>
            <a:r>
              <a:rPr lang="pt-BR" dirty="0">
                <a:solidFill>
                  <a:srgbClr val="002060"/>
                </a:solidFill>
              </a:rPr>
              <a:t>Garantir a 100% dos diabéticos a realização de exames complementares.</a:t>
            </a:r>
            <a:endParaRPr lang="pt-BR" b="1" dirty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pt-BR" dirty="0" smtClean="0">
                <a:solidFill>
                  <a:srgbClr val="002060"/>
                </a:solidFill>
              </a:rPr>
              <a:t>  </a:t>
            </a:r>
            <a:r>
              <a:rPr lang="pt-BR" dirty="0" smtClean="0">
                <a:solidFill>
                  <a:srgbClr val="002060"/>
                </a:solidFill>
              </a:rPr>
              <a:t>No </a:t>
            </a:r>
            <a:r>
              <a:rPr lang="pt-BR" dirty="0">
                <a:solidFill>
                  <a:srgbClr val="002060"/>
                </a:solidFill>
              </a:rPr>
              <a:t>primeiro mês tiveram exames complementares em dia 18 usuários (62,1%), </a:t>
            </a:r>
            <a:endParaRPr lang="pt-BR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pt-BR" dirty="0">
                <a:solidFill>
                  <a:srgbClr val="002060"/>
                </a:solidFill>
              </a:rPr>
              <a:t> </a:t>
            </a:r>
            <a:r>
              <a:rPr lang="pt-BR" dirty="0" smtClean="0">
                <a:solidFill>
                  <a:srgbClr val="002060"/>
                </a:solidFill>
              </a:rPr>
              <a:t> </a:t>
            </a:r>
            <a:r>
              <a:rPr lang="pt-BR" dirty="0" smtClean="0">
                <a:solidFill>
                  <a:srgbClr val="002060"/>
                </a:solidFill>
              </a:rPr>
              <a:t>N</a:t>
            </a:r>
            <a:r>
              <a:rPr lang="pt-BR" dirty="0" smtClean="0">
                <a:solidFill>
                  <a:srgbClr val="002060"/>
                </a:solidFill>
              </a:rPr>
              <a:t>o </a:t>
            </a:r>
            <a:r>
              <a:rPr lang="pt-BR" dirty="0">
                <a:solidFill>
                  <a:srgbClr val="002060"/>
                </a:solidFill>
              </a:rPr>
              <a:t>segundo mês 31 usuários (91,2%) e </a:t>
            </a:r>
            <a:endParaRPr lang="pt-BR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pt-BR" dirty="0">
                <a:solidFill>
                  <a:srgbClr val="002060"/>
                </a:solidFill>
              </a:rPr>
              <a:t> </a:t>
            </a:r>
            <a:r>
              <a:rPr lang="pt-BR" dirty="0" smtClean="0">
                <a:solidFill>
                  <a:srgbClr val="002060"/>
                </a:solidFill>
              </a:rPr>
              <a:t> </a:t>
            </a:r>
            <a:r>
              <a:rPr lang="pt-BR" dirty="0" smtClean="0">
                <a:solidFill>
                  <a:srgbClr val="002060"/>
                </a:solidFill>
              </a:rPr>
              <a:t>No </a:t>
            </a:r>
            <a:r>
              <a:rPr lang="pt-BR" dirty="0">
                <a:solidFill>
                  <a:srgbClr val="002060"/>
                </a:solidFill>
              </a:rPr>
              <a:t>terceiro mês 78 usuários (</a:t>
            </a:r>
            <a:r>
              <a:rPr lang="pt-BR" dirty="0" smtClean="0">
                <a:solidFill>
                  <a:srgbClr val="002060"/>
                </a:solidFill>
              </a:rPr>
              <a:t>97,5</a:t>
            </a:r>
          </a:p>
          <a:p>
            <a:pPr>
              <a:buNone/>
            </a:pPr>
            <a:r>
              <a:rPr lang="pt-BR" dirty="0" smtClean="0">
                <a:solidFill>
                  <a:srgbClr val="002060"/>
                </a:solidFill>
              </a:rPr>
              <a:t>     Não </a:t>
            </a:r>
            <a:r>
              <a:rPr lang="pt-BR" dirty="0">
                <a:solidFill>
                  <a:srgbClr val="002060"/>
                </a:solidFill>
              </a:rPr>
              <a:t>se alcançou os 100% mais se superou este indicador em relação </a:t>
            </a:r>
            <a:r>
              <a:rPr lang="pt-BR" dirty="0" smtClean="0">
                <a:solidFill>
                  <a:srgbClr val="002060"/>
                </a:solidFill>
              </a:rPr>
              <a:t>ao </a:t>
            </a:r>
            <a:r>
              <a:rPr lang="pt-BR" dirty="0">
                <a:solidFill>
                  <a:srgbClr val="002060"/>
                </a:solidFill>
              </a:rPr>
              <a:t>período anterior da intervenção (Figura 6).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0491" y="77336"/>
            <a:ext cx="11279591" cy="788941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000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000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b="1" u="sng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Figura 6:</a:t>
            </a:r>
            <a:r>
              <a:rPr lang="pt-BR" sz="2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proporção de diabéticos com exames complementares em dia de acordo com o protocolo. UBS Maria Joana Moreira dos santos, cidade de ferreira Gomes, Amapá.</a:t>
            </a:r>
            <a:r>
              <a:rPr lang="pt-BR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176579574"/>
              </p:ext>
            </p:extLst>
          </p:nvPr>
        </p:nvGraphicFramePr>
        <p:xfrm>
          <a:off x="288761" y="972152"/>
          <a:ext cx="11704319" cy="5621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155291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Metas propostas</a:t>
            </a:r>
            <a:endParaRPr lang="pt-BR" dirty="0">
              <a:solidFill>
                <a:srgbClr val="0000CC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39213" y="1445342"/>
            <a:ext cx="11577483" cy="5029200"/>
          </a:xfrm>
        </p:spPr>
        <p:txBody>
          <a:bodyPr>
            <a:normAutofit fontScale="92500" lnSpcReduction="20000"/>
          </a:bodyPr>
          <a:lstStyle/>
          <a:p>
            <a:r>
              <a:rPr lang="pt-BR" sz="3300" b="1" u="sng" dirty="0" smtClean="0">
                <a:solidFill>
                  <a:srgbClr val="002060"/>
                </a:solidFill>
              </a:rPr>
              <a:t>META 2.5</a:t>
            </a:r>
            <a:r>
              <a:rPr lang="pt-BR" sz="3300" dirty="0" smtClean="0">
                <a:solidFill>
                  <a:srgbClr val="002060"/>
                </a:solidFill>
              </a:rPr>
              <a:t>: </a:t>
            </a:r>
            <a:r>
              <a:rPr lang="pt-BR" sz="3300" dirty="0">
                <a:solidFill>
                  <a:srgbClr val="002060"/>
                </a:solidFill>
              </a:rPr>
              <a:t>Priorizar a prescrição de medicamentos da farmácia popular para 100% dos hipertensos cadastrados na unidade de saúde. </a:t>
            </a:r>
            <a:endParaRPr lang="pt-BR" sz="3300" b="1" dirty="0">
              <a:solidFill>
                <a:srgbClr val="002060"/>
              </a:solidFill>
            </a:endParaRPr>
          </a:p>
          <a:p>
            <a:pPr>
              <a:buNone/>
            </a:pPr>
            <a:r>
              <a:rPr lang="pt-BR" sz="3300" dirty="0" smtClean="0">
                <a:solidFill>
                  <a:srgbClr val="002060"/>
                </a:solidFill>
              </a:rPr>
              <a:t>    Durante </a:t>
            </a:r>
            <a:r>
              <a:rPr lang="pt-BR" sz="3300" dirty="0">
                <a:solidFill>
                  <a:srgbClr val="002060"/>
                </a:solidFill>
              </a:rPr>
              <a:t>a intervenção conseguimos priorizar a prescrição de medicamentos da farmácia popular para 209 usuários hipertensos, 99,1% da população que participou da intervenção. </a:t>
            </a:r>
            <a:endParaRPr lang="pt-BR" sz="3300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pt-BR" sz="3300" dirty="0" smtClean="0">
                <a:solidFill>
                  <a:srgbClr val="002060"/>
                </a:solidFill>
              </a:rPr>
              <a:t>No primeiro </a:t>
            </a:r>
            <a:r>
              <a:rPr lang="pt-BR" sz="3300" dirty="0">
                <a:solidFill>
                  <a:srgbClr val="002060"/>
                </a:solidFill>
              </a:rPr>
              <a:t>mês foi prescrito esses medicamentos a 54 usuários (96,4</a:t>
            </a:r>
            <a:r>
              <a:rPr lang="pt-BR" sz="3300" dirty="0" smtClean="0">
                <a:solidFill>
                  <a:srgbClr val="002060"/>
                </a:solidFill>
              </a:rPr>
              <a:t>%),</a:t>
            </a:r>
          </a:p>
          <a:p>
            <a:pPr>
              <a:buFont typeface="Wingdings" pitchFamily="2" charset="2"/>
              <a:buChar char="Ø"/>
            </a:pPr>
            <a:r>
              <a:rPr lang="pt-BR" sz="3300" dirty="0" smtClean="0">
                <a:solidFill>
                  <a:srgbClr val="002060"/>
                </a:solidFill>
              </a:rPr>
              <a:t> No </a:t>
            </a:r>
            <a:r>
              <a:rPr lang="pt-BR" sz="3300" dirty="0">
                <a:solidFill>
                  <a:srgbClr val="002060"/>
                </a:solidFill>
              </a:rPr>
              <a:t>segundo mês se priorizou a 75 usuários (98,7%) </a:t>
            </a:r>
            <a:r>
              <a:rPr lang="pt-BR" sz="3300" dirty="0" smtClean="0">
                <a:solidFill>
                  <a:srgbClr val="002060"/>
                </a:solidFill>
              </a:rPr>
              <a:t>e</a:t>
            </a:r>
          </a:p>
          <a:p>
            <a:pPr>
              <a:buFont typeface="Wingdings" pitchFamily="2" charset="2"/>
              <a:buChar char="Ø"/>
            </a:pPr>
            <a:r>
              <a:rPr lang="pt-BR" sz="3300" dirty="0" smtClean="0">
                <a:solidFill>
                  <a:srgbClr val="002060"/>
                </a:solidFill>
              </a:rPr>
              <a:t> </a:t>
            </a:r>
            <a:r>
              <a:rPr lang="pt-BR" sz="3300" dirty="0">
                <a:solidFill>
                  <a:srgbClr val="002060"/>
                </a:solidFill>
              </a:rPr>
              <a:t>O</a:t>
            </a:r>
            <a:r>
              <a:rPr lang="pt-BR" sz="3300" dirty="0" smtClean="0">
                <a:solidFill>
                  <a:srgbClr val="002060"/>
                </a:solidFill>
              </a:rPr>
              <a:t> </a:t>
            </a:r>
            <a:r>
              <a:rPr lang="pt-BR" sz="3300" dirty="0">
                <a:solidFill>
                  <a:srgbClr val="002060"/>
                </a:solidFill>
              </a:rPr>
              <a:t>terceiro mês a 209 usuários (99,1%), neste ultimo mês já não tínhamos dificuldades e quase chegamos ao 100% de cobertura neste indicador (Figura 7).</a:t>
            </a:r>
            <a:endParaRPr lang="pt-BR" sz="3300" b="1" dirty="0">
              <a:solidFill>
                <a:srgbClr val="002060"/>
              </a:solidFill>
            </a:endParaRP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6488" y="144710"/>
            <a:ext cx="11164087" cy="1000696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000" b="1" u="sng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000" b="1" u="sng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b="1" u="sng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000" b="1" u="sng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b="1" u="sng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000" b="1" u="sng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b="1" u="sng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000" b="1" u="sng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Figura </a:t>
            </a:r>
            <a:r>
              <a:rPr lang="pt-BR" sz="20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7:</a:t>
            </a:r>
            <a:r>
              <a:rPr lang="pt-BR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Proporção de hipertensos com prescrição de medicamentos da farmácia popular/HIPERDIA priorizada para hipertensos, UBS Maria Joana Moreira dos Santos, cidade de Ferreira Gomes, Amapá.</a:t>
            </a:r>
            <a:r>
              <a:rPr lang="pt-BR" sz="20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0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b="1" dirty="0"/>
              <a:t> </a:t>
            </a:r>
            <a:br>
              <a:rPr lang="pt-BR" b="1" dirty="0"/>
            </a:br>
            <a:endParaRPr lang="pt-BR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450409767"/>
              </p:ext>
            </p:extLst>
          </p:nvPr>
        </p:nvGraphicFramePr>
        <p:xfrm>
          <a:off x="298386" y="1212783"/>
          <a:ext cx="11617692" cy="53997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159959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Metas propostas</a:t>
            </a:r>
            <a:endParaRPr lang="pt-BR" dirty="0">
              <a:solidFill>
                <a:srgbClr val="0000CC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06477" y="1600204"/>
            <a:ext cx="11680723" cy="5066067"/>
          </a:xfrm>
        </p:spPr>
        <p:txBody>
          <a:bodyPr>
            <a:noAutofit/>
          </a:bodyPr>
          <a:lstStyle/>
          <a:p>
            <a:r>
              <a:rPr lang="pt-BR" b="1" u="sng" dirty="0" smtClean="0">
                <a:solidFill>
                  <a:srgbClr val="002060"/>
                </a:solidFill>
              </a:rPr>
              <a:t>META 2.6</a:t>
            </a:r>
            <a:r>
              <a:rPr lang="pt-BR" b="1" dirty="0" smtClean="0">
                <a:solidFill>
                  <a:srgbClr val="002060"/>
                </a:solidFill>
              </a:rPr>
              <a:t>: </a:t>
            </a:r>
            <a:r>
              <a:rPr lang="pt-BR" dirty="0" smtClean="0">
                <a:solidFill>
                  <a:srgbClr val="002060"/>
                </a:solidFill>
              </a:rPr>
              <a:t>Priorizar </a:t>
            </a:r>
            <a:r>
              <a:rPr lang="pt-BR" dirty="0">
                <a:solidFill>
                  <a:srgbClr val="002060"/>
                </a:solidFill>
              </a:rPr>
              <a:t>a prescrição de medicamentos da farmácia popular para 100% dos diabéticos cadastrados na unidade de </a:t>
            </a:r>
            <a:r>
              <a:rPr lang="pt-BR" dirty="0" smtClean="0">
                <a:solidFill>
                  <a:srgbClr val="002060"/>
                </a:solidFill>
              </a:rPr>
              <a:t>saúde.</a:t>
            </a:r>
          </a:p>
          <a:p>
            <a:r>
              <a:rPr lang="pt-BR" dirty="0">
                <a:solidFill>
                  <a:srgbClr val="002060"/>
                </a:solidFill>
              </a:rPr>
              <a:t>Foi priorizada a prescrição de medicamentos farmácia popular para 80 usuários diabéticos chegando aos 100% destes</a:t>
            </a:r>
            <a:r>
              <a:rPr lang="pt-BR" dirty="0" smtClean="0">
                <a:solidFill>
                  <a:srgbClr val="002060"/>
                </a:solidFill>
              </a:rPr>
              <a:t>,</a:t>
            </a:r>
          </a:p>
          <a:p>
            <a:pPr>
              <a:buFont typeface="Wingdings" pitchFamily="2" charset="2"/>
              <a:buChar char="Ø"/>
            </a:pPr>
            <a:r>
              <a:rPr lang="pt-BR" dirty="0">
                <a:solidFill>
                  <a:srgbClr val="002060"/>
                </a:solidFill>
              </a:rPr>
              <a:t> </a:t>
            </a:r>
            <a:r>
              <a:rPr lang="pt-BR" dirty="0" smtClean="0">
                <a:solidFill>
                  <a:srgbClr val="002060"/>
                </a:solidFill>
              </a:rPr>
              <a:t> </a:t>
            </a:r>
            <a:r>
              <a:rPr lang="pt-BR" dirty="0" smtClean="0">
                <a:solidFill>
                  <a:srgbClr val="002060"/>
                </a:solidFill>
              </a:rPr>
              <a:t>N</a:t>
            </a:r>
            <a:r>
              <a:rPr lang="pt-BR" dirty="0" smtClean="0">
                <a:solidFill>
                  <a:srgbClr val="002060"/>
                </a:solidFill>
              </a:rPr>
              <a:t>o </a:t>
            </a:r>
            <a:r>
              <a:rPr lang="pt-BR" dirty="0">
                <a:solidFill>
                  <a:srgbClr val="002060"/>
                </a:solidFill>
              </a:rPr>
              <a:t>primeiro mês foram 29 </a:t>
            </a:r>
            <a:r>
              <a:rPr lang="pt-BR" dirty="0" smtClean="0">
                <a:solidFill>
                  <a:srgbClr val="002060"/>
                </a:solidFill>
              </a:rPr>
              <a:t>usuários (100%)</a:t>
            </a:r>
          </a:p>
          <a:p>
            <a:pPr>
              <a:buFont typeface="Wingdings" pitchFamily="2" charset="2"/>
              <a:buChar char="Ø"/>
            </a:pPr>
            <a:r>
              <a:rPr lang="pt-BR" dirty="0">
                <a:solidFill>
                  <a:srgbClr val="002060"/>
                </a:solidFill>
              </a:rPr>
              <a:t> </a:t>
            </a:r>
            <a:r>
              <a:rPr lang="pt-BR" dirty="0" smtClean="0">
                <a:solidFill>
                  <a:srgbClr val="002060"/>
                </a:solidFill>
              </a:rPr>
              <a:t> No </a:t>
            </a:r>
            <a:r>
              <a:rPr lang="pt-BR" dirty="0">
                <a:solidFill>
                  <a:srgbClr val="002060"/>
                </a:solidFill>
              </a:rPr>
              <a:t>segundo mês aumentou para 34 usuários </a:t>
            </a:r>
            <a:r>
              <a:rPr lang="pt-BR" dirty="0" smtClean="0">
                <a:solidFill>
                  <a:srgbClr val="002060"/>
                </a:solidFill>
              </a:rPr>
              <a:t>e (100%)</a:t>
            </a:r>
          </a:p>
          <a:p>
            <a:pPr>
              <a:buFont typeface="Wingdings" pitchFamily="2" charset="2"/>
              <a:buChar char="Ø"/>
            </a:pPr>
            <a:r>
              <a:rPr lang="pt-BR" dirty="0">
                <a:solidFill>
                  <a:srgbClr val="002060"/>
                </a:solidFill>
              </a:rPr>
              <a:t> </a:t>
            </a:r>
            <a:r>
              <a:rPr lang="pt-BR" dirty="0" smtClean="0">
                <a:solidFill>
                  <a:srgbClr val="002060"/>
                </a:solidFill>
              </a:rPr>
              <a:t> </a:t>
            </a:r>
            <a:r>
              <a:rPr lang="pt-BR" dirty="0" smtClean="0">
                <a:solidFill>
                  <a:srgbClr val="002060"/>
                </a:solidFill>
              </a:rPr>
              <a:t>N</a:t>
            </a:r>
            <a:r>
              <a:rPr lang="pt-BR" dirty="0" smtClean="0">
                <a:solidFill>
                  <a:srgbClr val="002060"/>
                </a:solidFill>
              </a:rPr>
              <a:t>o </a:t>
            </a:r>
            <a:r>
              <a:rPr lang="pt-BR" dirty="0">
                <a:solidFill>
                  <a:srgbClr val="002060"/>
                </a:solidFill>
              </a:rPr>
              <a:t>ultimo mês conseguimos alcançar os 80 usuários diabéticos acompanhados no </a:t>
            </a:r>
            <a:r>
              <a:rPr lang="pt-BR" dirty="0" smtClean="0">
                <a:solidFill>
                  <a:srgbClr val="002060"/>
                </a:solidFill>
              </a:rPr>
              <a:t>programa (100%)</a:t>
            </a:r>
          </a:p>
          <a:p>
            <a:pPr>
              <a:buNone/>
            </a:pPr>
            <a:endParaRPr lang="pt-BR" sz="24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2700" u="sng" dirty="0" smtClean="0"/>
              <a:t/>
            </a:r>
            <a:br>
              <a:rPr lang="pt-BR" sz="2700" u="sng" dirty="0" smtClean="0"/>
            </a:br>
            <a:r>
              <a:rPr lang="pt-BR" sz="2700" u="sng" dirty="0"/>
              <a:t/>
            </a:r>
            <a:br>
              <a:rPr lang="pt-BR" sz="2700" u="sng" dirty="0"/>
            </a:br>
            <a:r>
              <a:rPr lang="pt-BR" sz="2700" u="sng" dirty="0" smtClean="0"/>
              <a:t/>
            </a:r>
            <a:br>
              <a:rPr lang="pt-BR" sz="2700" u="sng" dirty="0" smtClean="0"/>
            </a:br>
            <a:r>
              <a:rPr lang="pt-BR" sz="2700" u="sng" dirty="0"/>
              <a:t/>
            </a:r>
            <a:br>
              <a:rPr lang="pt-BR" sz="2700" u="sng" dirty="0"/>
            </a:br>
            <a:r>
              <a:rPr lang="pt-BR" sz="2700" b="1" u="sng" dirty="0" smtClean="0">
                <a:solidFill>
                  <a:srgbClr val="0000CC"/>
                </a:solidFill>
              </a:rPr>
              <a:t>Figura </a:t>
            </a:r>
            <a:r>
              <a:rPr lang="pt-BR" sz="2700" b="1" u="sng" dirty="0">
                <a:solidFill>
                  <a:srgbClr val="0000CC"/>
                </a:solidFill>
              </a:rPr>
              <a:t>8:</a:t>
            </a:r>
            <a:r>
              <a:rPr lang="pt-BR" sz="2700" b="1" dirty="0">
                <a:solidFill>
                  <a:srgbClr val="0000CC"/>
                </a:solidFill>
              </a:rPr>
              <a:t> Proporção de diabéticos com prescrição de medicamentos da farmácia popular/HIPERDIA priorizada para diabéticos, UBS Maria Joana Moreira dos Santos, cidade de Ferreira Gomes, Amapá.</a:t>
            </a:r>
            <a:r>
              <a:rPr lang="pt-BR" dirty="0"/>
              <a:t/>
            </a:r>
            <a:br>
              <a:rPr lang="pt-BR" dirty="0"/>
            </a:br>
            <a:r>
              <a:rPr lang="pt-BR" b="1" dirty="0"/>
              <a:t> 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</p:nvPr>
        </p:nvGraphicFramePr>
        <p:xfrm>
          <a:off x="609600" y="1600200"/>
          <a:ext cx="109728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Metas propostas</a:t>
            </a:r>
            <a:endParaRPr lang="pt-BR" dirty="0">
              <a:solidFill>
                <a:srgbClr val="0000CC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b="1" u="sng" dirty="0" smtClean="0">
                <a:solidFill>
                  <a:srgbClr val="002060"/>
                </a:solidFill>
              </a:rPr>
              <a:t>META 2.7</a:t>
            </a:r>
            <a:r>
              <a:rPr lang="pt-BR" dirty="0" smtClean="0">
                <a:solidFill>
                  <a:srgbClr val="002060"/>
                </a:solidFill>
              </a:rPr>
              <a:t>: </a:t>
            </a:r>
            <a:r>
              <a:rPr lang="pt-BR" dirty="0">
                <a:solidFill>
                  <a:srgbClr val="002060"/>
                </a:solidFill>
              </a:rPr>
              <a:t>Realizar avaliação da necessidade de atendimento odontológico em 100% dos hipertensos.</a:t>
            </a:r>
            <a:endParaRPr lang="pt-BR" b="1" dirty="0">
              <a:solidFill>
                <a:srgbClr val="002060"/>
              </a:solidFill>
            </a:endParaRPr>
          </a:p>
          <a:p>
            <a:pPr>
              <a:buNone/>
            </a:pPr>
            <a:r>
              <a:rPr lang="pt-BR" dirty="0" smtClean="0">
                <a:solidFill>
                  <a:srgbClr val="002060"/>
                </a:solidFill>
              </a:rPr>
              <a:t>    Aos </a:t>
            </a:r>
            <a:r>
              <a:rPr lang="pt-BR" dirty="0">
                <a:solidFill>
                  <a:srgbClr val="002060"/>
                </a:solidFill>
              </a:rPr>
              <a:t>usuários portadores de hipertensão foi possível observar um crescente avanço na cobertura deste indicador, </a:t>
            </a:r>
            <a:endParaRPr lang="pt-BR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pt-BR" dirty="0" smtClean="0">
                <a:solidFill>
                  <a:srgbClr val="002060"/>
                </a:solidFill>
              </a:rPr>
              <a:t>N</a:t>
            </a:r>
            <a:r>
              <a:rPr lang="pt-BR" dirty="0" smtClean="0">
                <a:solidFill>
                  <a:srgbClr val="002060"/>
                </a:solidFill>
              </a:rPr>
              <a:t>o </a:t>
            </a:r>
            <a:r>
              <a:rPr lang="pt-BR" dirty="0">
                <a:solidFill>
                  <a:srgbClr val="002060"/>
                </a:solidFill>
              </a:rPr>
              <a:t>primeiro mês foi possível avaliar a 17 usuários (29,3%), </a:t>
            </a:r>
            <a:endParaRPr lang="pt-BR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pt-BR" dirty="0" smtClean="0">
                <a:solidFill>
                  <a:srgbClr val="002060"/>
                </a:solidFill>
              </a:rPr>
              <a:t>N</a:t>
            </a:r>
            <a:r>
              <a:rPr lang="pt-BR" dirty="0" smtClean="0">
                <a:solidFill>
                  <a:srgbClr val="002060"/>
                </a:solidFill>
              </a:rPr>
              <a:t>o </a:t>
            </a:r>
            <a:r>
              <a:rPr lang="pt-BR" dirty="0">
                <a:solidFill>
                  <a:srgbClr val="002060"/>
                </a:solidFill>
              </a:rPr>
              <a:t>segundo melhorou essa avaliação atingindo 70 usuários (89,7%) </a:t>
            </a:r>
            <a:r>
              <a:rPr lang="pt-BR" dirty="0" smtClean="0">
                <a:solidFill>
                  <a:srgbClr val="002060"/>
                </a:solidFill>
              </a:rPr>
              <a:t>e</a:t>
            </a:r>
          </a:p>
          <a:p>
            <a:pPr>
              <a:buFont typeface="Wingdings" pitchFamily="2" charset="2"/>
              <a:buChar char="Ø"/>
            </a:pPr>
            <a:r>
              <a:rPr lang="pt-BR" dirty="0" smtClean="0">
                <a:solidFill>
                  <a:srgbClr val="002060"/>
                </a:solidFill>
              </a:rPr>
              <a:t> </a:t>
            </a:r>
            <a:r>
              <a:rPr lang="pt-BR" dirty="0">
                <a:solidFill>
                  <a:srgbClr val="002060"/>
                </a:solidFill>
              </a:rPr>
              <a:t>N</a:t>
            </a:r>
            <a:r>
              <a:rPr lang="pt-BR" dirty="0" smtClean="0">
                <a:solidFill>
                  <a:srgbClr val="002060"/>
                </a:solidFill>
              </a:rPr>
              <a:t>o </a:t>
            </a:r>
            <a:r>
              <a:rPr lang="pt-BR" dirty="0">
                <a:solidFill>
                  <a:srgbClr val="002060"/>
                </a:solidFill>
              </a:rPr>
              <a:t>terceiro conseguimos avaliar 198 usuários (93,%) (Figura 8).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5736" y="269838"/>
            <a:ext cx="11221839" cy="856318"/>
          </a:xfrm>
        </p:spPr>
        <p:txBody>
          <a:bodyPr>
            <a:normAutofit fontScale="90000"/>
          </a:bodyPr>
          <a:lstStyle/>
          <a:p>
            <a:r>
              <a:rPr lang="pt-BR" sz="2000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000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Figura </a:t>
            </a:r>
            <a:r>
              <a:rPr lang="pt-BR" sz="20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8:</a:t>
            </a:r>
            <a:r>
              <a:rPr lang="pt-BR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Proporção de hipertensos com avaliação da necessidade de atendimento odontológico. UBS Maria Joana Moreira dos Santos, cidade de Ferreira Gomes, Amapá.</a:t>
            </a:r>
            <a:r>
              <a:rPr lang="pt-BR" dirty="0">
                <a:solidFill>
                  <a:srgbClr val="0070C0"/>
                </a:solidFill>
              </a:rPr>
              <a:t/>
            </a:r>
            <a:br>
              <a:rPr lang="pt-BR" dirty="0">
                <a:solidFill>
                  <a:srgbClr val="0070C0"/>
                </a:solidFill>
              </a:rPr>
            </a:br>
            <a:endParaRPr lang="pt-BR" dirty="0">
              <a:solidFill>
                <a:srgbClr val="0070C0"/>
              </a:solidFill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430695997"/>
              </p:ext>
            </p:extLst>
          </p:nvPr>
        </p:nvGraphicFramePr>
        <p:xfrm>
          <a:off x="442765" y="1270535"/>
          <a:ext cx="11280809" cy="54093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283740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1446" y="170707"/>
            <a:ext cx="10861292" cy="718056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INTRODUÇÃO.CONTINUAÇÃO</a:t>
            </a:r>
            <a:endParaRPr lang="pt-BR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74075" y="888767"/>
            <a:ext cx="11568544" cy="5622873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Font typeface="Wingdings" pitchFamily="2" charset="2"/>
              <a:buChar char="Ø"/>
            </a:pPr>
            <a:endParaRPr lang="pt-BR" b="1" dirty="0" smtClean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Font typeface="Wingdings" pitchFamily="2" charset="2"/>
              <a:buChar char="Ø"/>
            </a:pPr>
            <a:r>
              <a:rPr lang="pt-BR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município Ferreira Gomes/AP, localizado ao sul do estado do Amapá (micro região sul), há 132 km da capital Macapá, que possui dois distritos: Ferreira Gomes e Paredão. </a:t>
            </a:r>
          </a:p>
          <a:p>
            <a:pPr marL="0" indent="0" algn="just">
              <a:buFont typeface="Wingdings" pitchFamily="2" charset="2"/>
              <a:buChar char="Ø"/>
            </a:pPr>
            <a:endParaRPr lang="pt-BR" dirty="0" smtClean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Font typeface="Wingdings" pitchFamily="2" charset="2"/>
              <a:buChar char="Ø"/>
            </a:pPr>
            <a:r>
              <a:rPr lang="pt-BR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Nossa UBS presta atendimento a uma população urbana de cerca de 3300 pessoas, </a:t>
            </a:r>
          </a:p>
          <a:p>
            <a:pPr marL="0" indent="0" algn="just">
              <a:buFont typeface="Wingdings" pitchFamily="2" charset="2"/>
              <a:buChar char="Ø"/>
            </a:pPr>
            <a:r>
              <a:rPr lang="pt-BR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 um total de 209 usuários hipertensos e 85 usuários diabéticos.</a:t>
            </a:r>
          </a:p>
          <a:p>
            <a:pPr marL="0" indent="0" algn="just">
              <a:buFont typeface="Wingdings" pitchFamily="2" charset="2"/>
              <a:buChar char="Ø"/>
            </a:pPr>
            <a:r>
              <a:rPr lang="pt-BR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acordo com o caderno de ações programáticas, a nossa estimativa era de 581 usuários hipertensos, e a cobertura de 209 usuários, representando um total de 36%.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57424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Metas propostas</a:t>
            </a:r>
            <a:endParaRPr lang="pt-BR" dirty="0">
              <a:solidFill>
                <a:srgbClr val="0000CC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b="1" u="sng" dirty="0" smtClean="0">
                <a:solidFill>
                  <a:srgbClr val="002060"/>
                </a:solidFill>
              </a:rPr>
              <a:t>META 2.8</a:t>
            </a:r>
            <a:r>
              <a:rPr lang="pt-BR" b="1" dirty="0" smtClean="0">
                <a:solidFill>
                  <a:srgbClr val="002060"/>
                </a:solidFill>
              </a:rPr>
              <a:t>: </a:t>
            </a:r>
            <a:r>
              <a:rPr lang="pt-BR" dirty="0">
                <a:solidFill>
                  <a:srgbClr val="002060"/>
                </a:solidFill>
              </a:rPr>
              <a:t>Realizar avaliação da necessidade de atendimento odontológico em 100% dos diabéticos.</a:t>
            </a:r>
            <a:endParaRPr lang="pt-BR" b="1" dirty="0">
              <a:solidFill>
                <a:srgbClr val="002060"/>
              </a:solidFill>
            </a:endParaRPr>
          </a:p>
          <a:p>
            <a:pPr>
              <a:buNone/>
            </a:pPr>
            <a:r>
              <a:rPr lang="pt-BR" dirty="0" smtClean="0">
                <a:solidFill>
                  <a:srgbClr val="002060"/>
                </a:solidFill>
              </a:rPr>
              <a:t>    Durante </a:t>
            </a:r>
            <a:r>
              <a:rPr lang="pt-BR" dirty="0">
                <a:solidFill>
                  <a:srgbClr val="002060"/>
                </a:solidFill>
              </a:rPr>
              <a:t>toda intervenção conseguimos avaliar 74 usuários quanto às necessidades de atendimento odontológico, num total de 92,5% da meta proposta. </a:t>
            </a:r>
            <a:endParaRPr lang="pt-BR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pt-BR" dirty="0" smtClean="0">
                <a:solidFill>
                  <a:srgbClr val="002060"/>
                </a:solidFill>
              </a:rPr>
              <a:t> No </a:t>
            </a:r>
            <a:r>
              <a:rPr lang="pt-BR" dirty="0">
                <a:solidFill>
                  <a:srgbClr val="002060"/>
                </a:solidFill>
              </a:rPr>
              <a:t>primeiro mês só foram avaliados 11 usuários diabéticos (37,9%), </a:t>
            </a:r>
            <a:endParaRPr lang="pt-BR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pt-BR" dirty="0">
                <a:solidFill>
                  <a:srgbClr val="002060"/>
                </a:solidFill>
              </a:rPr>
              <a:t> </a:t>
            </a:r>
            <a:r>
              <a:rPr lang="pt-BR" dirty="0" smtClean="0">
                <a:solidFill>
                  <a:srgbClr val="002060"/>
                </a:solidFill>
              </a:rPr>
              <a:t>melhorando </a:t>
            </a:r>
            <a:r>
              <a:rPr lang="pt-BR" dirty="0">
                <a:solidFill>
                  <a:srgbClr val="002060"/>
                </a:solidFill>
              </a:rPr>
              <a:t>no segundo 32 usuários (94,1%) </a:t>
            </a:r>
            <a:r>
              <a:rPr lang="pt-BR" dirty="0" smtClean="0">
                <a:solidFill>
                  <a:srgbClr val="002060"/>
                </a:solidFill>
              </a:rPr>
              <a:t>e</a:t>
            </a:r>
          </a:p>
          <a:p>
            <a:pPr>
              <a:buFont typeface="Wingdings" pitchFamily="2" charset="2"/>
              <a:buChar char="Ø"/>
            </a:pPr>
            <a:r>
              <a:rPr lang="pt-BR" dirty="0">
                <a:solidFill>
                  <a:srgbClr val="002060"/>
                </a:solidFill>
              </a:rPr>
              <a:t> </a:t>
            </a:r>
            <a:r>
              <a:rPr lang="pt-BR" dirty="0" smtClean="0">
                <a:solidFill>
                  <a:srgbClr val="002060"/>
                </a:solidFill>
              </a:rPr>
              <a:t>no </a:t>
            </a:r>
            <a:r>
              <a:rPr lang="pt-BR" dirty="0">
                <a:solidFill>
                  <a:srgbClr val="002060"/>
                </a:solidFill>
              </a:rPr>
              <a:t>terceiro mês 74 usuários alcançando 92,5%, dentro de pouco tempo atingiremos a meta proposta (Figura 9). </a:t>
            </a:r>
            <a:endParaRPr lang="pt-BR" b="1" dirty="0">
              <a:solidFill>
                <a:srgbClr val="002060"/>
              </a:solidFill>
            </a:endParaRPr>
          </a:p>
          <a:p>
            <a:endParaRPr lang="pt-BR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6293" y="153616"/>
            <a:ext cx="11241089" cy="863335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Figura 9: Proporção de Diabéticos com avaliação da necessidade de atendimento odontológico. UBS Maria Joana Moreira dos Santos, cidade de Ferreira Gomes, Amapá.</a:t>
            </a:r>
            <a:r>
              <a:rPr lang="pt-BR" sz="2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0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531585498"/>
              </p:ext>
            </p:extLst>
          </p:nvPr>
        </p:nvGraphicFramePr>
        <p:xfrm>
          <a:off x="282011" y="1239140"/>
          <a:ext cx="11545368" cy="5426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375267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Metas propostas</a:t>
            </a:r>
            <a:endParaRPr lang="pt-BR" dirty="0">
              <a:solidFill>
                <a:srgbClr val="0000CC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b="1" u="sng" dirty="0" smtClean="0">
                <a:solidFill>
                  <a:srgbClr val="002060"/>
                </a:solidFill>
              </a:rPr>
              <a:t>OBJETIVO 3:</a:t>
            </a:r>
            <a:r>
              <a:rPr lang="pt-BR" b="1" dirty="0" smtClean="0">
                <a:solidFill>
                  <a:srgbClr val="002060"/>
                </a:solidFill>
              </a:rPr>
              <a:t> </a:t>
            </a:r>
            <a:r>
              <a:rPr lang="pt-BR" dirty="0" smtClean="0">
                <a:solidFill>
                  <a:srgbClr val="002060"/>
                </a:solidFill>
              </a:rPr>
              <a:t>Melhorar </a:t>
            </a:r>
            <a:r>
              <a:rPr lang="pt-BR" dirty="0">
                <a:solidFill>
                  <a:srgbClr val="002060"/>
                </a:solidFill>
              </a:rPr>
              <a:t>a adesão de hipertensos e/ou diabéticos ao programa.</a:t>
            </a:r>
            <a:endParaRPr lang="pt-BR" b="1" dirty="0">
              <a:solidFill>
                <a:srgbClr val="002060"/>
              </a:solidFill>
            </a:endParaRPr>
          </a:p>
          <a:p>
            <a:r>
              <a:rPr lang="pt-BR" b="1" u="sng" dirty="0" smtClean="0">
                <a:solidFill>
                  <a:srgbClr val="002060"/>
                </a:solidFill>
              </a:rPr>
              <a:t>META 3.1</a:t>
            </a:r>
            <a:r>
              <a:rPr lang="pt-BR" b="1" dirty="0" smtClean="0">
                <a:solidFill>
                  <a:srgbClr val="002060"/>
                </a:solidFill>
              </a:rPr>
              <a:t>: </a:t>
            </a:r>
            <a:r>
              <a:rPr lang="pt-BR" dirty="0" smtClean="0">
                <a:solidFill>
                  <a:srgbClr val="002060"/>
                </a:solidFill>
              </a:rPr>
              <a:t>Buscar </a:t>
            </a:r>
            <a:r>
              <a:rPr lang="pt-BR" dirty="0">
                <a:solidFill>
                  <a:srgbClr val="002060"/>
                </a:solidFill>
              </a:rPr>
              <a:t>100% dos hipertensos faltosos às consultas na unidade de saúde conforme a periodicidade recomendada.</a:t>
            </a:r>
            <a:endParaRPr lang="pt-BR" b="1" dirty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pt-BR" dirty="0">
                <a:solidFill>
                  <a:srgbClr val="002060"/>
                </a:solidFill>
              </a:rPr>
              <a:t>No primeiro mês a proporção de hipertensos faltosos à consulta com busca ativa foi de 16 (45,7%), </a:t>
            </a:r>
            <a:endParaRPr lang="pt-BR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pt-BR" dirty="0" smtClean="0">
                <a:solidFill>
                  <a:srgbClr val="002060"/>
                </a:solidFill>
              </a:rPr>
              <a:t>N</a:t>
            </a:r>
            <a:r>
              <a:rPr lang="pt-BR" dirty="0" smtClean="0">
                <a:solidFill>
                  <a:srgbClr val="002060"/>
                </a:solidFill>
              </a:rPr>
              <a:t>o </a:t>
            </a:r>
            <a:r>
              <a:rPr lang="pt-BR" dirty="0">
                <a:solidFill>
                  <a:srgbClr val="002060"/>
                </a:solidFill>
              </a:rPr>
              <a:t>segundo mês foi de 10 usuários (100%), e </a:t>
            </a:r>
            <a:endParaRPr lang="pt-BR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pt-BR" dirty="0" smtClean="0">
                <a:solidFill>
                  <a:srgbClr val="002060"/>
                </a:solidFill>
              </a:rPr>
              <a:t>N</a:t>
            </a:r>
            <a:r>
              <a:rPr lang="pt-BR" dirty="0" smtClean="0">
                <a:solidFill>
                  <a:srgbClr val="002060"/>
                </a:solidFill>
              </a:rPr>
              <a:t>o </a:t>
            </a:r>
            <a:r>
              <a:rPr lang="pt-BR" dirty="0">
                <a:solidFill>
                  <a:srgbClr val="002060"/>
                </a:solidFill>
              </a:rPr>
              <a:t>terceiro mês 33, onde a busca ativa de hipertensos faltosos à consulta de 59 faltosos do total se buscaram 58 (98,3%) (Figura 10).</a:t>
            </a:r>
            <a:endParaRPr lang="pt-BR" b="1" dirty="0">
              <a:solidFill>
                <a:srgbClr val="002060"/>
              </a:solidFill>
            </a:endParaRPr>
          </a:p>
          <a:p>
            <a:endParaRPr lang="pt-BR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7985" y="221712"/>
            <a:ext cx="11231464" cy="933320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0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Figura 10:</a:t>
            </a:r>
            <a:r>
              <a:rPr lang="pt-BR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Proporção de hipertensos faltosos às consultas com busca ativa. UBS Maria Joana Moreira dos Santos, cidade de Ferreira Gomes, Amapá.</a:t>
            </a:r>
            <a:r>
              <a:rPr lang="pt-BR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970925614"/>
              </p:ext>
            </p:extLst>
          </p:nvPr>
        </p:nvGraphicFramePr>
        <p:xfrm>
          <a:off x="288758" y="1155032"/>
          <a:ext cx="11540691" cy="53997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54899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Metas propostas</a:t>
            </a:r>
            <a:endParaRPr lang="pt-BR" dirty="0">
              <a:solidFill>
                <a:srgbClr val="0000CC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u="sng" dirty="0" smtClean="0">
                <a:solidFill>
                  <a:srgbClr val="002060"/>
                </a:solidFill>
              </a:rPr>
              <a:t>META 3.2</a:t>
            </a:r>
            <a:r>
              <a:rPr lang="pt-BR" b="1" dirty="0" smtClean="0">
                <a:solidFill>
                  <a:srgbClr val="002060"/>
                </a:solidFill>
              </a:rPr>
              <a:t>: </a:t>
            </a:r>
            <a:r>
              <a:rPr lang="pt-BR" dirty="0" smtClean="0">
                <a:solidFill>
                  <a:srgbClr val="002060"/>
                </a:solidFill>
              </a:rPr>
              <a:t>Buscar </a:t>
            </a:r>
            <a:r>
              <a:rPr lang="pt-BR" dirty="0">
                <a:solidFill>
                  <a:srgbClr val="002060"/>
                </a:solidFill>
              </a:rPr>
              <a:t>100% dos diabéticos faltosos às consultas na unidade de saúde conforme a periodicidade recomendada. </a:t>
            </a:r>
            <a:endParaRPr lang="pt-BR" b="1" dirty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pt-BR" dirty="0" smtClean="0">
                <a:solidFill>
                  <a:srgbClr val="002060"/>
                </a:solidFill>
              </a:rPr>
              <a:t>    No </a:t>
            </a:r>
            <a:r>
              <a:rPr lang="pt-BR" dirty="0">
                <a:solidFill>
                  <a:srgbClr val="002060"/>
                </a:solidFill>
              </a:rPr>
              <a:t>primeiro mês a busca ativa foi de 11 (57,9%), </a:t>
            </a:r>
            <a:endParaRPr lang="pt-BR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pt-BR" dirty="0" smtClean="0">
                <a:solidFill>
                  <a:srgbClr val="002060"/>
                </a:solidFill>
              </a:rPr>
              <a:t>o </a:t>
            </a:r>
            <a:r>
              <a:rPr lang="pt-BR" dirty="0">
                <a:solidFill>
                  <a:srgbClr val="002060"/>
                </a:solidFill>
              </a:rPr>
              <a:t>segundo mês foi de 5 (100%) </a:t>
            </a:r>
            <a:r>
              <a:rPr lang="pt-BR" dirty="0" smtClean="0">
                <a:solidFill>
                  <a:srgbClr val="002060"/>
                </a:solidFill>
              </a:rPr>
              <a:t>e</a:t>
            </a:r>
          </a:p>
          <a:p>
            <a:pPr>
              <a:buFont typeface="Wingdings" pitchFamily="2" charset="2"/>
              <a:buChar char="Ø"/>
            </a:pPr>
            <a:r>
              <a:rPr lang="pt-BR" dirty="0" smtClean="0">
                <a:solidFill>
                  <a:srgbClr val="002060"/>
                </a:solidFill>
              </a:rPr>
              <a:t> </a:t>
            </a:r>
            <a:r>
              <a:rPr lang="pt-BR" dirty="0">
                <a:solidFill>
                  <a:srgbClr val="002060"/>
                </a:solidFill>
              </a:rPr>
              <a:t>o terceiro mês buscamos 27 (100%). </a:t>
            </a:r>
            <a:endParaRPr lang="pt-BR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pt-BR" dirty="0" smtClean="0">
                <a:solidFill>
                  <a:srgbClr val="002060"/>
                </a:solidFill>
              </a:rPr>
              <a:t>    Conseguimos </a:t>
            </a:r>
            <a:r>
              <a:rPr lang="pt-BR" dirty="0">
                <a:solidFill>
                  <a:srgbClr val="002060"/>
                </a:solidFill>
              </a:rPr>
              <a:t>fazer busca ativa a 100% dos usuários diabéticos faltosos à consulta médica (Figura 11).</a:t>
            </a:r>
            <a:endParaRPr lang="pt-BR" b="1" dirty="0">
              <a:solidFill>
                <a:srgbClr val="002060"/>
              </a:solidFill>
            </a:endParaRPr>
          </a:p>
          <a:p>
            <a:endParaRPr lang="pt-BR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8523" y="96583"/>
            <a:ext cx="10722543" cy="654188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Logística</a:t>
            </a:r>
            <a:r>
              <a:rPr lang="pt-BR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33675" y="928838"/>
            <a:ext cx="11858325" cy="59291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realizar a intervenção no programa Hipertensão arterial sistêmica e Diabetes mellitus </a:t>
            </a:r>
            <a:r>
              <a:rPr lang="pt-BR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fiz necessário os seguintes recursos materiais.</a:t>
            </a:r>
          </a:p>
          <a:p>
            <a:pPr marL="514350" lvl="0" indent="-514350">
              <a:buFont typeface="+mj-lt"/>
              <a:buAutoNum type="arabicPeriod"/>
            </a:pPr>
            <a:r>
              <a:rPr lang="pt-BR" sz="2800" dirty="0" smtClean="0"/>
              <a:t>Manual Técnico do Ministério da Saúde de Brasília.</a:t>
            </a:r>
            <a:r>
              <a:rPr lang="pt-BR" sz="2800" b="1" dirty="0" smtClean="0"/>
              <a:t> </a:t>
            </a:r>
            <a:endParaRPr lang="pt-BR" sz="2800" dirty="0" smtClean="0"/>
          </a:p>
          <a:p>
            <a:pPr marL="514350" lvl="0" indent="-514350">
              <a:buFont typeface="+mj-lt"/>
              <a:buAutoNum type="arabicPeriod"/>
            </a:pPr>
            <a:r>
              <a:rPr lang="pt-BR" sz="2800" dirty="0" smtClean="0"/>
              <a:t>O registro do HIPERDIA, </a:t>
            </a:r>
          </a:p>
          <a:p>
            <a:pPr marL="514350" lvl="0" indent="-514350">
              <a:buFont typeface="+mj-lt"/>
              <a:buAutoNum type="arabicPeriod"/>
            </a:pPr>
            <a:r>
              <a:rPr lang="pt-BR" sz="2800" dirty="0" smtClean="0"/>
              <a:t>Os prontuários,</a:t>
            </a:r>
            <a:r>
              <a:rPr lang="pt-BR" sz="2800" b="1" dirty="0" smtClean="0"/>
              <a:t> </a:t>
            </a:r>
            <a:endParaRPr lang="pt-BR" sz="2800" dirty="0" smtClean="0"/>
          </a:p>
          <a:p>
            <a:pPr marL="514350" lvl="0" indent="-514350">
              <a:buFont typeface="+mj-lt"/>
              <a:buAutoNum type="arabicPeriod"/>
            </a:pPr>
            <a:r>
              <a:rPr lang="pt-BR" sz="2800" dirty="0" smtClean="0"/>
              <a:t>O SIAB,</a:t>
            </a:r>
            <a:r>
              <a:rPr lang="pt-BR" sz="2800" b="1" dirty="0" smtClean="0"/>
              <a:t> </a:t>
            </a:r>
            <a:endParaRPr lang="pt-BR" sz="2800" dirty="0" smtClean="0"/>
          </a:p>
          <a:p>
            <a:pPr marL="514350" lvl="0" indent="-514350">
              <a:buFont typeface="+mj-lt"/>
              <a:buAutoNum type="arabicPeriod"/>
            </a:pPr>
            <a:r>
              <a:rPr lang="pt-BR" sz="2800" dirty="0" smtClean="0"/>
              <a:t>A ficha espelho disponibilizada pelo curso (ANEXO 1).</a:t>
            </a:r>
            <a:r>
              <a:rPr lang="pt-BR" sz="2800" b="1" dirty="0" smtClean="0"/>
              <a:t> </a:t>
            </a:r>
            <a:endParaRPr lang="pt-BR" sz="2800" dirty="0" smtClean="0"/>
          </a:p>
          <a:p>
            <a:pPr marL="514350" lvl="0" indent="-514350">
              <a:buFont typeface="+mj-lt"/>
              <a:buAutoNum type="arabicPeriod"/>
            </a:pPr>
            <a:r>
              <a:rPr lang="pt-BR" sz="2800" dirty="0" smtClean="0"/>
              <a:t>As fichas complementares (ANEXO 2).</a:t>
            </a:r>
            <a:r>
              <a:rPr lang="pt-BR" sz="2800" b="1" dirty="0" smtClean="0"/>
              <a:t> </a:t>
            </a:r>
            <a:endParaRPr lang="pt-BR" sz="2800" dirty="0" smtClean="0"/>
          </a:p>
          <a:p>
            <a:pPr marL="514350" lvl="0" indent="-514350">
              <a:buFont typeface="+mj-lt"/>
              <a:buAutoNum type="arabicPeriod"/>
            </a:pPr>
            <a:r>
              <a:rPr lang="pt-BR" sz="2800" dirty="0" smtClean="0"/>
              <a:t>Para o acompanhamento mensal da intervenção a planilha eletrônica de coleta de dados (ANEXO 3).</a:t>
            </a:r>
            <a:r>
              <a:rPr lang="pt-BR" sz="2800" b="1" dirty="0" smtClean="0"/>
              <a:t> </a:t>
            </a:r>
          </a:p>
          <a:p>
            <a:pPr marL="514350" indent="-514350">
              <a:buNone/>
            </a:pPr>
            <a:r>
              <a:rPr lang="es-ES" sz="2800" dirty="0" smtClean="0"/>
              <a:t> </a:t>
            </a:r>
            <a:endParaRPr lang="pt-BR" sz="2800" dirty="0" smtClean="0"/>
          </a:p>
          <a:p>
            <a:pPr marL="514350" lvl="0" indent="-514350">
              <a:buFont typeface="+mj-lt"/>
              <a:buAutoNum type="arabicPeriod"/>
            </a:pPr>
            <a:endParaRPr lang="pt-BR" sz="2800" dirty="0" smtClean="0"/>
          </a:p>
          <a:p>
            <a:pPr marL="514350" indent="-514350">
              <a:buFont typeface="+mj-lt"/>
              <a:buAutoNum type="arabicPeriod"/>
            </a:pPr>
            <a:endParaRPr lang="pt-BR" sz="2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pt-BR" sz="3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5189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6113" y="452718"/>
            <a:ext cx="11221839" cy="875568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Logística</a:t>
            </a:r>
            <a:r>
              <a:rPr lang="pt-BR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dirty="0">
              <a:solidFill>
                <a:srgbClr val="0000CC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4755" y="1395664"/>
            <a:ext cx="11656193" cy="5274644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 startAt="8"/>
            </a:pPr>
            <a:r>
              <a:rPr lang="pt-BR" sz="2800" dirty="0" smtClean="0"/>
              <a:t>O livro de registro de atendimentos.</a:t>
            </a:r>
            <a:r>
              <a:rPr lang="pt-BR" sz="2800" b="1" dirty="0" smtClean="0"/>
              <a:t> </a:t>
            </a:r>
            <a:endParaRPr lang="pt-BR" sz="2800" dirty="0" smtClean="0"/>
          </a:p>
          <a:p>
            <a:pPr marL="514350" lvl="0" indent="-514350">
              <a:buFont typeface="+mj-lt"/>
              <a:buAutoNum type="arabicPeriod" startAt="8"/>
            </a:pPr>
            <a:r>
              <a:rPr lang="pt-BR" sz="2800" dirty="0" smtClean="0"/>
              <a:t>O livro de registro das necessidades de medicamentos dos hipertensos e diabéticos cadastrados na unidade de saúde. </a:t>
            </a:r>
          </a:p>
          <a:p>
            <a:pPr marL="514350" lvl="0" indent="-514350">
              <a:buFont typeface="+mj-lt"/>
              <a:buAutoNum type="arabicPeriod" startAt="8"/>
            </a:pPr>
            <a:r>
              <a:rPr lang="pt-BR" sz="2800" dirty="0" smtClean="0"/>
              <a:t>O livro de registro de necessidades de atendimento odontológico.</a:t>
            </a:r>
            <a:r>
              <a:rPr lang="pt-BR" sz="2800" b="1" dirty="0" smtClean="0"/>
              <a:t> </a:t>
            </a:r>
            <a:endParaRPr lang="pt-BR" sz="2800" dirty="0" smtClean="0"/>
          </a:p>
          <a:p>
            <a:pPr marL="514350" lvl="0" indent="-514350">
              <a:buFont typeface="+mj-lt"/>
              <a:buAutoNum type="arabicPeriod" startAt="8"/>
            </a:pPr>
            <a:r>
              <a:rPr lang="pt-BR" sz="2800" dirty="0" smtClean="0"/>
              <a:t>Agenda de saúde bucal para a realização do atendimento dos hipertensos e diabéticos. </a:t>
            </a:r>
          </a:p>
          <a:p>
            <a:pPr marL="514350" lvl="0" indent="-514350">
              <a:buFont typeface="+mj-lt"/>
              <a:buAutoNum type="arabicPeriod" startAt="8"/>
            </a:pPr>
            <a:r>
              <a:rPr lang="pt-BR" sz="2800" dirty="0" smtClean="0"/>
              <a:t>Material adequado para a tomada da medida da pressão arterial (esfigmomanômetro, manguito, fita métrica) </a:t>
            </a:r>
          </a:p>
          <a:p>
            <a:pPr marL="514350" lvl="0" indent="-514350">
              <a:buFont typeface="+mj-lt"/>
              <a:buAutoNum type="arabicPeriod" startAt="8"/>
            </a:pPr>
            <a:r>
              <a:rPr lang="es-ES" sz="2800" dirty="0" smtClean="0"/>
              <a:t>Material adecuado para medir glucosa (Hemoglicoteste)</a:t>
            </a:r>
            <a:r>
              <a:rPr lang="es-ES" sz="2800" b="1" dirty="0" smtClean="0"/>
              <a:t> </a:t>
            </a:r>
            <a:endParaRPr lang="pt-BR" sz="2800" dirty="0" smtClean="0"/>
          </a:p>
          <a:p>
            <a:pPr marL="514350" indent="-514350"/>
            <a:endParaRPr lang="pt-BR" sz="2800" dirty="0"/>
          </a:p>
        </p:txBody>
      </p:sp>
    </p:spTree>
    <p:extLst>
      <p:ext uri="{BB962C8B-B14F-4D97-AF65-F5344CB8AC3E}">
        <p14:creationId xmlns="" xmlns:p14="http://schemas.microsoft.com/office/powerpoint/2010/main" val="307720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66273" y="173585"/>
            <a:ext cx="10607040" cy="1006286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9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r>
              <a:rPr lang="pt-BR" sz="49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49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49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40632" y="904774"/>
            <a:ext cx="11627317" cy="5727032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Font typeface="Wingdings" pitchFamily="2" charset="2"/>
              <a:buChar char="Ø"/>
            </a:pPr>
            <a:endParaRPr lang="pt-BR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A </a:t>
            </a:r>
            <a:r>
              <a:rPr lang="pt-B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intervenção foi realizada </a:t>
            </a:r>
            <a:r>
              <a:rPr lang="pt-BR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pt-B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período de 12 </a:t>
            </a:r>
            <a:r>
              <a:rPr lang="pt-BR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semanas.</a:t>
            </a:r>
          </a:p>
          <a:p>
            <a:pPr marL="0" indent="0" algn="just">
              <a:buFont typeface="Wingdings" pitchFamily="2" charset="2"/>
              <a:buChar char="Ø"/>
            </a:pPr>
            <a:r>
              <a:rPr lang="pt-BR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Finalizou </a:t>
            </a:r>
            <a:r>
              <a:rPr lang="pt-BR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 o acompanhamento </a:t>
            </a:r>
            <a:r>
              <a:rPr lang="pt-BR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de: </a:t>
            </a:r>
          </a:p>
          <a:p>
            <a:pPr marL="0" indent="0" algn="just">
              <a:buFont typeface="Wingdings" pitchFamily="2" charset="2"/>
              <a:buChar char="ü"/>
            </a:pPr>
            <a:r>
              <a:rPr lang="pt-BR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213 </a:t>
            </a:r>
            <a:r>
              <a:rPr lang="pt-BR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hipertensos e </a:t>
            </a:r>
            <a:endParaRPr lang="pt-BR" sz="2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Font typeface="Wingdings" pitchFamily="2" charset="2"/>
              <a:buChar char="ü"/>
            </a:pPr>
            <a:r>
              <a:rPr lang="pt-BR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</a:t>
            </a:r>
            <a:r>
              <a:rPr lang="pt-BR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diabéticos com 20 anos ou mais</a:t>
            </a:r>
            <a:r>
              <a:rPr lang="pt-BR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r>
              <a:rPr lang="pt-BR" sz="28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</a:t>
            </a:r>
            <a:r>
              <a:rPr lang="pt-BR" sz="2800" b="1" u="sng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Coberturas </a:t>
            </a:r>
            <a:r>
              <a:rPr lang="pt-BR" sz="2800" b="1" u="sng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finais perfizeram </a:t>
            </a:r>
            <a:r>
              <a:rPr lang="pt-BR" sz="2800" b="1" u="sng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0" indent="0" algn="just">
              <a:buFont typeface="Wingdings" pitchFamily="2" charset="2"/>
              <a:buChar char="Ø"/>
            </a:pPr>
            <a:r>
              <a:rPr lang="pt-BR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36,7</a:t>
            </a:r>
            <a:r>
              <a:rPr lang="pt-BR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% </a:t>
            </a:r>
            <a:r>
              <a:rPr lang="pt-BR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no programa de atenção ao hipertenso na UBS (213 usuários acompanhados) </a:t>
            </a:r>
            <a:r>
              <a:rPr lang="pt-BR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</a:p>
          <a:p>
            <a:pPr marL="0" indent="0" algn="just">
              <a:buFont typeface="Wingdings" pitchFamily="2" charset="2"/>
              <a:buChar char="Ø"/>
            </a:pPr>
            <a:r>
              <a:rPr lang="pt-BR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48,2</a:t>
            </a:r>
            <a:r>
              <a:rPr lang="pt-BR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% </a:t>
            </a:r>
            <a:r>
              <a:rPr lang="pt-BR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no programa de atenção ao </a:t>
            </a:r>
            <a:r>
              <a:rPr lang="pt-BR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diabético 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na UBS (80 usuários acompanhados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pPr marL="0" indent="0" algn="just">
              <a:buNone/>
            </a:pPr>
            <a:endParaRPr lang="pt-BR" sz="2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BR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Não </a:t>
            </a:r>
            <a:r>
              <a:rPr lang="pt-BR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conseguindo atingir a proposta </a:t>
            </a:r>
            <a:r>
              <a:rPr lang="pt-BR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inicial de ampliar </a:t>
            </a:r>
            <a:r>
              <a:rPr lang="pt-BR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cobertura da atenção destes usuários</a:t>
            </a:r>
            <a:r>
              <a:rPr lang="pt-BR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pt-BR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0487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04775" y="202461"/>
            <a:ext cx="10761044" cy="947913"/>
          </a:xfrm>
        </p:spPr>
        <p:txBody>
          <a:bodyPr>
            <a:normAutofit/>
          </a:bodyPr>
          <a:lstStyle/>
          <a:p>
            <a:pPr algn="ctr"/>
            <a:r>
              <a:rPr lang="pt-BR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Continuação de Resultados</a:t>
            </a:r>
            <a:r>
              <a:rPr lang="pt-BR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dirty="0">
              <a:solidFill>
                <a:srgbClr val="0000CC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69508" y="1209368"/>
            <a:ext cx="11636944" cy="546094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Mesmo com todas as dificuldades enfrentadas foi possível alcançar </a:t>
            </a:r>
            <a:r>
              <a:rPr lang="pt-BR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logros como:</a:t>
            </a:r>
          </a:p>
          <a:p>
            <a:pPr marL="0" indent="0" algn="just">
              <a:buNone/>
            </a:pPr>
            <a:endParaRPr lang="pt-BR" sz="3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Font typeface="Wingdings" pitchFamily="2" charset="2"/>
              <a:buChar char="Ø"/>
            </a:pPr>
            <a:r>
              <a:rPr lang="pt-BR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pt-BR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elhoria </a:t>
            </a:r>
            <a:r>
              <a:rPr lang="pt-BR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 registros </a:t>
            </a:r>
            <a:endParaRPr lang="pt-BR" sz="3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Font typeface="Wingdings" pitchFamily="2" charset="2"/>
              <a:buChar char="Ø"/>
            </a:pPr>
            <a:r>
              <a:rPr lang="pt-BR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Melhoria na qualificação </a:t>
            </a:r>
            <a:r>
              <a:rPr lang="pt-BR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atenção com destaque para a classificação de risco de ambos os grupos e </a:t>
            </a:r>
            <a:endParaRPr lang="pt-BR" sz="3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Font typeface="Wingdings" pitchFamily="2" charset="2"/>
              <a:buChar char="Ø"/>
            </a:pPr>
            <a:r>
              <a:rPr lang="pt-BR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Melhoria </a:t>
            </a:r>
            <a:r>
              <a:rPr lang="pt-BR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acolhimento dos portadores de HAS e DM. </a:t>
            </a:r>
            <a:endParaRPr lang="pt-BR" sz="3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Font typeface="Wingdings" pitchFamily="2" charset="2"/>
              <a:buChar char="Ø"/>
            </a:pPr>
            <a:endParaRPr lang="pt-BR" sz="3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9331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90485"/>
          </a:xfrm>
        </p:spPr>
        <p:txBody>
          <a:bodyPr/>
          <a:lstStyle/>
          <a:p>
            <a:r>
              <a:rPr lang="pt-BR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Continuação de 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0723" y="1047135"/>
            <a:ext cx="11739716" cy="5574891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pt-BR" sz="1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Algumas metas de qualidade conseguiram atingir quase 100% como: </a:t>
            </a:r>
          </a:p>
          <a:p>
            <a:pPr marL="0" indent="0" algn="just">
              <a:buFont typeface="Wingdings" pitchFamily="2" charset="2"/>
              <a:buChar char="Ø"/>
            </a:pPr>
            <a:r>
              <a:rPr lang="pt-BR" sz="1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exame clínico apropriado alcançou :</a:t>
            </a:r>
          </a:p>
          <a:p>
            <a:pPr marL="0" indent="0" algn="just">
              <a:buFont typeface="Wingdings" pitchFamily="2" charset="2"/>
              <a:buChar char="§"/>
            </a:pPr>
            <a:r>
              <a:rPr lang="pt-BR" sz="1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99,5% nos usuários hipertensos  e </a:t>
            </a:r>
          </a:p>
          <a:p>
            <a:pPr marL="0" indent="0" algn="just">
              <a:buFont typeface="Wingdings" pitchFamily="2" charset="2"/>
              <a:buChar char="§"/>
            </a:pPr>
            <a:r>
              <a:rPr lang="pt-BR" sz="1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98,8% nos  usuários diabéticos </a:t>
            </a:r>
          </a:p>
          <a:p>
            <a:pPr marL="0" indent="0" algn="just">
              <a:buFont typeface="Wingdings" pitchFamily="2" charset="2"/>
              <a:buChar char="Ø"/>
            </a:pPr>
            <a:r>
              <a:rPr lang="pt-BR" sz="1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 exames complementares em dia nos usuários hipertensos chegaram a:</a:t>
            </a:r>
          </a:p>
          <a:p>
            <a:pPr marL="0" indent="0" algn="just">
              <a:buFont typeface="Wingdings" pitchFamily="2" charset="2"/>
              <a:buChar char="§"/>
            </a:pPr>
            <a:r>
              <a:rPr lang="pt-BR" sz="1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99,5% nos usuários hipertensos e</a:t>
            </a:r>
          </a:p>
          <a:p>
            <a:pPr marL="0" indent="0" algn="just">
              <a:buFont typeface="Wingdings" pitchFamily="2" charset="2"/>
              <a:buChar char="§"/>
            </a:pPr>
            <a:r>
              <a:rPr lang="pt-BR" sz="1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97,5% nos usuários  diabéticos </a:t>
            </a:r>
          </a:p>
          <a:p>
            <a:pPr marL="0" indent="0" algn="just">
              <a:buNone/>
            </a:pPr>
            <a:endParaRPr lang="pt-BR" sz="1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1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priorização na prescrição de medicamentos da farmácia popular alcançou:</a:t>
            </a:r>
          </a:p>
          <a:p>
            <a:pPr marL="0" indent="0" algn="just">
              <a:buFont typeface="Wingdings" pitchFamily="2" charset="2"/>
              <a:buChar char="§"/>
            </a:pPr>
            <a:r>
              <a:rPr lang="pt-BR" sz="1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99,1% nos usuários hipertensos e </a:t>
            </a:r>
          </a:p>
          <a:p>
            <a:pPr marL="0" indent="0" algn="just">
              <a:buFont typeface="Wingdings" pitchFamily="2" charset="2"/>
              <a:buChar char="§"/>
            </a:pPr>
            <a:r>
              <a:rPr lang="pt-BR" sz="1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 nos usuários diabéticos. </a:t>
            </a:r>
          </a:p>
          <a:p>
            <a:pPr marL="0" indent="0" algn="just">
              <a:buNone/>
            </a:pPr>
            <a:endParaRPr lang="pt-BR" sz="3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3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r>
              <a:rPr lang="pt-BR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pt-BR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INTRODUÇÃO.CONTINUAÇÃO</a:t>
            </a:r>
            <a:endParaRPr lang="pt-BR" dirty="0">
              <a:solidFill>
                <a:srgbClr val="0000CC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0219" y="1600204"/>
            <a:ext cx="11592233" cy="4918583"/>
          </a:xfrm>
        </p:spPr>
        <p:txBody>
          <a:bodyPr>
            <a:normAutofit/>
          </a:bodyPr>
          <a:lstStyle/>
          <a:p>
            <a:pPr marL="0" indent="0" algn="just">
              <a:buFont typeface="Wingdings" pitchFamily="2" charset="2"/>
              <a:buChar char="Ø"/>
            </a:pPr>
            <a:r>
              <a:rPr lang="pt-BR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 os usuários diabéticos a estimativa era 166, e a cobertura chegava a 85 usuários, representando 51% do total. </a:t>
            </a:r>
          </a:p>
          <a:p>
            <a:pPr marL="0" indent="0" algn="just">
              <a:buFont typeface="Wingdings" pitchFamily="2" charset="2"/>
              <a:buChar char="Ø"/>
            </a:pPr>
            <a:r>
              <a:rPr lang="pt-BR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 indicadores de qualidade não alcançam os níveis esperados a o 100%  em os pacientes Hipertensos e Diabéticos.</a:t>
            </a:r>
          </a:p>
          <a:p>
            <a:pPr marL="0" indent="0" algn="just">
              <a:buFont typeface="Wingdings" pitchFamily="2" charset="2"/>
              <a:buChar char="Ø"/>
            </a:pPr>
            <a:r>
              <a:rPr lang="pt-BR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Implementávamos as ações programáticas com algumas dificuldades no atendimento especializado, na cobertura da atenção à saúde bucal e na coleta de exames laboratoriais, </a:t>
            </a:r>
            <a:endParaRPr lang="pt-BR" dirty="0" smtClean="0"/>
          </a:p>
          <a:p>
            <a:pPr marL="0" indent="0" algn="just">
              <a:buFont typeface="Wingdings" pitchFamily="2" charset="2"/>
              <a:buChar char="Ø"/>
            </a:pPr>
            <a:r>
              <a:rPr lang="pt-BR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Precisaram um projeto para realizar mudanças 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Continuação de Resultados</a:t>
            </a:r>
            <a:r>
              <a:rPr lang="pt-BR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Font typeface="Wingdings" pitchFamily="2" charset="2"/>
              <a:buChar char="Ø"/>
            </a:pPr>
            <a:r>
              <a:rPr lang="pt-BR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relação a avaliação da necessidade de atendimento odontológico .</a:t>
            </a:r>
          </a:p>
          <a:p>
            <a:pPr marL="0" indent="0" algn="just">
              <a:buFont typeface="Wingdings" pitchFamily="2" charset="2"/>
              <a:buChar char="§"/>
            </a:pPr>
            <a:r>
              <a:rPr lang="pt-BR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93,0% nos usuários hipertensos e </a:t>
            </a:r>
          </a:p>
          <a:p>
            <a:pPr marL="0" indent="0" algn="just">
              <a:buFont typeface="Wingdings" pitchFamily="2" charset="2"/>
              <a:buChar char="§"/>
            </a:pPr>
            <a:r>
              <a:rPr lang="pt-BR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94,1% os diabéticos. </a:t>
            </a:r>
          </a:p>
          <a:p>
            <a:pPr marL="0" indent="0" algn="just">
              <a:buNone/>
            </a:pPr>
            <a:endParaRPr lang="pt-BR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Font typeface="Wingdings" pitchFamily="2" charset="2"/>
              <a:buChar char="Ø"/>
            </a:pPr>
            <a:r>
              <a:rPr lang="pt-BR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busca dos usuários faltosos às consultas na unidade de saúde conforme a periodicidade recomendada alcançou:</a:t>
            </a:r>
          </a:p>
          <a:p>
            <a:pPr marL="0" indent="0" algn="just">
              <a:buFont typeface="Wingdings" pitchFamily="2" charset="2"/>
              <a:buChar char="§"/>
            </a:pPr>
            <a:r>
              <a:rPr lang="pt-BR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98,3% nos usuários hipertensos e</a:t>
            </a:r>
          </a:p>
          <a:p>
            <a:pPr marL="0" indent="0" algn="just">
              <a:buFont typeface="Wingdings" pitchFamily="2" charset="2"/>
              <a:buChar char="§"/>
            </a:pPr>
            <a:r>
              <a:rPr lang="pt-BR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 usuários diabéticos</a:t>
            </a:r>
          </a:p>
          <a:p>
            <a:pPr marL="0" indent="0" algn="just">
              <a:buFont typeface="Wingdings" pitchFamily="2" charset="2"/>
              <a:buChar char="Ø"/>
            </a:pPr>
            <a:endParaRPr lang="pt-BR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0943" y="0"/>
            <a:ext cx="11223522" cy="1424985"/>
          </a:xfrm>
        </p:spPr>
        <p:txBody>
          <a:bodyPr>
            <a:normAutofit fontScale="90000"/>
          </a:bodyPr>
          <a:lstStyle/>
          <a:p>
            <a:r>
              <a:rPr lang="pt-BR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6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Discussão.</a:t>
            </a:r>
            <a:br>
              <a:rPr lang="pt-BR" sz="36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6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Importância da intervenção para a equipe </a:t>
            </a:r>
            <a:br>
              <a:rPr lang="pt-BR" sz="36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36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4757" y="1150374"/>
            <a:ext cx="11771697" cy="5481432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pt-BR" sz="2800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2800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Font typeface="Wingdings" pitchFamily="2" charset="2"/>
              <a:buChar char="Ø"/>
            </a:pP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Iniciamos no mês de março que se estendeu até o mês de junho de 2015 </a:t>
            </a:r>
            <a:r>
              <a:rPr lang="pt-BR" sz="3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Font typeface="Wingdings" pitchFamily="2" charset="2"/>
              <a:buChar char="Ø"/>
            </a:pPr>
            <a:endParaRPr lang="pt-BR" sz="3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Font typeface="Wingdings" pitchFamily="2" charset="2"/>
              <a:buChar char="Ø"/>
            </a:pPr>
            <a:r>
              <a:rPr lang="pt-BR" sz="3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sz="3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</a:t>
            </a:r>
            <a:r>
              <a:rPr lang="pt-BR" sz="3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foi </a:t>
            </a:r>
            <a:r>
              <a:rPr lang="pt-BR" sz="3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melhor a qualidade da atenção aos portadores de hipertensão e diabetes na unidade de UBS Maria Joana Moreira dos Santos, Ferreira Gomes, </a:t>
            </a:r>
            <a:r>
              <a:rPr lang="pt-BR" sz="3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Amapá,</a:t>
            </a:r>
          </a:p>
          <a:p>
            <a:pPr marL="0" indent="0" algn="just">
              <a:buFont typeface="Wingdings" pitchFamily="2" charset="2"/>
              <a:buChar char="Ø"/>
            </a:pPr>
            <a:r>
              <a:rPr lang="pt-BR" sz="3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just">
              <a:buFont typeface="Wingdings" pitchFamily="2" charset="2"/>
              <a:buChar char="Ø"/>
            </a:pPr>
            <a:r>
              <a:rPr lang="pt-BR" sz="3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Toda </a:t>
            </a:r>
            <a:r>
              <a:rPr lang="pt-BR" sz="3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equipe trabalhou arduamente, no início com muitas dificuldades, </a:t>
            </a:r>
            <a:endParaRPr lang="pt-BR" sz="3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Font typeface="Wingdings" pitchFamily="2" charset="2"/>
              <a:buChar char="Ø"/>
            </a:pPr>
            <a:r>
              <a:rPr lang="pt-BR" sz="3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 </a:t>
            </a:r>
            <a:r>
              <a:rPr lang="pt-BR" sz="3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 é possível perceber o quanto melhorou a assistência a esse grupo de usuários</a:t>
            </a:r>
            <a:r>
              <a:rPr lang="pt-BR" sz="3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endParaRPr lang="pt-BR" sz="3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3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3072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Discussão.</a:t>
            </a:r>
            <a:br>
              <a:rPr lang="pt-BR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Importância da intervenção para a equipe .</a:t>
            </a:r>
            <a:r>
              <a:rPr lang="pt-BR" sz="5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5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pt-BR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Foi necessário capacitar a equipe para:</a:t>
            </a:r>
          </a:p>
          <a:p>
            <a:pPr marL="0" indent="0" algn="just">
              <a:buFont typeface="Wingdings" pitchFamily="2" charset="2"/>
              <a:buChar char="Ø"/>
            </a:pPr>
            <a:r>
              <a:rPr lang="pt-BR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Desenvolver cada ação na parte clinica,</a:t>
            </a:r>
          </a:p>
          <a:p>
            <a:pPr marL="0" indent="0" algn="just">
              <a:buFont typeface="Wingdings" pitchFamily="2" charset="2"/>
              <a:buChar char="Ø"/>
            </a:pPr>
            <a:r>
              <a:rPr lang="pt-BR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Desenvolvimento das atividades de promoção e educação para a saúde com os usuários e a comunidade, para poder oferecer cada orientação seguindo a proposta do Ministério da Saúde (MS).</a:t>
            </a:r>
          </a:p>
          <a:p>
            <a:pPr marL="0" indent="0" algn="just">
              <a:buFont typeface="Wingdings" pitchFamily="2" charset="2"/>
              <a:buChar char="Ø"/>
            </a:pPr>
            <a:r>
              <a:rPr lang="pt-BR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seguir as recomendações do Ministério da Saúde relativas ao rastreamento, diagnóstico, tratamento e monitoramento da Hipertensão e Diabetes.</a:t>
            </a:r>
          </a:p>
          <a:p>
            <a:pPr marL="0" indent="0" algn="just">
              <a:buNone/>
            </a:pPr>
            <a:r>
              <a:rPr lang="pt-BR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todas essas razoes podemos dizer que o equipe ganho em preparação.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Discussão.</a:t>
            </a:r>
            <a:br>
              <a:rPr lang="pt-BR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Importância da intervenção para a equipe .</a:t>
            </a:r>
            <a:r>
              <a:rPr lang="pt-BR" sz="5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5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t-BR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  <a:p>
            <a:pPr>
              <a:buNone/>
            </a:pPr>
            <a:r>
              <a:rPr lang="pt-BR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pt-BR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pt-BR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equipe a intervenção foi um período  no só de trabalho também de aprendizagem. </a:t>
            </a:r>
          </a:p>
          <a:p>
            <a:pPr>
              <a:buFont typeface="Wingdings" pitchFamily="2" charset="2"/>
              <a:buChar char="Ø"/>
            </a:pPr>
            <a:r>
              <a:rPr lang="pt-BR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Ensinou como estabelecer melhorias no serviço, </a:t>
            </a:r>
          </a:p>
          <a:p>
            <a:pPr>
              <a:buFont typeface="Wingdings" pitchFamily="2" charset="2"/>
              <a:buChar char="Ø"/>
            </a:pPr>
            <a:r>
              <a:rPr lang="pt-BR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Ensino a fazer um melhor trabalho na atenção primária de saúde no Brasil  . 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6981" y="1"/>
            <a:ext cx="11828206" cy="766915"/>
          </a:xfrm>
        </p:spPr>
        <p:txBody>
          <a:bodyPr>
            <a:noAutofit/>
          </a:bodyPr>
          <a:lstStyle/>
          <a:p>
            <a:r>
              <a:rPr lang="pt-BR" sz="28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Discussão.Importância da intervenção para a equipe</a:t>
            </a:r>
            <a:endParaRPr lang="pt-BR" sz="2800" dirty="0">
              <a:solidFill>
                <a:srgbClr val="0000CC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76981" y="678427"/>
            <a:ext cx="12015019" cy="5914102"/>
          </a:xfrm>
        </p:spPr>
        <p:txBody>
          <a:bodyPr>
            <a:normAutofit fontScale="40000" lnSpcReduction="20000"/>
          </a:bodyPr>
          <a:lstStyle/>
          <a:p>
            <a:pPr marL="0" indent="0" algn="just">
              <a:buNone/>
            </a:pPr>
            <a:r>
              <a:rPr lang="pt-BR" sz="1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projeto de intervenção promoveu </a:t>
            </a:r>
            <a:r>
              <a:rPr lang="pt-BR" sz="1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sz="1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trabalho integrado de:</a:t>
            </a:r>
          </a:p>
          <a:p>
            <a:pPr marL="0" indent="0" algn="just">
              <a:buFont typeface="Wingdings" pitchFamily="2" charset="2"/>
              <a:buChar char="Ø"/>
            </a:pPr>
            <a:r>
              <a:rPr lang="pt-BR" sz="1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médico, </a:t>
            </a:r>
          </a:p>
          <a:p>
            <a:pPr marL="0" indent="0" algn="just">
              <a:buFont typeface="Wingdings" pitchFamily="2" charset="2"/>
              <a:buChar char="Ø"/>
            </a:pPr>
            <a:r>
              <a:rPr lang="pt-BR" sz="1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1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enfermeira</a:t>
            </a:r>
            <a:r>
              <a:rPr lang="pt-BR" sz="1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just">
              <a:buFont typeface="Wingdings" pitchFamily="2" charset="2"/>
              <a:buChar char="Ø"/>
            </a:pPr>
            <a:r>
              <a:rPr lang="pt-BR" sz="1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t-BR" sz="1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auxiliar de enfermagem </a:t>
            </a:r>
            <a:endParaRPr lang="pt-BR" sz="1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Font typeface="Wingdings" pitchFamily="2" charset="2"/>
              <a:buChar char="Ø"/>
            </a:pPr>
            <a:r>
              <a:rPr lang="pt-BR" sz="1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 </a:t>
            </a:r>
            <a:r>
              <a:rPr lang="pt-BR" sz="1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ACS </a:t>
            </a:r>
            <a:endParaRPr lang="pt-BR" sz="1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Font typeface="Wingdings" pitchFamily="2" charset="2"/>
              <a:buChar char="Ø"/>
            </a:pPr>
            <a:r>
              <a:rPr lang="pt-BR" sz="1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recepcionista e , </a:t>
            </a:r>
          </a:p>
          <a:p>
            <a:pPr marL="0" indent="0" algn="just">
              <a:buFont typeface="Wingdings" pitchFamily="2" charset="2"/>
              <a:buChar char="Ø"/>
            </a:pPr>
            <a:r>
              <a:rPr lang="pt-BR" sz="1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t-BR" sz="1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utros </a:t>
            </a:r>
            <a:r>
              <a:rPr lang="pt-BR" sz="1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profissionais como o equipe odontológico e o equipe da NASF.  </a:t>
            </a:r>
          </a:p>
          <a:p>
            <a:pPr algn="just"/>
            <a:endParaRPr lang="pt-BR" sz="11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560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0889" y="192837"/>
            <a:ext cx="11011301" cy="550648"/>
          </a:xfrm>
        </p:spPr>
        <p:txBody>
          <a:bodyPr>
            <a:normAutofit fontScale="90000"/>
          </a:bodyPr>
          <a:lstStyle/>
          <a:p>
            <a:r>
              <a:rPr lang="pt-BR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Discussão. Importância </a:t>
            </a:r>
            <a:r>
              <a:rPr lang="pt-BR" sz="32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intervenção para o serviço</a:t>
            </a:r>
            <a:r>
              <a:rPr lang="pt-BR" sz="32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dirty="0">
                <a:solidFill>
                  <a:srgbClr val="92D050"/>
                </a:solidFill>
              </a:rPr>
              <a:t/>
            </a:r>
            <a:br>
              <a:rPr lang="pt-BR" dirty="0">
                <a:solidFill>
                  <a:srgbClr val="92D050"/>
                </a:solidFill>
              </a:rPr>
            </a:br>
            <a:endParaRPr lang="pt-BR" dirty="0">
              <a:solidFill>
                <a:srgbClr val="92D05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5878" y="743485"/>
            <a:ext cx="11858324" cy="593644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t-BR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 profissionais da unidade, ao final da intervenção demonstraram satisfação </a:t>
            </a:r>
            <a:r>
              <a:rPr lang="pt-BR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</a:t>
            </a:r>
          </a:p>
          <a:p>
            <a:pPr marL="0" indent="0" algn="just">
              <a:buFont typeface="Wingdings" pitchFamily="2" charset="2"/>
              <a:buChar char="Ø"/>
            </a:pPr>
            <a:r>
              <a:rPr lang="pt-BR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t-BR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trabalho desenvolvido </a:t>
            </a:r>
            <a:endParaRPr lang="pt-BR" sz="2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Font typeface="Wingdings" pitchFamily="2" charset="2"/>
              <a:buChar char="Ø"/>
            </a:pPr>
            <a:r>
              <a:rPr lang="pt-BR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pelo </a:t>
            </a:r>
            <a:r>
              <a:rPr lang="pt-B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retorno positivo recebido da </a:t>
            </a:r>
            <a:r>
              <a:rPr lang="pt-BR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comunidade.</a:t>
            </a:r>
          </a:p>
          <a:p>
            <a:pPr marL="0" indent="0" algn="just">
              <a:buNone/>
            </a:pPr>
            <a:endParaRPr lang="pt-BR" sz="2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desenvolvimento </a:t>
            </a:r>
            <a:r>
              <a:rPr lang="pt-BR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implementação do projeto acabou tendo impacto também em outras atividades no serviço como </a:t>
            </a:r>
            <a:r>
              <a:rPr lang="pt-BR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 algn="just">
              <a:buFont typeface="Wingdings" pitchFamily="2" charset="2"/>
              <a:buChar char="Ø"/>
            </a:pPr>
            <a:r>
              <a:rPr lang="pt-BR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pt-B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visitas domiciliares</a:t>
            </a:r>
            <a:r>
              <a:rPr lang="pt-BR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just">
              <a:buFont typeface="Wingdings" pitchFamily="2" charset="2"/>
              <a:buChar char="Ø"/>
            </a:pPr>
            <a:r>
              <a:rPr lang="pt-BR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pt-B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atividades de promoção e educação para a saúde </a:t>
            </a:r>
            <a:r>
              <a:rPr lang="pt-BR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  <a:p>
            <a:pPr marL="0" indent="0" algn="just">
              <a:buFont typeface="Wingdings" pitchFamily="2" charset="2"/>
              <a:buChar char="Ø"/>
            </a:pPr>
            <a:r>
              <a:rPr lang="pt-BR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pt-B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reuniões da equipe. </a:t>
            </a:r>
          </a:p>
          <a:p>
            <a:pPr marL="0" indent="0" algn="just">
              <a:buNone/>
            </a:pPr>
            <a:endParaRPr lang="pt-BR" sz="2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2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111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Discussão. Importância da intervenção para o serviço</a:t>
            </a:r>
            <a:r>
              <a:rPr lang="pt-BR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35975" y="1600204"/>
            <a:ext cx="11695470" cy="5257796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pt-BR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Melhoria do registro e o agendamento dos Hipertensos e Diabéticos .</a:t>
            </a:r>
          </a:p>
          <a:p>
            <a:pPr>
              <a:buFont typeface="Wingdings" pitchFamily="2" charset="2"/>
              <a:buChar char="Ø"/>
            </a:pPr>
            <a:r>
              <a:rPr lang="pt-BR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Otimização da agenda para a atenção à demanda espontânea </a:t>
            </a:r>
          </a:p>
          <a:p>
            <a:pPr>
              <a:buFont typeface="Wingdings" pitchFamily="2" charset="2"/>
              <a:buChar char="Ø"/>
            </a:pPr>
            <a:r>
              <a:rPr lang="pt-BR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Melhorara no planejamento das consulta,a classificação de risco dos hipertensos e diabéticos foi crucial para apoia.</a:t>
            </a:r>
          </a:p>
          <a:p>
            <a:pPr>
              <a:buFont typeface="Wingdings" pitchFamily="2" charset="2"/>
              <a:buChar char="Ø"/>
            </a:pPr>
            <a:r>
              <a:rPr lang="pt-BR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Logra se a priorização do atendimento dos mesmos.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Discussão.Importância da intervenção para a equipe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0" indent="0" algn="just">
              <a:buNone/>
            </a:pPr>
            <a:r>
              <a:rPr lang="pt-BR" sz="9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equipe ganho em:</a:t>
            </a:r>
            <a:endParaRPr lang="pt-BR" sz="9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Font typeface="Wingdings" pitchFamily="2" charset="2"/>
              <a:buChar char="Ø"/>
            </a:pPr>
            <a:r>
              <a:rPr lang="pt-BR" sz="9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Capacitação  </a:t>
            </a:r>
          </a:p>
          <a:p>
            <a:pPr marL="0" indent="0" algn="just">
              <a:buFont typeface="Wingdings" pitchFamily="2" charset="2"/>
              <a:buChar char="Ø"/>
            </a:pPr>
            <a:r>
              <a:rPr lang="pt-BR" sz="9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Organização</a:t>
            </a:r>
          </a:p>
          <a:p>
            <a:pPr marL="0" indent="0" algn="just">
              <a:buFont typeface="Wingdings" pitchFamily="2" charset="2"/>
              <a:buChar char="Ø"/>
            </a:pPr>
            <a:r>
              <a:rPr lang="pt-BR" sz="9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União</a:t>
            </a:r>
          </a:p>
          <a:p>
            <a:pPr marL="0" indent="0" algn="just">
              <a:buFont typeface="Wingdings" pitchFamily="2" charset="2"/>
              <a:buChar char="Ø"/>
            </a:pPr>
            <a:r>
              <a:rPr lang="pt-BR" sz="9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Solidaridade.</a:t>
            </a:r>
          </a:p>
          <a:p>
            <a:pPr marL="0" indent="0" algn="just">
              <a:buFont typeface="Wingdings" pitchFamily="2" charset="2"/>
              <a:buChar char="Ø"/>
            </a:pPr>
            <a:r>
              <a:rPr lang="pt-BR" sz="9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Estratégias de trabalho</a:t>
            </a:r>
          </a:p>
          <a:p>
            <a:pPr marL="0" indent="0" algn="just">
              <a:buFont typeface="Wingdings" pitchFamily="2" charset="2"/>
              <a:buChar char="Ø"/>
            </a:pPr>
            <a:r>
              <a:rPr lang="pt-BR" sz="9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Incorporar a intervenção á rotina de trabalho.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11385755" cy="946312"/>
          </a:xfrm>
        </p:spPr>
        <p:txBody>
          <a:bodyPr>
            <a:normAutofit fontScale="90000"/>
          </a:bodyPr>
          <a:lstStyle/>
          <a:p>
            <a:r>
              <a:rPr lang="pt-BR" dirty="0"/>
              <a:t/>
            </a:r>
            <a:br>
              <a:rPr lang="pt-BR" dirty="0"/>
            </a:br>
            <a:r>
              <a:rPr lang="pt-BR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Discussão. </a:t>
            </a:r>
            <a:r>
              <a:rPr lang="pt-BR" sz="31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Importância da intervenção para a comunidade.</a:t>
            </a:r>
            <a:r>
              <a:rPr lang="pt-BR" sz="31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1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100" b="1" dirty="0" smtClean="0">
                <a:solidFill>
                  <a:srgbClr val="0000CC"/>
                </a:solidFill>
              </a:rPr>
              <a:t> </a:t>
            </a:r>
            <a:endParaRPr lang="pt-BR" sz="3100" dirty="0">
              <a:solidFill>
                <a:srgbClr val="0000CC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96556" y="1209368"/>
            <a:ext cx="11699193" cy="552471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pt-BR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intervenção finalizou com o acompanhamento de 213 hipertensos e 80 diabéticos. </a:t>
            </a:r>
            <a:r>
              <a:rPr lang="pt-BR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 conseguiu se ampliar as coberturas de atenção.</a:t>
            </a:r>
          </a:p>
          <a:p>
            <a:pPr marL="0" indent="0" algn="just">
              <a:buNone/>
            </a:pPr>
            <a:endParaRPr lang="pt-BR" sz="2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Lograrem á Comunidade :</a:t>
            </a:r>
          </a:p>
          <a:p>
            <a:pPr marL="0" indent="0" algn="just">
              <a:buFont typeface="Wingdings" pitchFamily="2" charset="2"/>
              <a:buChar char="Ø"/>
            </a:pPr>
            <a:r>
              <a:rPr lang="pt-BR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Melhorar </a:t>
            </a:r>
            <a:r>
              <a:rPr lang="pt-B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qualidade do atendimento, </a:t>
            </a:r>
            <a:endParaRPr lang="pt-BR" sz="2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Font typeface="Wingdings" pitchFamily="2" charset="2"/>
              <a:buChar char="Ø"/>
            </a:pPr>
            <a:r>
              <a:rPr lang="pt-BR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Melhorar os indicadores de qualidade,</a:t>
            </a:r>
            <a:endParaRPr lang="pt-BR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Font typeface="Wingdings" pitchFamily="2" charset="2"/>
              <a:buChar char="Ø"/>
            </a:pPr>
            <a:r>
              <a:rPr lang="pt-B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pt-BR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elhorar o </a:t>
            </a:r>
            <a:r>
              <a:rPr lang="pt-B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acolhimento para os hipertensos e diabéticos</a:t>
            </a:r>
            <a:r>
              <a:rPr lang="pt-BR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just">
              <a:buFont typeface="Wingdings" pitchFamily="2" charset="2"/>
              <a:buChar char="Ø"/>
            </a:pPr>
            <a:r>
              <a:rPr lang="pt-BR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Logrou se a inserção </a:t>
            </a:r>
            <a:r>
              <a:rPr lang="pt-B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equipe do NASF </a:t>
            </a:r>
            <a:r>
              <a:rPr lang="pt-BR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trabalho do programa de atenção aos usuários Hipertensos e Diabéticos </a:t>
            </a:r>
            <a:r>
              <a:rPr lang="pt-BR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oferencendo</a:t>
            </a:r>
            <a:r>
              <a:rPr lang="pt-BR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melhor serviço.</a:t>
            </a:r>
          </a:p>
          <a:p>
            <a:pPr marL="0" indent="0" algn="just">
              <a:buNone/>
            </a:pPr>
            <a:endParaRPr lang="pt-BR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2400" dirty="0"/>
          </a:p>
        </p:txBody>
      </p:sp>
    </p:spTree>
    <p:extLst>
      <p:ext uri="{BB962C8B-B14F-4D97-AF65-F5344CB8AC3E}">
        <p14:creationId xmlns="" xmlns:p14="http://schemas.microsoft.com/office/powerpoint/2010/main" val="238408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6477" y="274638"/>
            <a:ext cx="11798710" cy="1143000"/>
          </a:xfrm>
        </p:spPr>
        <p:txBody>
          <a:bodyPr>
            <a:noAutofit/>
          </a:bodyPr>
          <a:lstStyle/>
          <a:p>
            <a:r>
              <a:rPr lang="pt-BR" sz="36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Discussão. Importância da intervenção para a comunidade.</a:t>
            </a:r>
            <a:endParaRPr lang="pt-BR" sz="3600" dirty="0">
              <a:solidFill>
                <a:srgbClr val="0000CC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06477" y="1356852"/>
            <a:ext cx="11798710" cy="5235677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endParaRPr lang="pt-BR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4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 usuários Hipertensos e Diabéticos aprenderam a :</a:t>
            </a:r>
          </a:p>
          <a:p>
            <a:pPr marL="0" indent="0" algn="just">
              <a:buNone/>
            </a:pPr>
            <a:endParaRPr lang="pt-BR" sz="3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pt-BR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pt-BR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onhecer melhor suas doenças.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pt-BR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Cuidar mais de sua saúde.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pt-BR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Seus familiares também aprenderam a ajudar a eles no cuidado e sobre estas doenças para seu prevenção.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pt-BR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pt-BR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onheceram também melhor o programa de HIPERDIA, como funcionam, os benefícios do programa os medicamentos que podem obter através deste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pt-BR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pt-BR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omo deve ser o acompanhamento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pt-BR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pt-BR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uando deveram voltar a consulta e fazer os exames complementares,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pt-BR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importância da prática de exercícios físicos e uma alimentação saudável,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pt-BR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 consequências do tabagismo assim como seus efeitos negativos sobre a saúde. </a:t>
            </a:r>
          </a:p>
          <a:p>
            <a:pPr marL="0" indent="0" algn="just">
              <a:buFont typeface="Wingdings" pitchFamily="2" charset="2"/>
              <a:buChar char="Ø"/>
            </a:pPr>
            <a:endParaRPr lang="pt-BR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49342" y="187798"/>
            <a:ext cx="8674961" cy="1493518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>
                <a:solidFill>
                  <a:srgbClr val="92D050"/>
                </a:solidFill>
              </a:rPr>
              <a:t/>
            </a:r>
            <a:br>
              <a:rPr lang="pt-BR" b="1" dirty="0" smtClean="0">
                <a:solidFill>
                  <a:srgbClr val="92D050"/>
                </a:solidFill>
              </a:rPr>
            </a:br>
            <a:r>
              <a:rPr lang="pt-BR" b="1" dirty="0" smtClean="0">
                <a:solidFill>
                  <a:srgbClr val="0000CC"/>
                </a:solidFill>
              </a:rPr>
              <a:t>Objetivo </a:t>
            </a:r>
            <a:r>
              <a:rPr lang="pt-BR" b="1" dirty="0">
                <a:solidFill>
                  <a:srgbClr val="0000CC"/>
                </a:solidFill>
              </a:rPr>
              <a:t>geral.</a:t>
            </a:r>
            <a:r>
              <a:rPr lang="pt-BR" dirty="0">
                <a:solidFill>
                  <a:srgbClr val="0070C0"/>
                </a:solidFill>
              </a:rPr>
              <a:t/>
            </a:r>
            <a:br>
              <a:rPr lang="pt-BR" dirty="0">
                <a:solidFill>
                  <a:srgbClr val="0070C0"/>
                </a:solidFill>
              </a:rPr>
            </a:br>
            <a:endParaRPr lang="pt-BR" dirty="0">
              <a:solidFill>
                <a:srgbClr val="0070C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69123" y="1502120"/>
            <a:ext cx="11092440" cy="38475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t-BR" sz="3600" dirty="0" smtClean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Wingdings" pitchFamily="2" charset="2"/>
              <a:buChar char="Ø"/>
            </a:pPr>
            <a:r>
              <a:rPr lang="pt-BR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Melhorar </a:t>
            </a:r>
            <a:r>
              <a:rPr lang="pt-BR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atenção à saúde dos hipertensos e diabéticos da UBS Maria Joana Moreira dos Santos, no município Ferreira Gomes/AP.</a:t>
            </a:r>
          </a:p>
          <a:p>
            <a:pPr marL="0" indent="0" algn="ctr">
              <a:buNone/>
            </a:pPr>
            <a:endParaRPr lang="pt-BR" sz="36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1476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Discussão. Importância da intervenção para a comunidade.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Font typeface="Wingdings" pitchFamily="2" charset="2"/>
              <a:buChar char="Ø"/>
            </a:pPr>
            <a:r>
              <a:rPr lang="pt-BR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Ficamos entusiasmados com a satisfação da comunidade com a atenção recebida nestas semanas, muitas coisas mudaram na atenção.</a:t>
            </a:r>
          </a:p>
          <a:p>
            <a:pPr marL="0" indent="0" algn="just">
              <a:buFont typeface="Wingdings" pitchFamily="2" charset="2"/>
              <a:buChar char="Ø"/>
            </a:pPr>
            <a:endParaRPr lang="pt-BR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Font typeface="Wingdings" pitchFamily="2" charset="2"/>
              <a:buChar char="Ø"/>
            </a:pPr>
            <a:r>
              <a:rPr lang="pt-BR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Toda a comunidade está agradecida pelo empenho da equipe de saúde pelo comprometimento da equipe.</a:t>
            </a:r>
          </a:p>
          <a:p>
            <a:pPr marL="0" indent="0" algn="just">
              <a:buFont typeface="Wingdings" pitchFamily="2" charset="2"/>
              <a:buChar char="Ø"/>
            </a:pPr>
            <a:endParaRPr lang="pt-BR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Font typeface="Wingdings" pitchFamily="2" charset="2"/>
              <a:buChar char="Ø"/>
            </a:pPr>
            <a:r>
              <a:rPr lang="pt-BR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Toda a comunidade que participou do projeto.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8104" y="162162"/>
            <a:ext cx="11517586" cy="781735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800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800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8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800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6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Nível </a:t>
            </a:r>
            <a:r>
              <a:rPr lang="pt-BR" sz="3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incorporação da intervenção à rotina do serviço</a:t>
            </a:r>
            <a:r>
              <a:rPr lang="pt-BR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br>
              <a:rPr lang="pt-BR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13647" y="1047136"/>
            <a:ext cx="11776792" cy="5592946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Font typeface="Wingdings" pitchFamily="2" charset="2"/>
              <a:buChar char="Ø"/>
            </a:pPr>
            <a:endParaRPr lang="pt-BR" sz="2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Font typeface="Wingdings" pitchFamily="2" charset="2"/>
              <a:buChar char="Ø"/>
            </a:pPr>
            <a:r>
              <a:rPr lang="pt-BR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intervenção já está incorporada às atividades de rotina da UBS e que nossa equipe </a:t>
            </a:r>
            <a:r>
              <a:rPr lang="pt-BR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Font typeface="Wingdings" pitchFamily="2" charset="2"/>
              <a:buChar char="Ø"/>
            </a:pPr>
            <a:r>
              <a:rPr lang="pt-BR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pt-BR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ações que ficaram faltando </a:t>
            </a:r>
            <a:r>
              <a:rPr lang="pt-BR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serão completadas com </a:t>
            </a:r>
            <a:r>
              <a:rPr lang="pt-BR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qualidade e </a:t>
            </a:r>
            <a:r>
              <a:rPr lang="pt-BR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dedicação</a:t>
            </a:r>
          </a:p>
          <a:p>
            <a:pPr marL="0" indent="0" algn="just">
              <a:buFont typeface="Wingdings" pitchFamily="2" charset="2"/>
              <a:buChar char="Ø"/>
            </a:pPr>
            <a:r>
              <a:rPr lang="pt-BR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Muitas </a:t>
            </a:r>
            <a:r>
              <a:rPr lang="pt-BR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ações implementadas no projeto serão levadas a outros programas, como</a:t>
            </a:r>
            <a:r>
              <a:rPr lang="pt-BR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pt-BR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pt-BR" sz="3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 algn="just">
              <a:buFont typeface="+mj-lt"/>
              <a:buAutoNum type="arabicPeriod"/>
            </a:pPr>
            <a:r>
              <a:rPr lang="pt-BR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ações educativas para a comunidade e usuários dos programas atendidos.</a:t>
            </a:r>
            <a:endParaRPr lang="pt-BR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 algn="just">
              <a:buFont typeface="+mj-lt"/>
              <a:buAutoNum type="arabicPeriod"/>
            </a:pPr>
            <a:r>
              <a:rPr lang="pt-BR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 monitoramentos das ações planejadas.</a:t>
            </a:r>
            <a:endParaRPr lang="pt-BR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 algn="just">
              <a:buFont typeface="+mj-lt"/>
              <a:buAutoNum type="arabicPeriod"/>
            </a:pPr>
            <a:r>
              <a:rPr lang="pt-BR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atividades de capacitação para a equipe.</a:t>
            </a:r>
            <a:endParaRPr lang="pt-BR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 algn="just">
              <a:buFont typeface="+mj-lt"/>
              <a:buAutoNum type="arabicPeriod"/>
            </a:pPr>
            <a:r>
              <a:rPr lang="pt-BR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trabalho interdisciplinar com outros profissionais e com a NASF.</a:t>
            </a:r>
            <a:endParaRPr lang="pt-BR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 algn="just">
              <a:buFont typeface="+mj-lt"/>
              <a:buAutoNum type="arabicPeriod"/>
            </a:pPr>
            <a:r>
              <a:rPr lang="pt-BR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trabalho coordenado com a secretaria de saúde para o apoio e implementação.</a:t>
            </a:r>
            <a:endParaRPr lang="pt-BR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None/>
            </a:pPr>
            <a:r>
              <a:rPr lang="pt-BR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387940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64031" y="204892"/>
            <a:ext cx="10390781" cy="1284695"/>
          </a:xfrm>
        </p:spPr>
        <p:txBody>
          <a:bodyPr>
            <a:normAutofit fontScale="90000"/>
          </a:bodyPr>
          <a:lstStyle/>
          <a:p>
            <a:r>
              <a:rPr lang="pt-BR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Reflexão crítica sobre seu processo pessoal de aprendizagem.</a:t>
            </a:r>
            <a:r>
              <a:rPr lang="pt-BR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96553" y="1607574"/>
            <a:ext cx="11630827" cy="495559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Durante o período de especialização em saúde da Família na modalidade a distancia oferecida pelo programa Mais Médico para o Brasil e com a condução da Universidade Federal de Pelotas, </a:t>
            </a:r>
            <a:r>
              <a:rPr lang="pt-BR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consegui:</a:t>
            </a:r>
          </a:p>
          <a:p>
            <a:pPr marL="0" indent="0" algn="just">
              <a:buFont typeface="Wingdings" pitchFamily="2" charset="2"/>
              <a:buChar char="Ø"/>
            </a:pPr>
            <a:r>
              <a:rPr lang="pt-BR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umentar </a:t>
            </a:r>
            <a:r>
              <a:rPr lang="pt-B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meus conhecimentos médicos e de especialista em medicina Familiar. </a:t>
            </a:r>
            <a:endParaRPr lang="pt-BR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Font typeface="Wingdings" pitchFamily="2" charset="2"/>
              <a:buChar char="Ø"/>
            </a:pPr>
            <a:r>
              <a:rPr lang="pt-BR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Cada </a:t>
            </a:r>
            <a:r>
              <a:rPr lang="pt-B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 encontrei muitos temas novos, interessantes e práticos, úteis no trabalho que estamos fazendo. </a:t>
            </a:r>
            <a:endParaRPr lang="pt-BR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9418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Reflexão crítica sobre seu processo pessoal de aprendizagem.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0723" y="1600204"/>
            <a:ext cx="11739716" cy="5066067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pt-BR" sz="5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Tive uma grande importância e significado receber estes ensinamentos para nosso desempenho e prática profissional para: </a:t>
            </a:r>
          </a:p>
          <a:p>
            <a:pPr marL="0" indent="0" algn="just">
              <a:buNone/>
            </a:pPr>
            <a:endParaRPr lang="pt-BR" sz="4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Font typeface="Wingdings" pitchFamily="2" charset="2"/>
              <a:buChar char="Ø"/>
            </a:pPr>
            <a:r>
              <a:rPr lang="pt-BR" sz="4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Poder trabalhar os programas e desenvolver as ações programáticas e</a:t>
            </a:r>
          </a:p>
          <a:p>
            <a:pPr marL="0" indent="0" algn="just">
              <a:buFont typeface="Wingdings" pitchFamily="2" charset="2"/>
              <a:buChar char="Ø"/>
            </a:pPr>
            <a:r>
              <a:rPr lang="pt-BR" sz="4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Centrar nos no contexto de saúde do Brasil.</a:t>
            </a:r>
          </a:p>
          <a:p>
            <a:pPr marL="0" indent="0" algn="just">
              <a:buNone/>
            </a:pPr>
            <a:endParaRPr lang="pt-BR" sz="3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5800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Aprendizado mais relevante .</a:t>
            </a:r>
          </a:p>
          <a:p>
            <a:pPr marL="0" indent="0" algn="just">
              <a:buNone/>
            </a:pPr>
            <a:endParaRPr lang="pt-BR" sz="3600" b="1" u="sng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4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Relacionado com o processo de acolhimento no programa de atenção aos usuários com Hipertensão e Diabetes.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Reflexão crítica sobre seu processo pessoal de aprendizagem.Dificuldades.</a:t>
            </a:r>
            <a:r>
              <a:rPr lang="pt-BR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9600" y="1600204"/>
            <a:ext cx="10972800" cy="5007073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Font typeface="Wingdings" pitchFamily="2" charset="2"/>
              <a:buChar char="Ø"/>
            </a:pPr>
            <a:r>
              <a:rPr lang="pt-BR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início em realidade não sabia bem todo o que aconteceria, e achava que seria similar a nossa especialização anterior com algumas coisas novas, </a:t>
            </a:r>
          </a:p>
          <a:p>
            <a:pPr marL="0" indent="0" algn="just">
              <a:buFont typeface="Wingdings" pitchFamily="2" charset="2"/>
              <a:buChar char="Ø"/>
            </a:pPr>
            <a:endParaRPr lang="pt-BR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Font typeface="Wingdings" pitchFamily="2" charset="2"/>
              <a:buChar char="Ø"/>
            </a:pPr>
            <a:r>
              <a:rPr lang="pt-BR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transcurso da especialização encontramos tarefas complexas onde precisamos explicações e compreensão e foram recebidas.</a:t>
            </a:r>
          </a:p>
          <a:p>
            <a:pPr marL="0" indent="0" algn="just">
              <a:buNone/>
            </a:pPr>
            <a:endParaRPr lang="pt-BR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Font typeface="Wingdings" pitchFamily="2" charset="2"/>
              <a:buChar char="Ø"/>
            </a:pPr>
            <a:r>
              <a:rPr lang="pt-BR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Foi um grande desafio participar dessa modalidade de aprendizagem, com tantas dificuldades com o idioma português.</a:t>
            </a:r>
          </a:p>
          <a:p>
            <a:pPr>
              <a:buFont typeface="Wingdings" pitchFamily="2" charset="2"/>
              <a:buChar char="Ø"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Reflexão crítica sobre seu processo pessoal de aprendizagem.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1729" y="1600204"/>
            <a:ext cx="11739715" cy="4977577"/>
          </a:xfrm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/>
          <a:p>
            <a:pPr>
              <a:buNone/>
            </a:pPr>
            <a:r>
              <a:rPr lang="pt-BR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Muito grato a três orientadoras que acompanharam durante este tempo de especialização: </a:t>
            </a:r>
          </a:p>
          <a:p>
            <a:pPr>
              <a:buNone/>
            </a:pPr>
            <a:endParaRPr lang="pt-BR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pt-BR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Professora Maria Marta Amancio </a:t>
            </a:r>
            <a:r>
              <a:rPr lang="pt-BR" sz="4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Amorim.</a:t>
            </a:r>
            <a:endParaRPr lang="pt-BR" sz="4000" b="1" dirty="0" smtClean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pt-BR" sz="4000" b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Professora Fabiane Vargas de </a:t>
            </a:r>
            <a:r>
              <a:rPr lang="pt-BR" sz="4000" b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Vargas</a:t>
            </a:r>
            <a:r>
              <a:rPr lang="pt-BR" sz="4000" b="1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pt-BR" sz="4000" b="1" dirty="0" smtClean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pt-BR" sz="4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Professora </a:t>
            </a:r>
            <a:r>
              <a:rPr lang="pt-BR" sz="4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Aline Gomes De Oliveira Nascimento.</a:t>
            </a:r>
          </a:p>
          <a:p>
            <a:pPr>
              <a:buFont typeface="Wingdings" pitchFamily="2" charset="2"/>
              <a:buChar char="Ø"/>
            </a:pPr>
            <a:endParaRPr lang="pt-BR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BR" sz="8800" b="1" dirty="0" smtClean="0">
                <a:solidFill>
                  <a:srgbClr val="92D050"/>
                </a:solidFill>
              </a:rPr>
              <a:t> </a:t>
            </a:r>
            <a:r>
              <a:rPr lang="pt-BR" sz="8800" b="1" dirty="0" smtClean="0">
                <a:solidFill>
                  <a:srgbClr val="0000CC"/>
                </a:solidFill>
              </a:rPr>
              <a:t>MUITO</a:t>
            </a:r>
          </a:p>
          <a:p>
            <a:pPr>
              <a:buNone/>
            </a:pPr>
            <a:r>
              <a:rPr lang="pt-BR" sz="8800" b="1" dirty="0" smtClean="0">
                <a:solidFill>
                  <a:srgbClr val="0000CC"/>
                </a:solidFill>
              </a:rPr>
              <a:t>OBRIGADO!!! </a:t>
            </a:r>
            <a:endParaRPr lang="pt-BR" sz="8800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5132" y="369591"/>
            <a:ext cx="9404723" cy="1400530"/>
          </a:xfrm>
        </p:spPr>
        <p:txBody>
          <a:bodyPr/>
          <a:lstStyle/>
          <a:p>
            <a:pPr algn="ctr"/>
            <a:r>
              <a:rPr lang="pt-BR" b="1" dirty="0">
                <a:solidFill>
                  <a:srgbClr val="0000CC"/>
                </a:solidFill>
              </a:rPr>
              <a:t> Metodologia.</a:t>
            </a:r>
            <a:endParaRPr lang="pt-BR" dirty="0">
              <a:solidFill>
                <a:srgbClr val="0000CC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45133" y="1304772"/>
            <a:ext cx="10771015" cy="4888210"/>
          </a:xfrm>
        </p:spPr>
        <p:txBody>
          <a:bodyPr>
            <a:noAutofit/>
          </a:bodyPr>
          <a:lstStyle/>
          <a:p>
            <a:pPr lvl="0">
              <a:buFont typeface="Wingdings" pitchFamily="2" charset="2"/>
              <a:buChar char="Ø"/>
            </a:pPr>
            <a:r>
              <a:rPr lang="pt-B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Ampliar a cobertura a hipertensos e/ou diabéticos.</a:t>
            </a:r>
            <a:endParaRPr lang="pt-BR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pt-B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Melhorar a qualidade da atenção a hipertensos e/ou diabéticos.</a:t>
            </a:r>
            <a:endParaRPr lang="pt-BR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pt-B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Melhorar a adesão de hipertensos e/ou diabéticos ao programa.</a:t>
            </a:r>
            <a:endParaRPr lang="pt-BR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pt-B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Melhorar o registro das informações.</a:t>
            </a:r>
            <a:endParaRPr lang="pt-BR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pt-B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Mapear hipertensos e diabéticos de risco para doença cardiovascular.</a:t>
            </a:r>
            <a:endParaRPr lang="pt-BR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pt-B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Promover a saúde de hipertensos e diabéticos</a:t>
            </a:r>
            <a:r>
              <a:rPr lang="pt-BR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3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3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6805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1171816" cy="724918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6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Ações </a:t>
            </a:r>
            <a:r>
              <a:rPr lang="pt-BR" sz="3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previstas e desenvolvidas</a:t>
            </a:r>
            <a:br>
              <a:rPr lang="pt-BR" sz="3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36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03313" y="1177636"/>
            <a:ext cx="10534507" cy="5070763"/>
          </a:xfrm>
        </p:spPr>
        <p:txBody>
          <a:bodyPr>
            <a:normAutofit/>
          </a:bodyPr>
          <a:lstStyle/>
          <a:p>
            <a:pPr marL="0" indent="0" algn="just">
              <a:buFont typeface="Wingdings" pitchFamily="2" charset="2"/>
              <a:buChar char="Ø"/>
            </a:pPr>
            <a:r>
              <a:rPr lang="pt-BR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Concluímos nossa intervenção, de acordo com o tempo ajustado para a apresentação do TCC, </a:t>
            </a:r>
            <a:endParaRPr lang="pt-BR" sz="3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Font typeface="Wingdings" pitchFamily="2" charset="2"/>
              <a:buChar char="Ø"/>
            </a:pPr>
            <a:r>
              <a:rPr lang="pt-BR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pt-BR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entanto permanecem as ações junto à população alvo e a busca e pesquisa de hipertensos e diabéticos.</a:t>
            </a:r>
          </a:p>
          <a:p>
            <a:pPr marL="0" indent="0" algn="just">
              <a:buFont typeface="Wingdings" pitchFamily="2" charset="2"/>
              <a:buChar char="Ø"/>
            </a:pPr>
            <a:r>
              <a:rPr lang="pt-BR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Nossa equipe desenvolveu em doze semanas a intervenção e essa está incorporada à rotina do serviço.</a:t>
            </a:r>
          </a:p>
          <a:p>
            <a:pPr algn="just"/>
            <a:endParaRPr lang="pt-BR" sz="36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8335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7419" y="452720"/>
            <a:ext cx="10917383" cy="835755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4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Ações previstas e desenvolvidas</a:t>
            </a:r>
            <a:br>
              <a:rPr lang="pt-BR" sz="4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dirty="0">
              <a:solidFill>
                <a:srgbClr val="0000CC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63238" y="1288474"/>
            <a:ext cx="11471564" cy="4959926"/>
          </a:xfrm>
        </p:spPr>
        <p:txBody>
          <a:bodyPr>
            <a:normAutofit/>
          </a:bodyPr>
          <a:lstStyle/>
          <a:p>
            <a:pPr lvl="0" algn="just">
              <a:buNone/>
            </a:pPr>
            <a:r>
              <a:rPr lang="pt-BR" sz="3600" b="1" dirty="0" smtClean="0">
                <a:solidFill>
                  <a:srgbClr val="002060"/>
                </a:solidFill>
              </a:rPr>
              <a:t>    </a:t>
            </a:r>
            <a:r>
              <a:rPr lang="pt-BR" sz="3600" b="1" u="sng" dirty="0" smtClean="0">
                <a:solidFill>
                  <a:srgbClr val="002060"/>
                </a:solidFill>
              </a:rPr>
              <a:t>Grande vantagens e fortalezas.</a:t>
            </a:r>
            <a:endParaRPr lang="pt-BR" sz="3600" u="sng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0" indent="-742950" algn="just">
              <a:buFont typeface="+mj-lt"/>
              <a:buAutoNum type="arabicPeriod"/>
            </a:pPr>
            <a:r>
              <a:rPr lang="pt-BR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 </a:t>
            </a:r>
            <a:r>
              <a:rPr lang="pt-BR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planejado todas as atividades relacionadas ao projeto de intervenção,</a:t>
            </a:r>
            <a:endParaRPr lang="pt-BR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0" indent="-742950" algn="just">
              <a:buFont typeface="+mj-lt"/>
              <a:buAutoNum type="arabicPeriod"/>
            </a:pPr>
            <a:r>
              <a:rPr lang="pt-BR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 preparado todos os recursos necessários para sua implementação, </a:t>
            </a:r>
            <a:endParaRPr lang="pt-BR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0" indent="-742950" algn="just">
              <a:buFont typeface="+mj-lt"/>
              <a:buAutoNum type="arabicPeriod"/>
            </a:pPr>
            <a:r>
              <a:rPr lang="pt-BR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 definido as atribuições de cada membro da </a:t>
            </a:r>
            <a:r>
              <a:rPr lang="pt-BR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equipe. </a:t>
            </a:r>
            <a:endParaRPr lang="pt-BR" sz="36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7320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6112" y="452718"/>
            <a:ext cx="9404723" cy="726602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4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Ações previstas e desenvolvidas</a:t>
            </a:r>
            <a:br>
              <a:rPr lang="pt-BR" sz="4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44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47828" y="1179323"/>
            <a:ext cx="11656464" cy="5069079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pt-BR" sz="3600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</a:p>
          <a:p>
            <a:pPr marL="0" indent="0" algn="just">
              <a:buNone/>
            </a:pPr>
            <a:r>
              <a:rPr lang="pt-BR" sz="43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4.Capacitações a equipe para:</a:t>
            </a:r>
          </a:p>
          <a:p>
            <a:pPr marL="0" indent="0" algn="just">
              <a:buNone/>
            </a:pPr>
            <a:endParaRPr lang="pt-BR" sz="3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Font typeface="Wingdings" pitchFamily="2" charset="2"/>
              <a:buChar char="Ø"/>
            </a:pPr>
            <a:r>
              <a:rPr lang="pt-BR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preenchimento dos registros necessários para o acompanhamento dos usuários hipertensos e diabéticos </a:t>
            </a:r>
            <a:r>
              <a:rPr lang="pt-BR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endParaRPr lang="pt-BR" sz="3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Font typeface="Wingdings" pitchFamily="2" charset="2"/>
              <a:buChar char="Ø"/>
            </a:pPr>
            <a:r>
              <a:rPr lang="pt-BR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Capacitações para todas as  </a:t>
            </a:r>
            <a:r>
              <a:rPr lang="pt-BR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ações a desenvolver </a:t>
            </a:r>
            <a:r>
              <a:rPr lang="pt-BR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,por exemplo:</a:t>
            </a:r>
          </a:p>
          <a:p>
            <a:pPr marL="0" indent="0" algn="just">
              <a:buNone/>
            </a:pPr>
            <a:endParaRPr lang="pt-BR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/>
            <a:r>
              <a:rPr lang="pt-BR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Verificação </a:t>
            </a:r>
            <a:r>
              <a:rPr lang="pt-BR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pressão arterial de forma criteriosa, realização do </a:t>
            </a:r>
            <a:r>
              <a:rPr lang="pt-BR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hemoglicoteste</a:t>
            </a:r>
            <a:r>
              <a:rPr lang="pt-BR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pt-BR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just"/>
            <a:r>
              <a:rPr lang="pt-BR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Oferecer atividades de promoção e educação para a saúde.</a:t>
            </a:r>
            <a:r>
              <a:rPr lang="pt-BR" sz="3600" dirty="0" smtClean="0">
                <a:solidFill>
                  <a:srgbClr val="002060"/>
                </a:solidFill>
              </a:rPr>
              <a:t/>
            </a:r>
            <a:br>
              <a:rPr lang="pt-BR" sz="3600" dirty="0" smtClean="0">
                <a:solidFill>
                  <a:srgbClr val="002060"/>
                </a:solidFill>
              </a:rPr>
            </a:br>
            <a:endParaRPr lang="pt-BR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36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4015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Metrô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659</TotalTime>
  <Words>3090</Words>
  <Application>Microsoft Office PowerPoint</Application>
  <PresentationFormat>Personalizar</PresentationFormat>
  <Paragraphs>348</Paragraphs>
  <Slides>56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56</vt:i4>
      </vt:variant>
    </vt:vector>
  </HeadingPairs>
  <TitlesOfParts>
    <vt:vector size="57" baseType="lpstr">
      <vt:lpstr>Tema do Office</vt:lpstr>
      <vt:lpstr>                     Osmundo Almaguel Speck                                    Pelotas, 2015 Orientador: Aline Gomes de Oliveira Nascimento          </vt:lpstr>
      <vt:lpstr>INTRODUÇÃO</vt:lpstr>
      <vt:lpstr>INTRODUÇÃO.CONTINUAÇÃO</vt:lpstr>
      <vt:lpstr>INTRODUÇÃO.CONTINUAÇÃO</vt:lpstr>
      <vt:lpstr> Objetivo geral. </vt:lpstr>
      <vt:lpstr> Metodologia.</vt:lpstr>
      <vt:lpstr> Ações previstas e desenvolvidas </vt:lpstr>
      <vt:lpstr> Ações previstas e desenvolvidas </vt:lpstr>
      <vt:lpstr> Ações previstas e desenvolvidas </vt:lpstr>
      <vt:lpstr> Ações previstas e desenvolvidas </vt:lpstr>
      <vt:lpstr>Ações previstas e desenvolvidas </vt:lpstr>
      <vt:lpstr> Metas propostas </vt:lpstr>
      <vt:lpstr>Figura 1: Cobertura do programa de atenção ao usuários Hipertensos na unidade de saúde. UBS Maria Joana Moreira dos Santos, cidade de Ferreira Gomes, Amapá. </vt:lpstr>
      <vt:lpstr>Metas propostas </vt:lpstr>
      <vt:lpstr> Figura 2: Cobertura do programa de atenção ao usuário Diabético na unidade de saúde. UBS Maria Joana Moreira dos Santos, cidade de Ferreira Gomes, Amapá.   </vt:lpstr>
      <vt:lpstr>  Metas propostas  </vt:lpstr>
      <vt:lpstr> Figura 3: Proporção de Hipertensos com exame clínico em dia de acordo com o protocolo. UBS Maria Joana Moreira dos Santos, cidade de Ferreira Gomes, Amapá.   </vt:lpstr>
      <vt:lpstr>Metas propostas </vt:lpstr>
      <vt:lpstr> Figura 4: Proporção de diabéticos com exame clínico em dia de acordo com o protocolo. UBS Maria Joana Moreira dos Santos, cidade de Ferreira Gomes, Amapá.   </vt:lpstr>
      <vt:lpstr>Metas propostas</vt:lpstr>
      <vt:lpstr>   figura 5: proporção de hipertenso com exames complementares em dia de acordo com o protocolo. UBS Maria Joana Moreira dos santos, cidade de ferreira Gomes, Amapá.   </vt:lpstr>
      <vt:lpstr>Metas propostas</vt:lpstr>
      <vt:lpstr> Figura 6: proporção de diabéticos com exames complementares em dia de acordo com o protocolo. UBS Maria Joana Moreira dos santos, cidade de ferreira Gomes, Amapá. </vt:lpstr>
      <vt:lpstr>Metas propostas</vt:lpstr>
      <vt:lpstr>    Figura 7: Proporção de hipertensos com prescrição de medicamentos da farmácia popular/HIPERDIA priorizada para hipertensos, UBS Maria Joana Moreira dos Santos, cidade de Ferreira Gomes, Amapá.   </vt:lpstr>
      <vt:lpstr>Metas propostas</vt:lpstr>
      <vt:lpstr>    Figura 8: Proporção de diabéticos com prescrição de medicamentos da farmácia popular/HIPERDIA priorizada para diabéticos, UBS Maria Joana Moreira dos Santos, cidade de Ferreira Gomes, Amapá.   </vt:lpstr>
      <vt:lpstr>Metas propostas</vt:lpstr>
      <vt:lpstr> Figura 8: Proporção de hipertensos com avaliação da necessidade de atendimento odontológico. UBS Maria Joana Moreira dos Santos, cidade de Ferreira Gomes, Amapá. </vt:lpstr>
      <vt:lpstr>Metas propostas</vt:lpstr>
      <vt:lpstr>Figura 9: Proporção de Diabéticos com avaliação da necessidade de atendimento odontológico. UBS Maria Joana Moreira dos Santos, cidade de Ferreira Gomes, Amapá. </vt:lpstr>
      <vt:lpstr>Metas propostas</vt:lpstr>
      <vt:lpstr>Figura 10: Proporção de hipertensos faltosos às consultas com busca ativa. UBS Maria Joana Moreira dos Santos, cidade de Ferreira Gomes, Amapá. </vt:lpstr>
      <vt:lpstr>Metas propostas</vt:lpstr>
      <vt:lpstr> Logística </vt:lpstr>
      <vt:lpstr> Logística </vt:lpstr>
      <vt:lpstr> Resultados </vt:lpstr>
      <vt:lpstr>Continuação de Resultados.</vt:lpstr>
      <vt:lpstr>Continuação de Resultados</vt:lpstr>
      <vt:lpstr>Continuação de Resultados.</vt:lpstr>
      <vt:lpstr> Discussão.  Importância da intervenção para a equipe   </vt:lpstr>
      <vt:lpstr> Discussão.  Importância da intervenção para a equipe . </vt:lpstr>
      <vt:lpstr> Discussão.  Importância da intervenção para a equipe . </vt:lpstr>
      <vt:lpstr>Discussão.Importância da intervenção para a equipe</vt:lpstr>
      <vt:lpstr>  Discussão. Importância da intervenção para o serviço.  </vt:lpstr>
      <vt:lpstr>Discussão. Importância da intervenção para o serviço.</vt:lpstr>
      <vt:lpstr>Discussão.Importância da intervenção para a equipe</vt:lpstr>
      <vt:lpstr>  Discussão. Importância da intervenção para a comunidade.  </vt:lpstr>
      <vt:lpstr>Discussão. Importância da intervenção para a comunidade.</vt:lpstr>
      <vt:lpstr>Discussão. Importância da intervenção para a comunidade.</vt:lpstr>
      <vt:lpstr>   Nível de incorporação da intervenção à rotina do serviço   </vt:lpstr>
      <vt:lpstr>  Reflexão crítica sobre seu processo pessoal de aprendizagem. </vt:lpstr>
      <vt:lpstr>Reflexão crítica sobre seu processo pessoal de aprendizagem.</vt:lpstr>
      <vt:lpstr> Reflexão crítica sobre seu processo pessoal de aprendizagem.Dificuldades. </vt:lpstr>
      <vt:lpstr>Reflexão crítica sobre seu processo pessoal de aprendizagem.</vt:lpstr>
      <vt:lpstr>Slide 56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Introdução</dc:title>
  <dc:creator>osmundo almaguel speck</dc:creator>
  <cp:lastModifiedBy>Soraya</cp:lastModifiedBy>
  <cp:revision>85</cp:revision>
  <dcterms:created xsi:type="dcterms:W3CDTF">2015-08-10T18:43:27Z</dcterms:created>
  <dcterms:modified xsi:type="dcterms:W3CDTF">2015-08-13T02:18:35Z</dcterms:modified>
</cp:coreProperties>
</file>