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7" r:id="rId32"/>
    <p:sldId id="286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LIENTE\Desktop\DOWNLOADS\Planilha%20Coleta%20de%20dados%20CA%20de%20colo%20e%20mama%20PAblo%20final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LIENTE\Desktop\DOWNLOADS\Planilha%20Coleta%20de%20dados%20CA%20de%20colo%20e%20mama%20PAblo%20final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9069097634521"/>
          <c:y val="0.24509745256622473"/>
          <c:w val="0.85849155468238336"/>
          <c:h val="0.62254752951820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7.62639245929735E-2</c:v>
                </c:pt>
                <c:pt idx="1">
                  <c:v>0.16538131962296496</c:v>
                </c:pt>
                <c:pt idx="2">
                  <c:v>0.51156812339331559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60656"/>
        <c:axId val="147553952"/>
      </c:barChart>
      <c:catAx>
        <c:axId val="14836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53952"/>
        <c:crosses val="autoZero"/>
        <c:auto val="1"/>
        <c:lblAlgn val="ctr"/>
        <c:lblOffset val="100"/>
        <c:noMultiLvlLbl val="0"/>
      </c:catAx>
      <c:valAx>
        <c:axId val="1475539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360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8.3109919571045576E-2</c:v>
                </c:pt>
                <c:pt idx="1">
                  <c:v>0.1876675603217158</c:v>
                </c:pt>
                <c:pt idx="2">
                  <c:v>0.46916890080429074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684224"/>
        <c:axId val="179684608"/>
      </c:barChart>
      <c:catAx>
        <c:axId val="17968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9684608"/>
        <c:crosses val="autoZero"/>
        <c:auto val="1"/>
        <c:lblAlgn val="ctr"/>
        <c:lblOffset val="100"/>
        <c:noMultiLvlLbl val="0"/>
      </c:catAx>
      <c:valAx>
        <c:axId val="179684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968422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0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1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40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9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4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7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41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6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7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90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0E970-ECBA-4B67-AFBB-E9B515049BAE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B9A7-F4C9-4986-A364-B896CDC3B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01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inca.gov.br/inca/Arquivos/Titulos/Nomenclatura_colo_do_utero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2935" y="117811"/>
            <a:ext cx="9144000" cy="1517806"/>
          </a:xfrm>
        </p:spPr>
        <p:txBody>
          <a:bodyPr>
            <a:normAutofit fontScale="90000"/>
          </a:bodyPr>
          <a:lstStyle/>
          <a:p>
            <a:pPr lvl="0"/>
            <a:r>
              <a:rPr lang="pt-BR" sz="20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     </a:t>
            </a:r>
            <a:r>
              <a:rPr lang="pt-BR" sz="2400" b="1" dirty="0" smtClean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UNIVERSIDADE </a:t>
            </a:r>
            <a:r>
              <a:rPr lang="pt-BR" sz="24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ABERTA DO SUS</a:t>
            </a:r>
            <a: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 UNIVERSIDADE FEDERAL DE PELOTAS</a:t>
            </a:r>
            <a: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 Especialização em Saúde da Família</a:t>
            </a:r>
            <a: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Modalidade a Distância</a:t>
            </a:r>
            <a: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prstClr val="black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Turma nº 7</a:t>
            </a:r>
            <a:endParaRPr lang="pt-BR" sz="2400" dirty="0"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2935" y="3206546"/>
            <a:ext cx="10248677" cy="1155048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Book Antiqua" panose="02040602050305030304" pitchFamily="18" charset="0"/>
              </a:rPr>
              <a:t>Melhoria nas ações de prevenção e controle do câncer de colo de útero e de mama na UBS Mãe Luzia. Anísio de Abreu-PI.</a:t>
            </a:r>
          </a:p>
          <a:p>
            <a:endParaRPr lang="pt-BR" sz="2800" dirty="0"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166414" y="1909573"/>
            <a:ext cx="1512168" cy="10230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99372" y="4895557"/>
            <a:ext cx="8637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Aluno: </a:t>
            </a:r>
            <a:r>
              <a:rPr lang="pt-BR" sz="2400" dirty="0" smtClean="0">
                <a:latin typeface="Book Antiqua" panose="02040602050305030304" pitchFamily="18" charset="0"/>
              </a:rPr>
              <a:t>Pablo </a:t>
            </a:r>
            <a:r>
              <a:rPr lang="pt-BR" sz="2400" dirty="0" err="1" smtClean="0">
                <a:latin typeface="Book Antiqua" panose="02040602050305030304" pitchFamily="18" charset="0"/>
              </a:rPr>
              <a:t>Antonio</a:t>
            </a:r>
            <a:r>
              <a:rPr lang="pt-BR" sz="2400" dirty="0" smtClean="0">
                <a:latin typeface="Book Antiqua" panose="02040602050305030304" pitchFamily="18" charset="0"/>
              </a:rPr>
              <a:t> Pérez Rodríguez</a:t>
            </a:r>
            <a:r>
              <a:rPr lang="pt-BR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pt-BR" sz="2400" b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Orientadora: </a:t>
            </a:r>
            <a:r>
              <a:rPr lang="pt-BR" sz="2400" dirty="0" err="1" smtClean="0">
                <a:latin typeface="Book Antiqua" panose="02040602050305030304" pitchFamily="18" charset="0"/>
              </a:rPr>
              <a:t>Stelita</a:t>
            </a:r>
            <a:r>
              <a:rPr lang="pt-BR" sz="2400" dirty="0" smtClean="0">
                <a:latin typeface="Book Antiqua" panose="02040602050305030304" pitchFamily="18" charset="0"/>
              </a:rPr>
              <a:t> Pacheco Dourado Neta</a:t>
            </a:r>
            <a:r>
              <a:rPr lang="pt-BR" sz="3600" b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                              </a:t>
            </a:r>
            <a:endParaRPr lang="pt-BR" sz="2400" dirty="0">
              <a:latin typeface="Book Antiqua" panose="0204060205030503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91525" y="6260123"/>
            <a:ext cx="4051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Book Antiqua" panose="02040602050305030304" pitchFamily="18" charset="0"/>
                <a:cs typeface="Arial" panose="020B0604020202020204" pitchFamily="34" charset="0"/>
              </a:rPr>
              <a:t>Pelotas 2015      </a:t>
            </a:r>
            <a:br>
              <a:rPr lang="pt-BR" sz="2400" b="1" dirty="0">
                <a:latin typeface="Book Antiqua" panose="02040602050305030304" pitchFamily="18" charset="0"/>
                <a:cs typeface="Arial" panose="020B0604020202020204" pitchFamily="34" charset="0"/>
              </a:rPr>
            </a:br>
            <a:endParaRPr lang="pt-BR" sz="24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0" y="168179"/>
            <a:ext cx="11526592" cy="105571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Objetivos, Metas e Resultados.</a:t>
            </a:r>
            <a:endParaRPr lang="pt-BR" sz="48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0" y="1473933"/>
            <a:ext cx="11526592" cy="516601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3600" b="1" dirty="0" smtClean="0">
                <a:latin typeface="Book Antiqua" panose="02040602050305030304" pitchFamily="18" charset="0"/>
              </a:rPr>
              <a:t>Intervenção - Período de </a:t>
            </a:r>
            <a:r>
              <a:rPr lang="pt-BR" sz="3600" b="1" dirty="0">
                <a:latin typeface="Book Antiqua" panose="02040602050305030304" pitchFamily="18" charset="0"/>
              </a:rPr>
              <a:t>9 de Fevereiro a 7 de Maio de 2015</a:t>
            </a:r>
            <a:endParaRPr lang="es-ES_tradnl" sz="3600" b="1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3200" b="1" dirty="0" smtClean="0">
                <a:latin typeface="Book Antiqua" panose="02040602050305030304" pitchFamily="18" charset="0"/>
              </a:rPr>
              <a:t>Cobertura:</a:t>
            </a:r>
          </a:p>
          <a:p>
            <a:pPr lvl="1" algn="just"/>
            <a:r>
              <a:rPr lang="pt-BR" sz="2800" dirty="0" smtClean="0">
                <a:latin typeface="Book Antiqua" panose="02040602050305030304" pitchFamily="18" charset="0"/>
              </a:rPr>
              <a:t> 669 (57,3%) </a:t>
            </a:r>
            <a:r>
              <a:rPr lang="pt-BR" sz="2800" dirty="0">
                <a:latin typeface="Book Antiqua" panose="02040602050305030304" pitchFamily="18" charset="0"/>
              </a:rPr>
              <a:t>das mulheres da área na faixa etária entre 25 e 64 anos de </a:t>
            </a:r>
            <a:r>
              <a:rPr lang="pt-BR" sz="2800" dirty="0" smtClean="0">
                <a:latin typeface="Book Antiqua" panose="02040602050305030304" pitchFamily="18" charset="0"/>
              </a:rPr>
              <a:t>idade para Câncer de colo de útero.</a:t>
            </a:r>
          </a:p>
          <a:p>
            <a:pPr lvl="1" algn="just"/>
            <a:r>
              <a:rPr lang="pt-BR" sz="2800" dirty="0" smtClean="0">
                <a:latin typeface="Book Antiqua" panose="02040602050305030304" pitchFamily="18" charset="0"/>
              </a:rPr>
              <a:t>373 (46,9</a:t>
            </a:r>
            <a:r>
              <a:rPr lang="pt-BR" sz="2800" dirty="0">
                <a:latin typeface="Book Antiqua" panose="02040602050305030304" pitchFamily="18" charset="0"/>
              </a:rPr>
              <a:t>%) </a:t>
            </a:r>
            <a:r>
              <a:rPr lang="pt-BR" sz="2800" dirty="0" smtClean="0">
                <a:latin typeface="Book Antiqua" panose="02040602050305030304" pitchFamily="18" charset="0"/>
              </a:rPr>
              <a:t> </a:t>
            </a:r>
            <a:r>
              <a:rPr lang="pt-BR" sz="2800" dirty="0">
                <a:latin typeface="Book Antiqua" panose="02040602050305030304" pitchFamily="18" charset="0"/>
              </a:rPr>
              <a:t>mulheres entre 50 e 69 anos de </a:t>
            </a:r>
            <a:r>
              <a:rPr lang="pt-BR" sz="2800" dirty="0" smtClean="0">
                <a:latin typeface="Book Antiqua" panose="02040602050305030304" pitchFamily="18" charset="0"/>
              </a:rPr>
              <a:t>idade para Câncer de mama.</a:t>
            </a:r>
          </a:p>
          <a:p>
            <a:pPr lvl="1" algn="just"/>
            <a:endParaRPr lang="pt-BR" sz="28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Antes da intervenção o percentual de exames citopatológico e de mamografia era baixo.</a:t>
            </a:r>
          </a:p>
          <a:p>
            <a:pPr marL="457200" indent="-457200" algn="just"/>
            <a:r>
              <a:rPr lang="pt-BR" sz="3200" dirty="0" smtClean="0">
                <a:latin typeface="Book Antiqua" panose="02040602050305030304" pitchFamily="18" charset="0"/>
              </a:rPr>
              <a:t>Todos os indicadores foram coletados adequadamente.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44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29" y="146184"/>
            <a:ext cx="11694015" cy="132556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</a:br>
            <a:r>
              <a:rPr lang="pt-BR" dirty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pt-BR" dirty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1:</a:t>
            </a:r>
            <a:r>
              <a:rPr lang="pt-BR" dirty="0" smtClean="0">
                <a:latin typeface="Book Antiqua" panose="02040602050305030304" pitchFamily="18" charset="0"/>
              </a:rPr>
              <a:t> </a:t>
            </a:r>
            <a:r>
              <a:rPr lang="pt-BR" dirty="0">
                <a:latin typeface="Book Antiqua" panose="02040602050305030304" pitchFamily="18" charset="0"/>
              </a:rPr>
              <a:t>Ampliar a cobertura de detecção precoce do câncer de colo e do câncer de mama.</a:t>
            </a:r>
            <a:br>
              <a:rPr lang="pt-BR" dirty="0">
                <a:latin typeface="Book Antiqua" panose="02040602050305030304" pitchFamily="18" charset="0"/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7730" y="1596980"/>
            <a:ext cx="11694015" cy="5151549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Book Antiqua" panose="02040602050305030304" pitchFamily="18" charset="0"/>
              </a:rPr>
              <a:t>Meta 1: </a:t>
            </a:r>
            <a:r>
              <a:rPr lang="pt-BR" dirty="0" smtClean="0">
                <a:latin typeface="Book Antiqua" panose="02040602050305030304" pitchFamily="18" charset="0"/>
              </a:rPr>
              <a:t>Ampliar </a:t>
            </a:r>
            <a:r>
              <a:rPr lang="pt-BR" dirty="0">
                <a:latin typeface="Book Antiqua" panose="02040602050305030304" pitchFamily="18" charset="0"/>
              </a:rPr>
              <a:t>a cobertura de detecção precoce do câncer de colo de útero das mulheres na faixa etária entre 25 e 64 anos de idade para 90%.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Book Antiqua" panose="02040602050305030304" pitchFamily="18" charset="0"/>
              </a:rPr>
              <a:t>Resultados:  </a:t>
            </a:r>
            <a:r>
              <a:rPr lang="pt-BR" dirty="0" smtClean="0">
                <a:latin typeface="Book Antiqua" panose="02040602050305030304" pitchFamily="18" charset="0"/>
              </a:rPr>
              <a:t>No </a:t>
            </a:r>
            <a:r>
              <a:rPr lang="pt-BR" dirty="0" smtClean="0">
                <a:latin typeface="Book Antiqua" panose="02040602050305030304" pitchFamily="18" charset="0"/>
              </a:rPr>
              <a:t>mês1:89 </a:t>
            </a:r>
            <a:r>
              <a:rPr lang="pt-BR" dirty="0" smtClean="0">
                <a:latin typeface="Book Antiqua" panose="02040602050305030304" pitchFamily="18" charset="0"/>
              </a:rPr>
              <a:t>(7,6%), no mês </a:t>
            </a:r>
            <a:r>
              <a:rPr lang="pt-BR" dirty="0" smtClean="0">
                <a:latin typeface="Book Antiqua" panose="02040602050305030304" pitchFamily="18" charset="0"/>
              </a:rPr>
              <a:t>2:193 </a:t>
            </a:r>
            <a:r>
              <a:rPr lang="pt-BR" dirty="0" smtClean="0">
                <a:latin typeface="Book Antiqua" panose="02040602050305030304" pitchFamily="18" charset="0"/>
              </a:rPr>
              <a:t>(16,5%) e no mês </a:t>
            </a:r>
            <a:r>
              <a:rPr lang="pt-BR" dirty="0" smtClean="0">
                <a:latin typeface="Book Antiqua" panose="02040602050305030304" pitchFamily="18" charset="0"/>
              </a:rPr>
              <a:t>3:597 </a:t>
            </a:r>
            <a:r>
              <a:rPr lang="pt-BR" dirty="0" smtClean="0">
                <a:latin typeface="Book Antiqua" panose="02040602050305030304" pitchFamily="18" charset="0"/>
              </a:rPr>
              <a:t>(51,2%). </a:t>
            </a:r>
          </a:p>
          <a:p>
            <a:pPr algn="just"/>
            <a:endParaRPr lang="pt-BR" dirty="0" smtClean="0">
              <a:latin typeface="Book Antiqua" panose="02040602050305030304" pitchFamily="18" charset="0"/>
            </a:endParaRPr>
          </a:p>
          <a:p>
            <a:pPr algn="just"/>
            <a:endParaRPr lang="pt-BR" dirty="0" smtClean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 smtClean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2200" b="1" dirty="0">
                <a:latin typeface="Book Antiqua" panose="02040602050305030304" pitchFamily="18" charset="0"/>
              </a:rPr>
              <a:t>Figura1 Gráfico</a:t>
            </a:r>
            <a:r>
              <a:rPr lang="es-ES" sz="2200" dirty="0">
                <a:latin typeface="Book Antiqua" panose="02040602050305030304" pitchFamily="18" charset="0"/>
              </a:rPr>
              <a:t>Proporção de mulheres entre 25 e 64 anos com exame em día para detecção precoce do câncer de colo de útero</a:t>
            </a:r>
            <a:endParaRPr lang="pt-BR" sz="2200" dirty="0">
              <a:latin typeface="Book Antiqua" panose="02040602050305030304" pitchFamily="18" charset="0"/>
            </a:endParaRPr>
          </a:p>
          <a:p>
            <a:pPr algn="just"/>
            <a:r>
              <a:rPr lang="pt-BR" sz="2200" b="1" dirty="0">
                <a:latin typeface="Book Antiqua" panose="02040602050305030304" pitchFamily="18" charset="0"/>
              </a:rPr>
              <a:t>Fonte:</a:t>
            </a:r>
            <a:r>
              <a:rPr lang="pt-BR" sz="2200" dirty="0">
                <a:latin typeface="Book Antiqua" panose="02040602050305030304" pitchFamily="18" charset="0"/>
              </a:rPr>
              <a:t> Planilha final de coleta de dados.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70984059"/>
              </p:ext>
            </p:extLst>
          </p:nvPr>
        </p:nvGraphicFramePr>
        <p:xfrm>
          <a:off x="2962141" y="2807594"/>
          <a:ext cx="6130344" cy="267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42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972" y="94668"/>
            <a:ext cx="11539470" cy="132556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1:</a:t>
            </a:r>
            <a:r>
              <a:rPr lang="pt-BR" dirty="0" smtClean="0">
                <a:latin typeface="Book Antiqua" panose="02040602050305030304" pitchFamily="18" charset="0"/>
              </a:rPr>
              <a:t> Ampliar a cobertura de detecção precoce do câncer de colo e do câncer de mama.</a:t>
            </a: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972" y="1545464"/>
            <a:ext cx="11539470" cy="5087155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000" b="1" dirty="0" smtClean="0">
                <a:latin typeface="Book Antiqua" panose="02040602050305030304" pitchFamily="18" charset="0"/>
              </a:rPr>
              <a:t>Meta 2: </a:t>
            </a:r>
            <a:r>
              <a:rPr lang="pt-BR" sz="3000" dirty="0" smtClean="0">
                <a:latin typeface="Book Antiqua" panose="02040602050305030304" pitchFamily="18" charset="0"/>
              </a:rPr>
              <a:t>Ampliar a cobertura de detecção precoce do câncer de mama das mulheres na faixa etária entre 50 e 69 anos de idade para 95%.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3000" b="1" dirty="0" smtClean="0">
                <a:latin typeface="Book Antiqua" panose="02040602050305030304" pitchFamily="18" charset="0"/>
              </a:rPr>
              <a:t>Resultados</a:t>
            </a:r>
            <a:r>
              <a:rPr lang="pt-BR" sz="3000" b="1" dirty="0" smtClean="0">
                <a:latin typeface="Book Antiqua" panose="02040602050305030304" pitchFamily="18" charset="0"/>
              </a:rPr>
              <a:t>: </a:t>
            </a:r>
            <a:r>
              <a:rPr lang="pt-BR" sz="3000" dirty="0" smtClean="0">
                <a:latin typeface="Book Antiqua" panose="02040602050305030304" pitchFamily="18" charset="0"/>
              </a:rPr>
              <a:t>No mês </a:t>
            </a:r>
            <a:r>
              <a:rPr lang="pt-BR" sz="3000" dirty="0" smtClean="0">
                <a:latin typeface="Book Antiqua" panose="02040602050305030304" pitchFamily="18" charset="0"/>
              </a:rPr>
              <a:t>1:31 </a:t>
            </a:r>
            <a:r>
              <a:rPr lang="pt-BR" sz="3000" dirty="0" smtClean="0">
                <a:latin typeface="Book Antiqua" panose="02040602050305030304" pitchFamily="18" charset="0"/>
              </a:rPr>
              <a:t>(8,3%), no mês </a:t>
            </a:r>
            <a:r>
              <a:rPr lang="pt-BR" sz="3000" dirty="0" smtClean="0">
                <a:latin typeface="Book Antiqua" panose="02040602050305030304" pitchFamily="18" charset="0"/>
              </a:rPr>
              <a:t>2:70 </a:t>
            </a:r>
            <a:r>
              <a:rPr lang="pt-BR" sz="3000" dirty="0" smtClean="0">
                <a:latin typeface="Book Antiqua" panose="02040602050305030304" pitchFamily="18" charset="0"/>
              </a:rPr>
              <a:t>(18,8%) e no mês </a:t>
            </a:r>
            <a:r>
              <a:rPr lang="pt-BR" sz="3000" dirty="0" smtClean="0">
                <a:latin typeface="Book Antiqua" panose="02040602050305030304" pitchFamily="18" charset="0"/>
              </a:rPr>
              <a:t>3:175 </a:t>
            </a:r>
            <a:r>
              <a:rPr lang="pt-BR" sz="3000" dirty="0" smtClean="0">
                <a:latin typeface="Book Antiqua" panose="02040602050305030304" pitchFamily="18" charset="0"/>
              </a:rPr>
              <a:t>(46,9%)</a:t>
            </a:r>
            <a:br>
              <a:rPr lang="pt-BR" sz="3000" dirty="0" smtClean="0">
                <a:latin typeface="Book Antiqua" panose="02040602050305030304" pitchFamily="18" charset="0"/>
              </a:rPr>
            </a:br>
            <a:r>
              <a:rPr lang="pt-BR" sz="3000" dirty="0" smtClean="0">
                <a:latin typeface="Book Antiqua" panose="02040602050305030304" pitchFamily="18" charset="0"/>
              </a:rPr>
              <a:t> </a:t>
            </a:r>
            <a:br>
              <a:rPr lang="pt-BR" sz="3000" dirty="0" smtClean="0">
                <a:latin typeface="Book Antiqua" panose="02040602050305030304" pitchFamily="18" charset="0"/>
              </a:rPr>
            </a:br>
            <a:endParaRPr lang="pt-BR" sz="3000" dirty="0" smtClean="0">
              <a:latin typeface="Book Antiqua" panose="02040602050305030304" pitchFamily="18" charset="0"/>
            </a:endParaRPr>
          </a:p>
          <a:p>
            <a:endParaRPr lang="pt-BR" sz="3000" dirty="0" smtClean="0">
              <a:latin typeface="Book Antiqua" panose="02040602050305030304" pitchFamily="18" charset="0"/>
            </a:endParaRPr>
          </a:p>
          <a:p>
            <a:endParaRPr lang="pt-BR" sz="3000" dirty="0">
              <a:latin typeface="Book Antiqua" panose="02040602050305030304" pitchFamily="18" charset="0"/>
            </a:endParaRPr>
          </a:p>
          <a:p>
            <a:endParaRPr lang="pt-BR" sz="3000" dirty="0" smtClean="0">
              <a:latin typeface="Book Antiqua" panose="02040602050305030304" pitchFamily="18" charset="0"/>
            </a:endParaRPr>
          </a:p>
          <a:p>
            <a:endParaRPr lang="pt-BR" sz="3000" dirty="0">
              <a:latin typeface="Book Antiqua" panose="02040602050305030304" pitchFamily="18" charset="0"/>
            </a:endParaRPr>
          </a:p>
          <a:p>
            <a:endParaRPr lang="pt-BR" sz="3000" b="1" dirty="0" smtClean="0">
              <a:latin typeface="Book Antiqua" panose="02040602050305030304" pitchFamily="18" charset="0"/>
            </a:endParaRPr>
          </a:p>
          <a:p>
            <a:r>
              <a:rPr lang="pt-BR" sz="3000" b="1" dirty="0" smtClean="0">
                <a:latin typeface="Book Antiqua" panose="02040602050305030304" pitchFamily="18" charset="0"/>
              </a:rPr>
              <a:t>Figura </a:t>
            </a:r>
            <a:r>
              <a:rPr lang="pt-BR" sz="3000" b="1" dirty="0">
                <a:latin typeface="Book Antiqua" panose="02040602050305030304" pitchFamily="18" charset="0"/>
              </a:rPr>
              <a:t>2: </a:t>
            </a:r>
            <a:r>
              <a:rPr lang="pt-BR" sz="3000" dirty="0">
                <a:latin typeface="Book Antiqua" panose="02040602050305030304" pitchFamily="18" charset="0"/>
              </a:rPr>
              <a:t>Gráfico</a:t>
            </a:r>
            <a:r>
              <a:rPr lang="pt-BR" sz="3000" b="1" dirty="0">
                <a:latin typeface="Book Antiqua" panose="02040602050305030304" pitchFamily="18" charset="0"/>
              </a:rPr>
              <a:t> </a:t>
            </a:r>
            <a:r>
              <a:rPr lang="pt-BR" sz="3000" dirty="0">
                <a:latin typeface="Book Antiqua" panose="02040602050305030304" pitchFamily="18" charset="0"/>
              </a:rPr>
              <a:t>Proporção</a:t>
            </a:r>
            <a:r>
              <a:rPr lang="es-ES" sz="3000" dirty="0">
                <a:latin typeface="Book Antiqua" panose="02040602050305030304" pitchFamily="18" charset="0"/>
              </a:rPr>
              <a:t> de mulheres entre 50 e 69 anos com exame em día para detecção precoce de câncer de mama</a:t>
            </a:r>
            <a:endParaRPr lang="pt-BR" sz="3000" dirty="0">
              <a:latin typeface="Book Antiqua" panose="02040602050305030304" pitchFamily="18" charset="0"/>
            </a:endParaRPr>
          </a:p>
          <a:p>
            <a:r>
              <a:rPr lang="pt-BR" sz="3000" b="1" dirty="0">
                <a:latin typeface="Book Antiqua" panose="02040602050305030304" pitchFamily="18" charset="0"/>
              </a:rPr>
              <a:t>Fonte:</a:t>
            </a:r>
            <a:r>
              <a:rPr lang="pt-BR" sz="3000" dirty="0">
                <a:latin typeface="Book Antiqua" panose="02040602050305030304" pitchFamily="18" charset="0"/>
              </a:rPr>
              <a:t> Planilha final de coleta de dados.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60945"/>
              </p:ext>
            </p:extLst>
          </p:nvPr>
        </p:nvGraphicFramePr>
        <p:xfrm>
          <a:off x="2356835" y="2597656"/>
          <a:ext cx="6297768" cy="260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128789"/>
            <a:ext cx="11616744" cy="254407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marL="45720"/>
            <a: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2: </a:t>
            </a:r>
            <a:r>
              <a:rPr lang="pt-BR" dirty="0" smtClean="0">
                <a:latin typeface="Book Antiqua" panose="02040602050305030304" pitchFamily="18" charset="0"/>
              </a:rPr>
              <a:t>Melhorar a qualidade do atendimento das mulheres que realizam detecção precoce de câncer de colo de útero e de mama na unidade de saúde.</a:t>
            </a:r>
            <a:r>
              <a:rPr lang="pt-BR" b="1" dirty="0" smtClean="0">
                <a:latin typeface="Book Antiqua" panose="02040602050305030304" pitchFamily="18" charset="0"/>
              </a:rPr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062" y="2982351"/>
            <a:ext cx="11616744" cy="3629464"/>
          </a:xfrm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3400" b="1" kern="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400" b="1" kern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Meta 2.1:</a:t>
            </a:r>
            <a:r>
              <a:rPr lang="pt-BR" sz="3400" kern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pt-BR" sz="3400" dirty="0">
                <a:latin typeface="Book Antiqua" panose="02040602050305030304" pitchFamily="18" charset="0"/>
              </a:rPr>
              <a:t>Obter 100% de coleta de amostras satisfatórias do exame citopatológico de colo de útero. </a:t>
            </a:r>
            <a:endParaRPr lang="pt-BR" sz="3400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3400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400" b="1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Indicador 2.1:</a:t>
            </a:r>
            <a:r>
              <a:rPr lang="pt-BR" sz="3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 </a:t>
            </a:r>
            <a:r>
              <a:rPr lang="pt-BR" sz="3400" dirty="0" smtClean="0">
                <a:latin typeface="Book Antiqua" panose="02040602050305030304" pitchFamily="18" charset="0"/>
              </a:rPr>
              <a:t>Proporção </a:t>
            </a:r>
            <a:r>
              <a:rPr lang="pt-BR" sz="3400" dirty="0">
                <a:latin typeface="Book Antiqua" panose="02040602050305030304" pitchFamily="18" charset="0"/>
              </a:rPr>
              <a:t>de mulheres com amostras satisfatórias de exame citopatológico para câncer do colo do útero</a:t>
            </a:r>
            <a:r>
              <a:rPr lang="pt-BR" sz="3400" b="1" dirty="0">
                <a:latin typeface="Book Antiqua" panose="02040602050305030304" pitchFamily="18" charset="0"/>
              </a:rPr>
              <a:t>.</a:t>
            </a:r>
            <a:endParaRPr lang="pt-BR" sz="3400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3400" dirty="0" smtClean="0">
              <a:solidFill>
                <a:srgbClr val="00000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400" b="1" kern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Resultados:</a:t>
            </a:r>
            <a:r>
              <a:rPr lang="pt-BR" sz="3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 No primeiro mês </a:t>
            </a:r>
            <a:r>
              <a:rPr lang="pt-BR" sz="3400" dirty="0" smtClean="0">
                <a:latin typeface="Book Antiqua" panose="02040602050305030304" pitchFamily="18" charset="0"/>
              </a:rPr>
              <a:t>89 </a:t>
            </a:r>
            <a:r>
              <a:rPr lang="pt-BR" sz="3400" dirty="0">
                <a:latin typeface="Book Antiqua" panose="02040602050305030304" pitchFamily="18" charset="0"/>
              </a:rPr>
              <a:t>(100</a:t>
            </a:r>
            <a:r>
              <a:rPr lang="pt-BR" sz="3400" dirty="0" smtClean="0">
                <a:latin typeface="Book Antiqua" panose="02040602050305030304" pitchFamily="18" charset="0"/>
              </a:rPr>
              <a:t>%), </a:t>
            </a:r>
            <a:r>
              <a:rPr lang="pt-BR" sz="3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no segundo mês </a:t>
            </a:r>
            <a:r>
              <a:rPr lang="pt-BR" sz="3400" dirty="0" smtClean="0">
                <a:latin typeface="Book Antiqua" panose="02040602050305030304" pitchFamily="18" charset="0"/>
              </a:rPr>
              <a:t>193 (100%) </a:t>
            </a:r>
            <a:r>
              <a:rPr lang="pt-BR" sz="3400" dirty="0" smtClean="0">
                <a:solidFill>
                  <a:srgbClr val="00000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e no terceiro mês </a:t>
            </a:r>
            <a:r>
              <a:rPr lang="pt-BR" sz="3400" dirty="0">
                <a:latin typeface="Book Antiqua" panose="02040602050305030304" pitchFamily="18" charset="0"/>
              </a:rPr>
              <a:t>597(100</a:t>
            </a:r>
            <a:r>
              <a:rPr lang="pt-BR" sz="3400" dirty="0" smtClean="0">
                <a:latin typeface="Book Antiqua" panose="02040602050305030304" pitchFamily="18" charset="0"/>
              </a:rPr>
              <a:t>%).</a:t>
            </a:r>
            <a:r>
              <a:rPr lang="pt-BR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/>
            </a:r>
            <a:br>
              <a:rPr lang="pt-BR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5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082" y="182879"/>
            <a:ext cx="11718389" cy="1800666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3: </a:t>
            </a:r>
            <a:r>
              <a:rPr lang="pt-BR" dirty="0" smtClean="0">
                <a:latin typeface="Book Antiqua" panose="02040602050305030304" pitchFamily="18" charset="0"/>
              </a:rPr>
              <a:t>Melhorar a adesão das mulheres à realização de exame </a:t>
            </a:r>
            <a:r>
              <a:rPr lang="pt-BR" dirty="0" err="1" smtClean="0">
                <a:latin typeface="Book Antiqua" panose="02040602050305030304" pitchFamily="18" charset="0"/>
              </a:rPr>
              <a:t>citopatológico</a:t>
            </a:r>
            <a:r>
              <a:rPr lang="pt-BR" dirty="0" smtClean="0">
                <a:latin typeface="Book Antiqua" panose="02040602050305030304" pitchFamily="18" charset="0"/>
              </a:rPr>
              <a:t> de colo de útero e mamografia.</a:t>
            </a:r>
            <a:br>
              <a:rPr lang="pt-BR" dirty="0" smtClean="0">
                <a:latin typeface="Book Antiqua" panose="02040602050305030304" pitchFamily="18" charset="0"/>
              </a:rPr>
            </a:b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081" y="2335236"/>
            <a:ext cx="11718389" cy="4318781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100" b="1" dirty="0" smtClean="0">
                <a:latin typeface="Book Antiqua" panose="02040602050305030304" pitchFamily="18" charset="0"/>
              </a:rPr>
              <a:t>Meta 3.1: </a:t>
            </a:r>
            <a:r>
              <a:rPr lang="pt-BR" sz="3100" dirty="0">
                <a:latin typeface="Book Antiqua" panose="02040602050305030304" pitchFamily="18" charset="0"/>
              </a:rPr>
              <a:t>Identificar 100% das mulheres com exame citopatológico alterado sem acompanhamento pela unidade de saúde.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100" b="1" dirty="0">
                <a:latin typeface="Book Antiqua" panose="02040602050305030304" pitchFamily="18" charset="0"/>
              </a:rPr>
              <a:t>Indicador </a:t>
            </a:r>
            <a:r>
              <a:rPr lang="pt-BR" sz="3100" b="1" dirty="0" smtClean="0">
                <a:latin typeface="Book Antiqua" panose="02040602050305030304" pitchFamily="18" charset="0"/>
              </a:rPr>
              <a:t>3.1 </a:t>
            </a:r>
            <a:r>
              <a:rPr lang="pt-BR" sz="3100" dirty="0" smtClean="0">
                <a:latin typeface="Book Antiqua" panose="02040602050305030304" pitchFamily="18" charset="0"/>
              </a:rPr>
              <a:t>Proporção </a:t>
            </a:r>
            <a:r>
              <a:rPr lang="pt-BR" sz="3100" dirty="0">
                <a:latin typeface="Book Antiqua" panose="02040602050305030304" pitchFamily="18" charset="0"/>
              </a:rPr>
              <a:t>de mulheres que tiveram exame citopatológico alterado e não estão sendo acompanhadas pela UBS</a:t>
            </a:r>
            <a:r>
              <a:rPr lang="pt-BR" sz="3100" b="1" dirty="0">
                <a:latin typeface="Book Antiqua" panose="02040602050305030304" pitchFamily="18" charset="0"/>
              </a:rPr>
              <a:t>.</a:t>
            </a:r>
            <a:endParaRPr lang="pt-BR" sz="31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100" b="1" dirty="0" smtClean="0">
                <a:latin typeface="Book Antiqua" panose="02040602050305030304" pitchFamily="18" charset="0"/>
              </a:rPr>
              <a:t>Resultados: </a:t>
            </a:r>
            <a:r>
              <a:rPr lang="pt-BR" sz="3100" dirty="0">
                <a:latin typeface="Book Antiqua" panose="02040602050305030304" pitchFamily="18" charset="0"/>
              </a:rPr>
              <a:t>Nestas doze semanas que durou o trabalho da intervenção não houve exame de mamografia alterado nas mulheres sem acompanhamento, portanto 0%.</a:t>
            </a:r>
          </a:p>
        </p:txBody>
      </p:sp>
    </p:spTree>
    <p:extLst>
      <p:ext uri="{BB962C8B-B14F-4D97-AF65-F5344CB8AC3E}">
        <p14:creationId xmlns:p14="http://schemas.microsoft.com/office/powerpoint/2010/main" val="3160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9" y="126609"/>
            <a:ext cx="11802794" cy="2208628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3: </a:t>
            </a:r>
            <a:r>
              <a:rPr lang="pt-BR" sz="4000" dirty="0" smtClean="0">
                <a:latin typeface="Book Antiqua" panose="02040602050305030304" pitchFamily="18" charset="0"/>
              </a:rPr>
              <a:t>Melhorar a adesão das mulheres à realização de exame citopatológico de colo de útero e mamografia.</a:t>
            </a:r>
            <a:endParaRPr lang="pt-BR" sz="4000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949" y="2560320"/>
            <a:ext cx="11802794" cy="399522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Meta </a:t>
            </a:r>
            <a:r>
              <a:rPr lang="pt-BR" sz="3300" b="1" dirty="0">
                <a:latin typeface="Book Antiqua" panose="02040602050305030304" pitchFamily="18" charset="0"/>
              </a:rPr>
              <a:t>3.2.</a:t>
            </a:r>
            <a:r>
              <a:rPr lang="pt-BR" sz="3300" dirty="0">
                <a:latin typeface="Book Antiqua" panose="02040602050305030304" pitchFamily="18" charset="0"/>
              </a:rPr>
              <a:t> Identificar 100% das mulheres com mamografia alterada sem acompanhamento pela unidade de saúde</a:t>
            </a:r>
            <a:r>
              <a:rPr lang="pt-BR" sz="33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>
                <a:latin typeface="Book Antiqua" panose="02040602050305030304" pitchFamily="18" charset="0"/>
              </a:rPr>
              <a:t>Indicador 3.2 </a:t>
            </a:r>
            <a:r>
              <a:rPr lang="pt-BR" sz="3300" dirty="0">
                <a:latin typeface="Book Antiqua" panose="02040602050305030304" pitchFamily="18" charset="0"/>
              </a:rPr>
              <a:t>Proporção de mulheres que tiveram mamografia alterada e não estão sendo acompanhadas pela UBS.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Resultados: </a:t>
            </a:r>
            <a:r>
              <a:rPr lang="pt-BR" sz="3300" dirty="0" smtClean="0">
                <a:latin typeface="Book Antiqua" panose="02040602050305030304" pitchFamily="18" charset="0"/>
              </a:rPr>
              <a:t>Nestas </a:t>
            </a:r>
            <a:r>
              <a:rPr lang="pt-BR" sz="3300" dirty="0">
                <a:latin typeface="Book Antiqua" panose="02040602050305030304" pitchFamily="18" charset="0"/>
              </a:rPr>
              <a:t>doze semanas que durou o trabalho da intervenção não houve exame de mamografia alterado nas mulheres sem acompanhamento, portanto 0%.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9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83" y="196949"/>
            <a:ext cx="11750288" cy="149374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3: </a:t>
            </a:r>
            <a:r>
              <a:rPr lang="pt-BR" dirty="0" smtClean="0">
                <a:latin typeface="Book Antiqua" panose="02040602050305030304" pitchFamily="18" charset="0"/>
              </a:rPr>
              <a:t>Melhorar a adesão das mulheres à realização de exame citopatológico de colo de útero e mamografia.</a:t>
            </a: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2025747"/>
            <a:ext cx="11750288" cy="4586067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3300" b="1" dirty="0">
                <a:latin typeface="Book Antiqua" panose="02040602050305030304" pitchFamily="18" charset="0"/>
              </a:rPr>
              <a:t>Meta 3.3.</a:t>
            </a:r>
            <a:r>
              <a:rPr lang="pt-BR" sz="3300" dirty="0">
                <a:latin typeface="Book Antiqua" panose="02040602050305030304" pitchFamily="18" charset="0"/>
              </a:rPr>
              <a:t> Realizar busca ativa em 100% de mulheres com exame citopatológico alterado sem acompanhamento pela unidade de </a:t>
            </a:r>
            <a:r>
              <a:rPr lang="pt-BR" sz="3300" dirty="0" smtClean="0">
                <a:latin typeface="Book Antiqua" panose="02040602050305030304" pitchFamily="18" charset="0"/>
              </a:rPr>
              <a:t>saúde.</a:t>
            </a:r>
          </a:p>
          <a:p>
            <a:pPr algn="just"/>
            <a:r>
              <a:rPr lang="pt-BR" sz="3300" b="1" dirty="0">
                <a:latin typeface="Book Antiqua" panose="02040602050305030304" pitchFamily="18" charset="0"/>
              </a:rPr>
              <a:t>Indicador </a:t>
            </a:r>
            <a:r>
              <a:rPr lang="pt-BR" sz="3300" b="1" dirty="0" smtClean="0">
                <a:latin typeface="Book Antiqua" panose="02040602050305030304" pitchFamily="18" charset="0"/>
              </a:rPr>
              <a:t>3.3: </a:t>
            </a:r>
            <a:r>
              <a:rPr lang="pt-BR" sz="3300" dirty="0" smtClean="0">
                <a:latin typeface="Book Antiqua" panose="02040602050305030304" pitchFamily="18" charset="0"/>
              </a:rPr>
              <a:t>Proporção </a:t>
            </a:r>
            <a:r>
              <a:rPr lang="pt-BR" sz="3300" dirty="0">
                <a:latin typeface="Book Antiqua" panose="02040602050305030304" pitchFamily="18" charset="0"/>
              </a:rPr>
              <a:t>de mulheres com exame citopatológico alterado que não estão em acompanhamento e que foram buscadas pelo serviço para dar continuidade ao tratamento. </a:t>
            </a:r>
          </a:p>
          <a:p>
            <a:pPr algn="just"/>
            <a:r>
              <a:rPr lang="pt-BR" sz="3300" b="1" dirty="0" smtClean="0">
                <a:latin typeface="Book Antiqua" panose="02040602050305030304" pitchFamily="18" charset="0"/>
              </a:rPr>
              <a:t>Resultados: </a:t>
            </a:r>
            <a:r>
              <a:rPr lang="pt-BR" sz="3300" dirty="0" smtClean="0">
                <a:latin typeface="Book Antiqua" panose="02040602050305030304" pitchFamily="18" charset="0"/>
              </a:rPr>
              <a:t>Este </a:t>
            </a:r>
            <a:r>
              <a:rPr lang="pt-BR" sz="3300" dirty="0">
                <a:latin typeface="Book Antiqua" panose="02040602050305030304" pitchFamily="18" charset="0"/>
              </a:rPr>
              <a:t>indicador foi de 0% já que nenhuma mulher teve exame citopatológico alterado e, que, portanto, não necessitou de busca ativa.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41" y="128789"/>
            <a:ext cx="11611988" cy="1714079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Objetivo 3: </a:t>
            </a:r>
            <a:r>
              <a:rPr lang="pt-BR" dirty="0" smtClean="0">
                <a:latin typeface="Book Antiqua" panose="02040602050305030304" pitchFamily="18" charset="0"/>
              </a:rPr>
              <a:t>Melhorar a adesão das mulheres à realização de exame citopatológico de colo de útero e mamografia.</a:t>
            </a: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941" y="1969476"/>
            <a:ext cx="11611988" cy="4698609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>
                <a:latin typeface="Book Antiqua" panose="02040602050305030304" pitchFamily="18" charset="0"/>
              </a:rPr>
              <a:t>Meta 3.4. </a:t>
            </a:r>
            <a:r>
              <a:rPr lang="pt-BR" sz="3300" dirty="0">
                <a:latin typeface="Book Antiqua" panose="02040602050305030304" pitchFamily="18" charset="0"/>
              </a:rPr>
              <a:t>Realizar busca ativa em 100% de mulheres com mamografia alterada sem acompanhamento pela unidade de saúde.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>
                <a:latin typeface="Book Antiqua" panose="02040602050305030304" pitchFamily="18" charset="0"/>
              </a:rPr>
              <a:t>Indicador </a:t>
            </a:r>
            <a:r>
              <a:rPr lang="pt-BR" sz="3300" b="1" dirty="0" smtClean="0">
                <a:latin typeface="Book Antiqua" panose="02040602050305030304" pitchFamily="18" charset="0"/>
              </a:rPr>
              <a:t>3.4: </a:t>
            </a:r>
            <a:r>
              <a:rPr lang="pt-BR" sz="3300" dirty="0" smtClean="0">
                <a:latin typeface="Book Antiqua" panose="02040602050305030304" pitchFamily="18" charset="0"/>
              </a:rPr>
              <a:t>Proporção </a:t>
            </a:r>
            <a:r>
              <a:rPr lang="pt-BR" sz="3300" dirty="0">
                <a:latin typeface="Book Antiqua" panose="02040602050305030304" pitchFamily="18" charset="0"/>
              </a:rPr>
              <a:t>de mulheres com mamografia alterada que não estão em acompanhamento e que foram buscadas pelo serviço para dar continuidade ao tratamento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Resultados: </a:t>
            </a:r>
            <a:r>
              <a:rPr lang="pt-BR" sz="3300" dirty="0" smtClean="0">
                <a:latin typeface="Book Antiqua" panose="02040602050305030304" pitchFamily="18" charset="0"/>
              </a:rPr>
              <a:t>Este </a:t>
            </a:r>
            <a:r>
              <a:rPr lang="pt-BR" sz="3300" dirty="0">
                <a:latin typeface="Book Antiqua" panose="02040602050305030304" pitchFamily="18" charset="0"/>
              </a:rPr>
              <a:t>indicador foi de 0% já que nenhuma mulher teve exame de mamografia alterado e, que, portanto, não necessitou de busca 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1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59" y="365125"/>
            <a:ext cx="11563643" cy="132556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C00000"/>
                </a:solidFill>
                <a:latin typeface="Book Antiqua" panose="02040602050305030304" pitchFamily="18" charset="0"/>
              </a:rPr>
              <a:t>Objetivo </a:t>
            </a: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4: </a:t>
            </a:r>
            <a:r>
              <a:rPr lang="pt-BR" dirty="0" smtClean="0">
                <a:latin typeface="Book Antiqua" panose="02040602050305030304" pitchFamily="18" charset="0"/>
              </a:rPr>
              <a:t>Melhorar </a:t>
            </a:r>
            <a:r>
              <a:rPr lang="pt-BR" dirty="0">
                <a:latin typeface="Book Antiqua" panose="02040602050305030304" pitchFamily="18" charset="0"/>
              </a:rPr>
              <a:t>o registro das informações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59" y="1825625"/>
            <a:ext cx="11563643" cy="4715852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3200" b="1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latin typeface="Book Antiqua" panose="02040602050305030304" pitchFamily="18" charset="0"/>
              </a:rPr>
              <a:t>Meta 4.1 </a:t>
            </a:r>
            <a:r>
              <a:rPr lang="pt-BR" sz="3200" dirty="0">
                <a:latin typeface="Book Antiqua" panose="02040602050305030304" pitchFamily="18" charset="0"/>
              </a:rPr>
              <a:t>Manter registro da coleta de exame citopatológico do colo do útero em registro especifico no 100% das mulheres cadastradas.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Book Antiqua" panose="02040602050305030304" pitchFamily="18" charset="0"/>
              </a:rPr>
              <a:t>Indicador </a:t>
            </a:r>
            <a:r>
              <a:rPr lang="pt-BR" sz="3200" b="1" dirty="0" smtClean="0">
                <a:latin typeface="Book Antiqua" panose="02040602050305030304" pitchFamily="18" charset="0"/>
              </a:rPr>
              <a:t>4.1 </a:t>
            </a:r>
            <a:r>
              <a:rPr lang="pt-BR" sz="3200" dirty="0" smtClean="0">
                <a:latin typeface="Book Antiqua" panose="02040602050305030304" pitchFamily="18" charset="0"/>
              </a:rPr>
              <a:t>Proporção </a:t>
            </a:r>
            <a:r>
              <a:rPr lang="pt-BR" sz="3200" dirty="0">
                <a:latin typeface="Book Antiqua" panose="02040602050305030304" pitchFamily="18" charset="0"/>
              </a:rPr>
              <a:t>de mulheres com registro adequado do exame citopatológico do colo do útero</a:t>
            </a:r>
            <a:r>
              <a:rPr lang="pt-BR" sz="3200" b="1" dirty="0">
                <a:latin typeface="Book Antiqua" panose="02040602050305030304" pitchFamily="18" charset="0"/>
              </a:rPr>
              <a:t>. </a:t>
            </a:r>
            <a:endParaRPr lang="pt-BR" sz="32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latin typeface="Book Antiqua" panose="02040602050305030304" pitchFamily="18" charset="0"/>
              </a:rPr>
              <a:t>Resultados:</a:t>
            </a:r>
            <a:r>
              <a:rPr lang="pt-BR" sz="3200" dirty="0" smtClean="0">
                <a:latin typeface="Book Antiqua" panose="02040602050305030304" pitchFamily="18" charset="0"/>
              </a:rPr>
              <a:t> </a:t>
            </a: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Primeiro </a:t>
            </a:r>
            <a:r>
              <a:rPr lang="pt-BR" sz="3200" dirty="0">
                <a:latin typeface="Book Antiqua" panose="02040602050305030304" pitchFamily="18" charset="0"/>
              </a:rPr>
              <a:t>mês, de 110 mulheres cadastradas, 110 mulheres tiveram os registros de forma adequada (100</a:t>
            </a:r>
            <a:r>
              <a:rPr lang="pt-BR" sz="3200" dirty="0" smtClean="0">
                <a:latin typeface="Book Antiqua" panose="02040602050305030304" pitchFamily="18" charset="0"/>
              </a:rPr>
              <a:t>%);</a:t>
            </a: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Segundo </a:t>
            </a:r>
            <a:r>
              <a:rPr lang="pt-BR" sz="3200" dirty="0">
                <a:latin typeface="Book Antiqua" panose="02040602050305030304" pitchFamily="18" charset="0"/>
              </a:rPr>
              <a:t>mês, de 297 mulheres cadastradas, 297 tiveram registro adequado (100</a:t>
            </a:r>
            <a:r>
              <a:rPr lang="pt-BR" sz="3200" dirty="0" smtClean="0">
                <a:latin typeface="Book Antiqua" panose="02040602050305030304" pitchFamily="18" charset="0"/>
              </a:rPr>
              <a:t>%);</a:t>
            </a: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Terceiro mês </a:t>
            </a:r>
            <a:r>
              <a:rPr lang="pt-BR" sz="3200" dirty="0">
                <a:latin typeface="Book Antiqua" panose="02040602050305030304" pitchFamily="18" charset="0"/>
              </a:rPr>
              <a:t>finalizamos com as </a:t>
            </a:r>
            <a:r>
              <a:rPr lang="pt-BR" sz="3200" dirty="0" smtClean="0">
                <a:latin typeface="Book Antiqua" panose="02040602050305030304" pitchFamily="18" charset="0"/>
              </a:rPr>
              <a:t>669 (</a:t>
            </a:r>
            <a:r>
              <a:rPr lang="pt-BR" sz="3200" dirty="0">
                <a:latin typeface="Book Antiqua" panose="02040602050305030304" pitchFamily="18" charset="0"/>
              </a:rPr>
              <a:t>110%) mulheres com os registros adequados do exame citopatológico de colo de útero.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0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347" y="168177"/>
            <a:ext cx="11493305" cy="1325563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 4: </a:t>
            </a:r>
            <a:r>
              <a:rPr lang="pt-BR" dirty="0" smtClean="0">
                <a:latin typeface="Book Antiqua" panose="02040602050305030304" pitchFamily="18" charset="0"/>
              </a:rPr>
              <a:t>Melhorar o registro das informações</a:t>
            </a: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347" y="1712890"/>
            <a:ext cx="11493305" cy="4842655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3200" b="1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latin typeface="Book Antiqua" panose="02040602050305030304" pitchFamily="18" charset="0"/>
              </a:rPr>
              <a:t>Meta </a:t>
            </a:r>
            <a:r>
              <a:rPr lang="pt-BR" sz="3200" b="1" dirty="0">
                <a:latin typeface="Book Antiqua" panose="02040602050305030304" pitchFamily="18" charset="0"/>
              </a:rPr>
              <a:t>4.2 </a:t>
            </a:r>
            <a:r>
              <a:rPr lang="pt-BR" sz="3200" dirty="0">
                <a:latin typeface="Book Antiqua" panose="02040602050305030304" pitchFamily="18" charset="0"/>
              </a:rPr>
              <a:t>Manter registro da realização da mamografia em registros específicos no 100% das mulheres cadastradas.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Book Antiqua" panose="02040602050305030304" pitchFamily="18" charset="0"/>
              </a:rPr>
              <a:t>Indicador </a:t>
            </a:r>
            <a:r>
              <a:rPr lang="pt-BR" sz="3200" b="1" dirty="0" smtClean="0">
                <a:latin typeface="Book Antiqua" panose="02040602050305030304" pitchFamily="18" charset="0"/>
              </a:rPr>
              <a:t>4.2 </a:t>
            </a:r>
            <a:r>
              <a:rPr lang="pt-BR" sz="3200" dirty="0" smtClean="0">
                <a:latin typeface="Book Antiqua" panose="02040602050305030304" pitchFamily="18" charset="0"/>
              </a:rPr>
              <a:t>Proporção </a:t>
            </a:r>
            <a:r>
              <a:rPr lang="pt-BR" sz="3200" dirty="0">
                <a:latin typeface="Book Antiqua" panose="02040602050305030304" pitchFamily="18" charset="0"/>
              </a:rPr>
              <a:t>de mulheres com registro adequado do exame de mama e mamografia</a:t>
            </a:r>
            <a:r>
              <a:rPr lang="pt-BR" sz="32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 smtClean="0">
                <a:latin typeface="Book Antiqua" panose="02040602050305030304" pitchFamily="18" charset="0"/>
              </a:rPr>
              <a:t>Resultados: </a:t>
            </a: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Primeiro </a:t>
            </a:r>
            <a:r>
              <a:rPr lang="pt-BR" sz="3200" dirty="0">
                <a:latin typeface="Book Antiqua" panose="02040602050305030304" pitchFamily="18" charset="0"/>
              </a:rPr>
              <a:t>mês de 35 mulheres cadastradas no programa, 35 (100</a:t>
            </a:r>
            <a:r>
              <a:rPr lang="pt-BR" sz="3200" dirty="0" smtClean="0">
                <a:latin typeface="Book Antiqua" panose="02040602050305030304" pitchFamily="18" charset="0"/>
              </a:rPr>
              <a:t>%) mulheres </a:t>
            </a:r>
            <a:r>
              <a:rPr lang="pt-BR" sz="3200" dirty="0">
                <a:latin typeface="Book Antiqua" panose="02040602050305030304" pitchFamily="18" charset="0"/>
              </a:rPr>
              <a:t>tiveram os registros de forma adequada; </a:t>
            </a:r>
            <a:endParaRPr lang="pt-BR" sz="32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Segundo </a:t>
            </a:r>
            <a:r>
              <a:rPr lang="pt-BR" sz="3200" dirty="0">
                <a:latin typeface="Book Antiqua" panose="02040602050305030304" pitchFamily="18" charset="0"/>
              </a:rPr>
              <a:t>mês, de 86 mulheres cadastradas, 86 (100%) mulheres tiveram registro adequado (100%) do resultado da mamografia; </a:t>
            </a:r>
            <a:endParaRPr lang="pt-BR" sz="32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Terceiro </a:t>
            </a:r>
            <a:r>
              <a:rPr lang="pt-BR" sz="3200" dirty="0">
                <a:latin typeface="Book Antiqua" panose="02040602050305030304" pitchFamily="18" charset="0"/>
              </a:rPr>
              <a:t>mês, de 179 mulheres cadastradas, 179(100%) mulheres tiveram registro adequado do exame de mama e mamografia.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8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375" y="231513"/>
            <a:ext cx="11549575" cy="142965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ESTRUTURA DA APRESENTAÇÃO</a:t>
            </a:r>
            <a:endParaRPr lang="pt-BR" sz="48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374" y="1900525"/>
            <a:ext cx="11549575" cy="467047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300" dirty="0" smtClean="0">
                <a:latin typeface="Book Antiqua" panose="02040602050305030304" pitchFamily="18" charset="0"/>
              </a:rPr>
              <a:t>• Introdução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Objetivo geral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Metodologia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Objetivos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     • Metas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     • Resultados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Discussão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Reflexão crítica sobre o processo pessoal de aprendizagem e na implementação da intervenção.</a:t>
            </a:r>
            <a:endParaRPr lang="pt-BR" sz="33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907" y="210381"/>
            <a:ext cx="11676185" cy="132556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 5: </a:t>
            </a:r>
            <a:r>
              <a:rPr lang="pt-BR" dirty="0">
                <a:latin typeface="Book Antiqua" panose="02040602050305030304" pitchFamily="18" charset="0"/>
              </a:rPr>
              <a:t>Mapear as mulheres de risco para câncer de colo de útero e de mama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907" y="1825624"/>
            <a:ext cx="11676185" cy="4856529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3300" b="1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Meta5.1 </a:t>
            </a:r>
            <a:r>
              <a:rPr lang="pt-BR" sz="3300" dirty="0">
                <a:latin typeface="Book Antiqua" panose="02040602050305030304" pitchFamily="18" charset="0"/>
              </a:rPr>
              <a:t>Pesquisar sinais de alerta para câncer de colo de útero em 100% das mulheres entre 25 e 64 anos (Dor e sangramento após relação sexual e/ou corrimento vaginal excessivo)</a:t>
            </a:r>
            <a:r>
              <a:rPr lang="pt-BR" sz="3300" b="1" dirty="0">
                <a:latin typeface="Book Antiqua" panose="02040602050305030304" pitchFamily="18" charset="0"/>
              </a:rPr>
              <a:t>. </a:t>
            </a:r>
            <a:endParaRPr lang="pt-BR" sz="33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>
                <a:latin typeface="Book Antiqua" panose="02040602050305030304" pitchFamily="18" charset="0"/>
              </a:rPr>
              <a:t>Indicador </a:t>
            </a:r>
            <a:r>
              <a:rPr lang="pt-BR" sz="3300" b="1" dirty="0" smtClean="0">
                <a:latin typeface="Book Antiqua" panose="02040602050305030304" pitchFamily="18" charset="0"/>
              </a:rPr>
              <a:t>5.1: </a:t>
            </a:r>
            <a:r>
              <a:rPr lang="pt-BR" sz="3300" dirty="0" smtClean="0">
                <a:latin typeface="Book Antiqua" panose="02040602050305030304" pitchFamily="18" charset="0"/>
              </a:rPr>
              <a:t>Proporção </a:t>
            </a:r>
            <a:r>
              <a:rPr lang="pt-BR" sz="3300" dirty="0">
                <a:latin typeface="Book Antiqua" panose="02040602050305030304" pitchFamily="18" charset="0"/>
              </a:rPr>
              <a:t>de mulheres de 25 a 64 anos com pesquisa de sinais de alerta para câncer do colo do útero</a:t>
            </a:r>
            <a:r>
              <a:rPr lang="pt-BR" sz="33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Resultados: </a:t>
            </a:r>
          </a:p>
          <a:p>
            <a:pPr algn="just"/>
            <a:r>
              <a:rPr lang="pt-BR" sz="3300" dirty="0" smtClean="0">
                <a:latin typeface="Book Antiqua" panose="02040602050305030304" pitchFamily="18" charset="0"/>
              </a:rPr>
              <a:t>no </a:t>
            </a:r>
            <a:r>
              <a:rPr lang="pt-BR" sz="3300" dirty="0">
                <a:latin typeface="Book Antiqua" panose="02040602050305030304" pitchFamily="18" charset="0"/>
              </a:rPr>
              <a:t>primeiro mês, 110 (100%) das mulheres com pesquisa de sinais de alerta para câncer do colo do </a:t>
            </a:r>
            <a:r>
              <a:rPr lang="pt-BR" sz="3300" dirty="0" smtClean="0">
                <a:latin typeface="Book Antiqua" panose="02040602050305030304" pitchFamily="18" charset="0"/>
              </a:rPr>
              <a:t>útero</a:t>
            </a:r>
            <a:r>
              <a:rPr lang="pt-BR" sz="3300" dirty="0">
                <a:latin typeface="Book Antiqua" panose="02040602050305030304" pitchFamily="18" charset="0"/>
              </a:rPr>
              <a:t>.</a:t>
            </a:r>
            <a:endParaRPr lang="pt-BR" sz="33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300" dirty="0">
                <a:latin typeface="Book Antiqua" panose="02040602050305030304" pitchFamily="18" charset="0"/>
              </a:rPr>
              <a:t>N</a:t>
            </a:r>
            <a:r>
              <a:rPr lang="pt-BR" sz="3300" dirty="0" smtClean="0">
                <a:latin typeface="Book Antiqua" panose="02040602050305030304" pitchFamily="18" charset="0"/>
              </a:rPr>
              <a:t>o segundo mês, 297 </a:t>
            </a:r>
            <a:r>
              <a:rPr lang="pt-BR" sz="3300" dirty="0">
                <a:latin typeface="Book Antiqua" panose="02040602050305030304" pitchFamily="18" charset="0"/>
              </a:rPr>
              <a:t>(100</a:t>
            </a:r>
            <a:r>
              <a:rPr lang="pt-BR" sz="3300" dirty="0" smtClean="0">
                <a:latin typeface="Book Antiqua" panose="02040602050305030304" pitchFamily="18" charset="0"/>
              </a:rPr>
              <a:t>%) mulheres.</a:t>
            </a:r>
          </a:p>
          <a:p>
            <a:pPr algn="just"/>
            <a:r>
              <a:rPr lang="pt-BR" sz="3300" dirty="0" smtClean="0">
                <a:latin typeface="Book Antiqua" panose="02040602050305030304" pitchFamily="18" charset="0"/>
              </a:rPr>
              <a:t>No terceiro mês, 669 </a:t>
            </a:r>
            <a:r>
              <a:rPr lang="pt-BR" sz="3300" dirty="0">
                <a:latin typeface="Book Antiqua" panose="02040602050305030304" pitchFamily="18" charset="0"/>
              </a:rPr>
              <a:t>(100%) mulheres cadastradas com pesquisa de sinais de alerta para câncer do colo do útero.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74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0449" y="252583"/>
            <a:ext cx="11451101" cy="132556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 5: </a:t>
            </a:r>
            <a:r>
              <a:rPr lang="pt-BR" dirty="0" smtClean="0">
                <a:latin typeface="Book Antiqua" panose="02040602050305030304" pitchFamily="18" charset="0"/>
              </a:rPr>
              <a:t>Mapear as mulheres de risco para câncer de colo de útero e de mama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0449" y="1825625"/>
            <a:ext cx="11451101" cy="4814326"/>
          </a:xfrm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3600" b="1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 smtClean="0">
                <a:latin typeface="Book Antiqua" panose="02040602050305030304" pitchFamily="18" charset="0"/>
              </a:rPr>
              <a:t>Meta 5.2 </a:t>
            </a:r>
            <a:r>
              <a:rPr lang="pt-BR" sz="3600" dirty="0" smtClean="0">
                <a:latin typeface="Book Antiqua" panose="02040602050305030304" pitchFamily="18" charset="0"/>
              </a:rPr>
              <a:t>Realizar avaliação de risco para câncer de mama em 100% das mulheres entre 50 e 69 anos.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 smtClean="0">
                <a:latin typeface="Book Antiqua" panose="02040602050305030304" pitchFamily="18" charset="0"/>
              </a:rPr>
              <a:t>Indicador 5.2 </a:t>
            </a:r>
            <a:r>
              <a:rPr lang="pt-BR" sz="3600" dirty="0" smtClean="0">
                <a:latin typeface="Book Antiqua" panose="02040602050305030304" pitchFamily="18" charset="0"/>
              </a:rPr>
              <a:t>Proporção de mulheres de 50 a 69 anos com avaliação de risco para câncer de mama</a:t>
            </a:r>
            <a:r>
              <a:rPr lang="pt-BR" sz="3600" b="1" dirty="0" smtClean="0">
                <a:latin typeface="Book Antiqua" panose="020406020503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b="1" dirty="0" smtClean="0">
                <a:latin typeface="Book Antiqua" panose="02040602050305030304" pitchFamily="18" charset="0"/>
              </a:rPr>
              <a:t>Resultados: </a:t>
            </a:r>
          </a:p>
          <a:p>
            <a:r>
              <a:rPr lang="pt-BR" sz="3600" dirty="0" smtClean="0">
                <a:latin typeface="Book Antiqua" panose="02040602050305030304" pitchFamily="18" charset="0"/>
              </a:rPr>
              <a:t>no </a:t>
            </a:r>
            <a:r>
              <a:rPr lang="pt-BR" sz="3600" dirty="0">
                <a:latin typeface="Book Antiqua" panose="02040602050305030304" pitchFamily="18" charset="0"/>
              </a:rPr>
              <a:t>primeiro mês 35 (100%) mulheres com avaliação de risco para câncer de </a:t>
            </a:r>
            <a:r>
              <a:rPr lang="pt-BR" sz="3600" dirty="0" smtClean="0">
                <a:latin typeface="Book Antiqua" panose="02040602050305030304" pitchFamily="18" charset="0"/>
              </a:rPr>
              <a:t>mama</a:t>
            </a:r>
            <a:r>
              <a:rPr lang="pt-BR" sz="3600" dirty="0">
                <a:latin typeface="Book Antiqua" panose="02040602050305030304" pitchFamily="18" charset="0"/>
              </a:rPr>
              <a:t>.</a:t>
            </a:r>
            <a:endParaRPr lang="pt-BR" sz="3600" dirty="0" smtClean="0">
              <a:latin typeface="Book Antiqua" panose="02040602050305030304" pitchFamily="18" charset="0"/>
            </a:endParaRPr>
          </a:p>
          <a:p>
            <a:r>
              <a:rPr lang="pt-BR" sz="3600" dirty="0">
                <a:latin typeface="Book Antiqua" panose="02040602050305030304" pitchFamily="18" charset="0"/>
              </a:rPr>
              <a:t>N</a:t>
            </a:r>
            <a:r>
              <a:rPr lang="pt-BR" sz="3600" dirty="0" smtClean="0">
                <a:latin typeface="Book Antiqua" panose="02040602050305030304" pitchFamily="18" charset="0"/>
              </a:rPr>
              <a:t>o </a:t>
            </a:r>
            <a:r>
              <a:rPr lang="pt-BR" sz="3600" dirty="0">
                <a:latin typeface="Book Antiqua" panose="02040602050305030304" pitchFamily="18" charset="0"/>
              </a:rPr>
              <a:t>segundo mês, 86(100%) </a:t>
            </a:r>
            <a:r>
              <a:rPr lang="pt-BR" sz="3600" dirty="0" smtClean="0">
                <a:latin typeface="Book Antiqua" panose="02040602050305030304" pitchFamily="18" charset="0"/>
              </a:rPr>
              <a:t>mulheres.</a:t>
            </a:r>
          </a:p>
          <a:p>
            <a:r>
              <a:rPr lang="pt-BR" sz="3600" dirty="0">
                <a:latin typeface="Book Antiqua" panose="02040602050305030304" pitchFamily="18" charset="0"/>
              </a:rPr>
              <a:t>E</a:t>
            </a:r>
            <a:r>
              <a:rPr lang="pt-BR" sz="3600" dirty="0" smtClean="0">
                <a:latin typeface="Book Antiqua" panose="02040602050305030304" pitchFamily="18" charset="0"/>
              </a:rPr>
              <a:t> </a:t>
            </a:r>
            <a:r>
              <a:rPr lang="pt-BR" sz="3600" dirty="0">
                <a:latin typeface="Book Antiqua" panose="02040602050305030304" pitchFamily="18" charset="0"/>
              </a:rPr>
              <a:t>no terceiro mês, 179 (100%) das mulheres cadastradas estavam com avaliação de risco para câncer de mama realizada.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3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425" y="126609"/>
            <a:ext cx="11874321" cy="156408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 6: </a:t>
            </a:r>
            <a:r>
              <a:rPr lang="pt-BR" dirty="0">
                <a:latin typeface="Book Antiqua" panose="02040602050305030304" pitchFamily="18" charset="0"/>
              </a:rPr>
              <a:t>Promover a saúde das mulheres que realizam detecção precoce de câncer de colo de útero e de mama na unidade de saúde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425" y="1825625"/>
            <a:ext cx="11874321" cy="4884664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3300" b="1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Meta </a:t>
            </a:r>
            <a:r>
              <a:rPr lang="pt-BR" sz="3300" b="1" dirty="0">
                <a:latin typeface="Book Antiqua" panose="02040602050305030304" pitchFamily="18" charset="0"/>
              </a:rPr>
              <a:t>6.1. </a:t>
            </a:r>
            <a:r>
              <a:rPr lang="pt-BR" sz="3300" dirty="0">
                <a:latin typeface="Book Antiqua" panose="02040602050305030304" pitchFamily="18" charset="0"/>
              </a:rPr>
              <a:t>Orientar 100% das mulheres cadastradas sobre doenças sexualmente transmissíveis (DST) e fatores de risco para câncer de colo de útero.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>
                <a:latin typeface="Book Antiqua" panose="02040602050305030304" pitchFamily="18" charset="0"/>
              </a:rPr>
              <a:t>Indicador </a:t>
            </a:r>
            <a:r>
              <a:rPr lang="pt-BR" sz="3300" b="1" dirty="0" smtClean="0">
                <a:latin typeface="Book Antiqua" panose="02040602050305030304" pitchFamily="18" charset="0"/>
              </a:rPr>
              <a:t>6.1: </a:t>
            </a:r>
            <a:r>
              <a:rPr lang="pt-BR" sz="3300" dirty="0" smtClean="0">
                <a:latin typeface="Book Antiqua" panose="02040602050305030304" pitchFamily="18" charset="0"/>
              </a:rPr>
              <a:t>Proporção </a:t>
            </a:r>
            <a:r>
              <a:rPr lang="pt-BR" sz="3300" dirty="0">
                <a:latin typeface="Book Antiqua" panose="02040602050305030304" pitchFamily="18" charset="0"/>
              </a:rPr>
              <a:t>de mulheres orientadas sobre DST e fatores de risco para câncer do colo do útero</a:t>
            </a:r>
            <a:r>
              <a:rPr lang="pt-BR" sz="33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300" b="1" dirty="0" smtClean="0">
                <a:latin typeface="Book Antiqua" panose="02040602050305030304" pitchFamily="18" charset="0"/>
              </a:rPr>
              <a:t>Resultados: </a:t>
            </a:r>
          </a:p>
          <a:p>
            <a:pPr algn="just"/>
            <a:r>
              <a:rPr lang="pt-BR" sz="3300" dirty="0">
                <a:latin typeface="Book Antiqua" panose="02040602050305030304" pitchFamily="18" charset="0"/>
              </a:rPr>
              <a:t>N</a:t>
            </a:r>
            <a:r>
              <a:rPr lang="pt-BR" sz="3300" dirty="0" smtClean="0">
                <a:latin typeface="Book Antiqua" panose="02040602050305030304" pitchFamily="18" charset="0"/>
              </a:rPr>
              <a:t>o </a:t>
            </a:r>
            <a:r>
              <a:rPr lang="pt-BR" sz="3300" dirty="0">
                <a:latin typeface="Book Antiqua" panose="02040602050305030304" pitchFamily="18" charset="0"/>
              </a:rPr>
              <a:t>primeiro mês, 110 (100%) das mulheres cadastradas com orientações sobre DST e fatores de risco para Ca de </a:t>
            </a:r>
            <a:r>
              <a:rPr lang="pt-BR" sz="3300" dirty="0" smtClean="0">
                <a:latin typeface="Book Antiqua" panose="02040602050305030304" pitchFamily="18" charset="0"/>
              </a:rPr>
              <a:t>útero;</a:t>
            </a:r>
          </a:p>
          <a:p>
            <a:pPr algn="just"/>
            <a:r>
              <a:rPr lang="pt-BR" sz="3300" dirty="0">
                <a:latin typeface="Book Antiqua" panose="02040602050305030304" pitchFamily="18" charset="0"/>
              </a:rPr>
              <a:t>N</a:t>
            </a:r>
            <a:r>
              <a:rPr lang="pt-BR" sz="3300" dirty="0" smtClean="0">
                <a:latin typeface="Book Antiqua" panose="02040602050305030304" pitchFamily="18" charset="0"/>
              </a:rPr>
              <a:t>o </a:t>
            </a:r>
            <a:r>
              <a:rPr lang="pt-BR" sz="3300" dirty="0">
                <a:latin typeface="Book Antiqua" panose="02040602050305030304" pitchFamily="18" charset="0"/>
              </a:rPr>
              <a:t>segundo mês </a:t>
            </a:r>
            <a:r>
              <a:rPr lang="pt-BR" sz="3300" dirty="0" smtClean="0">
                <a:latin typeface="Book Antiqua" panose="02040602050305030304" pitchFamily="18" charset="0"/>
              </a:rPr>
              <a:t>297 (100%);</a:t>
            </a:r>
          </a:p>
          <a:p>
            <a:pPr algn="just"/>
            <a:r>
              <a:rPr lang="pt-BR" sz="3300" dirty="0" smtClean="0">
                <a:latin typeface="Book Antiqua" panose="02040602050305030304" pitchFamily="18" charset="0"/>
              </a:rPr>
              <a:t>No terceiro mês 669 </a:t>
            </a:r>
            <a:r>
              <a:rPr lang="pt-BR" sz="3300" dirty="0">
                <a:latin typeface="Book Antiqua" panose="02040602050305030304" pitchFamily="18" charset="0"/>
              </a:rPr>
              <a:t>(100%) </a:t>
            </a:r>
            <a:r>
              <a:rPr lang="pt-BR" sz="3300" dirty="0" smtClean="0">
                <a:latin typeface="Book Antiqua" panose="02040602050305030304" pitchFamily="18" charset="0"/>
              </a:rPr>
              <a:t>das mulheres </a:t>
            </a:r>
            <a:r>
              <a:rPr lang="pt-BR" sz="3300" dirty="0">
                <a:latin typeface="Book Antiqua" panose="02040602050305030304" pitchFamily="18" charset="0"/>
              </a:rPr>
              <a:t>cadastradas </a:t>
            </a:r>
            <a:r>
              <a:rPr lang="pt-BR" sz="3300" dirty="0" smtClean="0">
                <a:latin typeface="Book Antiqua" panose="02040602050305030304" pitchFamily="18" charset="0"/>
              </a:rPr>
              <a:t>receberam </a:t>
            </a:r>
            <a:r>
              <a:rPr lang="pt-BR" sz="3300" dirty="0">
                <a:latin typeface="Book Antiqua" panose="02040602050305030304" pitchFamily="18" charset="0"/>
              </a:rPr>
              <a:t>orientação sobre doenças sexualmente transmissíveis (DST) e fatores de risco para câncer de colo do útero.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4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3" y="97484"/>
            <a:ext cx="11732652" cy="146304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 6: </a:t>
            </a:r>
            <a:r>
              <a:rPr lang="pt-BR" dirty="0" smtClean="0">
                <a:latin typeface="Book Antiqua" panose="02040602050305030304" pitchFamily="18" charset="0"/>
              </a:rPr>
              <a:t>Promover a saúde das mulheres que realizam detecção precoce de câncer de colo de útero e de mama na unidade de saúde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063" y="1631358"/>
            <a:ext cx="11732652" cy="5155809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900" b="1" dirty="0">
                <a:latin typeface="Book Antiqua" panose="02040602050305030304" pitchFamily="18" charset="0"/>
              </a:rPr>
              <a:t>Meta 6.2. </a:t>
            </a:r>
            <a:r>
              <a:rPr lang="pt-BR" sz="2900" dirty="0">
                <a:latin typeface="Book Antiqua" panose="02040602050305030304" pitchFamily="18" charset="0"/>
              </a:rPr>
              <a:t>Orientar 100% das mulheres cadastradas sobre doenças sexualmente transmissíveis (DST) e fatores de risco para câncer de mama.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900" b="1" dirty="0">
                <a:latin typeface="Book Antiqua" panose="02040602050305030304" pitchFamily="18" charset="0"/>
              </a:rPr>
              <a:t>Indicador </a:t>
            </a:r>
            <a:r>
              <a:rPr lang="pt-BR" sz="2900" b="1" dirty="0" smtClean="0">
                <a:latin typeface="Book Antiqua" panose="02040602050305030304" pitchFamily="18" charset="0"/>
              </a:rPr>
              <a:t>6.2 </a:t>
            </a:r>
            <a:r>
              <a:rPr lang="pt-BR" sz="2900" dirty="0" smtClean="0">
                <a:latin typeface="Book Antiqua" panose="02040602050305030304" pitchFamily="18" charset="0"/>
              </a:rPr>
              <a:t>Proporção </a:t>
            </a:r>
            <a:r>
              <a:rPr lang="pt-BR" sz="2900" dirty="0">
                <a:latin typeface="Book Antiqua" panose="02040602050305030304" pitchFamily="18" charset="0"/>
              </a:rPr>
              <a:t>de mulheres orientadas sobre DTS e fatores de risco para câncer de mama</a:t>
            </a:r>
            <a:r>
              <a:rPr lang="pt-BR" sz="29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latin typeface="Book Antiqua" panose="02040602050305030304" pitchFamily="18" charset="0"/>
              </a:rPr>
              <a:t>Resultados:</a:t>
            </a:r>
          </a:p>
          <a:p>
            <a:pPr algn="just"/>
            <a:r>
              <a:rPr lang="pt-BR" sz="2900" b="1" dirty="0" smtClean="0">
                <a:latin typeface="Book Antiqua" panose="02040602050305030304" pitchFamily="18" charset="0"/>
              </a:rPr>
              <a:t> </a:t>
            </a:r>
            <a:r>
              <a:rPr lang="pt-BR" sz="2900" dirty="0">
                <a:latin typeface="Book Antiqua" panose="02040602050305030304" pitchFamily="18" charset="0"/>
              </a:rPr>
              <a:t>no primeiro mês 35 (100%) mulheres que foram orientadas sobre DST e fatores de risco para Ca de </a:t>
            </a:r>
            <a:r>
              <a:rPr lang="pt-BR" sz="2900" dirty="0" smtClean="0">
                <a:latin typeface="Book Antiqua" panose="02040602050305030304" pitchFamily="18" charset="0"/>
              </a:rPr>
              <a:t>mama.</a:t>
            </a:r>
          </a:p>
          <a:p>
            <a:pPr algn="just"/>
            <a:r>
              <a:rPr lang="pt-BR" sz="2900" dirty="0" smtClean="0">
                <a:latin typeface="Book Antiqua" panose="02040602050305030304" pitchFamily="18" charset="0"/>
              </a:rPr>
              <a:t>No </a:t>
            </a:r>
            <a:r>
              <a:rPr lang="pt-BR" sz="2900" dirty="0">
                <a:latin typeface="Book Antiqua" panose="02040602050305030304" pitchFamily="18" charset="0"/>
              </a:rPr>
              <a:t>segundo mês, 86(100%) </a:t>
            </a:r>
            <a:r>
              <a:rPr lang="pt-BR" sz="2900" dirty="0" smtClean="0">
                <a:latin typeface="Book Antiqua" panose="02040602050305030304" pitchFamily="18" charset="0"/>
              </a:rPr>
              <a:t>mulheres.</a:t>
            </a:r>
          </a:p>
          <a:p>
            <a:pPr algn="just"/>
            <a:r>
              <a:rPr lang="pt-BR" sz="2900" dirty="0">
                <a:latin typeface="Book Antiqua" panose="02040602050305030304" pitchFamily="18" charset="0"/>
              </a:rPr>
              <a:t>N</a:t>
            </a:r>
            <a:r>
              <a:rPr lang="pt-BR" sz="2900" dirty="0" smtClean="0">
                <a:latin typeface="Book Antiqua" panose="02040602050305030304" pitchFamily="18" charset="0"/>
              </a:rPr>
              <a:t>o </a:t>
            </a:r>
            <a:r>
              <a:rPr lang="pt-BR" sz="2900" dirty="0">
                <a:latin typeface="Book Antiqua" panose="02040602050305030304" pitchFamily="18" charset="0"/>
              </a:rPr>
              <a:t>terceiro mês, 179 (100%) das mulheres cadastradas estavam com orientações sobre DTS e fatores de risco para câncer de mama.</a:t>
            </a:r>
            <a:endParaRPr lang="pt-BR" sz="29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772" y="154110"/>
            <a:ext cx="11049002" cy="1069779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49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Discussão </a:t>
            </a:r>
            <a:r>
              <a:rPr lang="pt-BR" dirty="0" smtClean="0">
                <a:solidFill>
                  <a:srgbClr val="FF0000"/>
                </a:solidFill>
                <a:latin typeface="Trebuchet MS" pitchFamily="34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Trebuchet MS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0773" y="1374864"/>
            <a:ext cx="11049001" cy="5270636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sz="3200" b="1" dirty="0" smtClean="0">
              <a:latin typeface="Book Antiqua" panose="02040602050305030304" pitchFamily="18" charset="0"/>
            </a:endParaRPr>
          </a:p>
          <a:p>
            <a:r>
              <a:rPr lang="pt-BR" sz="3300" b="1" dirty="0" smtClean="0">
                <a:latin typeface="Book Antiqua" panose="02040602050305030304" pitchFamily="18" charset="0"/>
              </a:rPr>
              <a:t>Para a Equipe: </a:t>
            </a:r>
            <a:r>
              <a:rPr lang="pt-BR" sz="3300" dirty="0" smtClean="0">
                <a:latin typeface="Book Antiqua" panose="02040602050305030304" pitchFamily="18" charset="0"/>
              </a:rPr>
              <a:t>Constituiu-se uma oportunidade para capacitar e ampliar os conhecimentos dos profissionais da UBS e cumprir com as orientações do protocolo do Ministério de Saúde.</a:t>
            </a:r>
          </a:p>
          <a:p>
            <a:pPr marL="0" indent="0">
              <a:buNone/>
            </a:pPr>
            <a:r>
              <a:rPr lang="pt-BR" sz="3300" b="1" dirty="0" smtClean="0">
                <a:latin typeface="Book Antiqua" panose="02040602050305030304" pitchFamily="18" charset="0"/>
              </a:rPr>
              <a:t>• Para o serviço: </a:t>
            </a:r>
            <a:r>
              <a:rPr lang="pt-BR" sz="3300" dirty="0" smtClean="0">
                <a:latin typeface="Book Antiqua" panose="02040602050305030304" pitchFamily="18" charset="0"/>
              </a:rPr>
              <a:t>A melhoria dos registros e o agendamento das consultas das mulheres para realização dos exames de prevenção viabilizou a otimização da agenda para a atenção à demanda espontânea, assegurando um atendimento de excelência da população e impactou de maneira positiva  em outras ações programáticas.</a:t>
            </a:r>
          </a:p>
          <a:p>
            <a:pPr marL="0" indent="0">
              <a:buNone/>
            </a:pPr>
            <a:r>
              <a:rPr lang="pt-BR" sz="3300" b="1" dirty="0" smtClean="0">
                <a:latin typeface="Book Antiqua" panose="02040602050305030304" pitchFamily="18" charset="0"/>
              </a:rPr>
              <a:t>• Para a comunidade: </a:t>
            </a:r>
            <a:r>
              <a:rPr lang="pt-BR" sz="3300" dirty="0" smtClean="0">
                <a:latin typeface="Book Antiqua" panose="02040602050305030304" pitchFamily="18" charset="0"/>
              </a:rPr>
              <a:t>Melhor conhecimento destas doenças através das  atividades educativas em saúde na comunidade, com vistas a promover  melhores estilos de vida por meio de ações educativas sobre temas destinados a prevenir e promover saúde.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245" y="210381"/>
            <a:ext cx="10954555" cy="1325563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690688"/>
            <a:ext cx="10954555" cy="4836721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3200" b="1" dirty="0">
                <a:latin typeface="Book Antiqua" panose="02040602050305030304" pitchFamily="18" charset="0"/>
                <a:cs typeface="Arial" pitchFamily="34" charset="0"/>
              </a:rPr>
              <a:t>Nível de incorporação da Intervenção a Rotina </a:t>
            </a:r>
            <a:r>
              <a:rPr lang="pt-BR" sz="3200" b="1" dirty="0" smtClean="0">
                <a:latin typeface="Book Antiqua" panose="02040602050305030304" pitchFamily="18" charset="0"/>
                <a:cs typeface="Arial" pitchFamily="34" charset="0"/>
              </a:rPr>
              <a:t>do  </a:t>
            </a:r>
            <a:r>
              <a:rPr lang="pt-BR" sz="3200" b="1" dirty="0">
                <a:latin typeface="Book Antiqua" panose="02040602050305030304" pitchFamily="18" charset="0"/>
                <a:cs typeface="Arial" pitchFamily="34" charset="0"/>
              </a:rPr>
              <a:t>Serviço:</a:t>
            </a:r>
          </a:p>
          <a:p>
            <a:pPr marL="0" indent="0">
              <a:buNone/>
            </a:pPr>
            <a:endParaRPr lang="pt-BR" sz="3200" dirty="0" smtClean="0">
              <a:latin typeface="Book Antiqua" panose="02040602050305030304" pitchFamily="18" charset="0"/>
            </a:endParaRPr>
          </a:p>
          <a:p>
            <a:r>
              <a:rPr lang="pt-BR" sz="3200" dirty="0" smtClean="0">
                <a:latin typeface="Book Antiqua" panose="02040602050305030304" pitchFamily="18" charset="0"/>
              </a:rPr>
              <a:t>A intervenção já está incorporada as rotinas do serviço, e para isso vão continuar ampliando o trabalho de conscientização das usuárias, a família e a comunidade na importância do acompanhamento das mulheres nas faixas etárias de 25 e 64 anos e de 60 e 69 anos de idades preconizadas nos Protocolos de atendimento para câncer de colo de útero e de mama . Vamos cumprir com as orientações segundo o protocolo para melhorar os indicadores que apresentaram dificuldades e continuar incentivando  a estes grupo da população para uma melhoria do estilo de vida.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4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894" y="337981"/>
            <a:ext cx="11394831" cy="816561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lvl="0"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Discussão</a:t>
            </a:r>
            <a:r>
              <a:rPr lang="pt-BR" dirty="0">
                <a:solidFill>
                  <a:prstClr val="black"/>
                </a:solidFill>
              </a:rPr>
              <a:t/>
            </a:r>
            <a:br>
              <a:rPr lang="pt-BR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3895" y="1825625"/>
            <a:ext cx="11394831" cy="435133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Mudanças:</a:t>
            </a:r>
          </a:p>
          <a:p>
            <a:pPr marL="0" indent="0" algn="just">
              <a:buNone/>
            </a:pPr>
            <a:endParaRPr lang="pt-BR" dirty="0" smtClean="0">
              <a:latin typeface="Book Antiqua" panose="02040602050305030304" pitchFamily="18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3200" dirty="0" smtClean="0"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A equipe pretende dar continuidade  às  consultas de acompanhamento diferenciado a todas aquelas mulheres que apresentam algum tipo de alteração nos exames de prevenção de colo de útero e de mama e continuar trabalhando na implementação das ações desta ação programática com o propósito de continuar melhorando a qualidade da atenção as usuárias de nossa área adstrita e manter a cobertura dos atendimentos.</a:t>
            </a:r>
          </a:p>
          <a:p>
            <a:endParaRPr lang="pt-BR" dirty="0" smtClean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2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608" y="128789"/>
            <a:ext cx="11512524" cy="1463425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45720" indent="0" algn="ctr"/>
            <a:r>
              <a:rPr lang="pt-BR" sz="5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Reflexão crítica sobre o processo</a:t>
            </a:r>
            <a:br>
              <a:rPr lang="pt-BR" sz="5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5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pessoal de  aprendizagem</a:t>
            </a:r>
            <a:endParaRPr lang="pt-BR" sz="5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608" y="1811557"/>
            <a:ext cx="11512524" cy="4885457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_tradnl" sz="3300" b="1" kern="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s-ES_tradnl" sz="3300" b="1" kern="0" dirty="0" smtClean="0">
                <a:latin typeface="Book Antiqua" panose="02040602050305030304" pitchFamily="18" charset="0"/>
              </a:rPr>
              <a:t>EXPERIÊNCIA: </a:t>
            </a:r>
          </a:p>
          <a:p>
            <a:pPr marL="0" indent="0">
              <a:buNone/>
            </a:pPr>
            <a:r>
              <a:rPr lang="pt-BR" sz="3300" kern="0" dirty="0" smtClean="0">
                <a:latin typeface="Book Antiqua" panose="02040602050305030304" pitchFamily="18" charset="0"/>
              </a:rPr>
              <a:t>Para mim foi um desafio no inicio saber que tinha que fazer uma especialização à distancia, pois é a primeira experiência como profissional, ter que estudar e compreender o Projeto Pedagógico pelo  qual se rege o Curso de Especialização em Saúde da Família.</a:t>
            </a:r>
            <a:br>
              <a:rPr lang="pt-BR" sz="3300" kern="0" dirty="0" smtClean="0">
                <a:latin typeface="Book Antiqua" panose="02040602050305030304" pitchFamily="18" charset="0"/>
              </a:rPr>
            </a:br>
            <a:r>
              <a:rPr lang="es-ES_tradnl" sz="3300" kern="0" dirty="0" smtClean="0">
                <a:latin typeface="Book Antiqua" panose="02040602050305030304" pitchFamily="18" charset="0"/>
              </a:rPr>
              <a:t/>
            </a:r>
            <a:br>
              <a:rPr lang="es-ES_tradnl" sz="3300" kern="0" dirty="0" smtClean="0">
                <a:latin typeface="Book Antiqua" panose="02040602050305030304" pitchFamily="18" charset="0"/>
              </a:rPr>
            </a:br>
            <a:r>
              <a:rPr lang="pt-BR" sz="3300" b="1" kern="0" dirty="0" smtClean="0">
                <a:latin typeface="Book Antiqua" panose="02040602050305030304" pitchFamily="18" charset="0"/>
              </a:rPr>
              <a:t>ESTUDO: </a:t>
            </a:r>
            <a:r>
              <a:rPr lang="pt-BR" sz="3300" kern="0" dirty="0" smtClean="0">
                <a:latin typeface="Book Antiqua" panose="02040602050305030304" pitchFamily="18" charset="0"/>
              </a:rPr>
              <a:t>Compreensão do Projeto Pedagógico e estudo de   protocolos de atuação no Brasil.</a:t>
            </a:r>
            <a:r>
              <a:rPr lang="pt-BR" kern="0" dirty="0" smtClean="0">
                <a:latin typeface="Trebuchet MS" pitchFamily="34" charset="0"/>
              </a:rPr>
              <a:t/>
            </a:r>
            <a:br>
              <a:rPr lang="pt-BR" kern="0" dirty="0" smtClean="0">
                <a:latin typeface="Trebuchet MS" pitchFamily="34" charset="0"/>
              </a:rPr>
            </a:br>
            <a:r>
              <a:rPr lang="pt-BR" kern="0" dirty="0" smtClean="0">
                <a:latin typeface="Trebuchet MS" pitchFamily="34" charset="0"/>
              </a:rPr>
              <a:t/>
            </a:r>
            <a:br>
              <a:rPr lang="pt-BR" kern="0" dirty="0" smtClean="0">
                <a:latin typeface="Trebuchet MS" pitchFamily="34" charset="0"/>
              </a:rPr>
            </a:br>
            <a:endParaRPr lang="pt-BR" dirty="0" smtClean="0">
              <a:latin typeface="Trebuchet MS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0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972" y="206892"/>
            <a:ext cx="11565228" cy="132556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marL="45720" lvl="0" algn="ctr"/>
            <a:r>
              <a:rPr lang="pt-BR" sz="53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sz="53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53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Reflexão crítica sobre o processo</a:t>
            </a:r>
            <a:br>
              <a:rPr lang="pt-BR" sz="53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53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pessoal de  aprendizagem</a:t>
            </a:r>
            <a:r>
              <a:rPr lang="pt-BR" dirty="0">
                <a:solidFill>
                  <a:prstClr val="black"/>
                </a:solidFill>
                <a:latin typeface="Trebuchet MS" pitchFamily="34" charset="0"/>
              </a:rPr>
              <a:t/>
            </a:r>
            <a:br>
              <a:rPr lang="pt-BR" dirty="0">
                <a:solidFill>
                  <a:prstClr val="black"/>
                </a:solidFill>
                <a:latin typeface="Trebuchet MS" pitchFamily="34" charset="0"/>
              </a:rPr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1972" y="2024592"/>
            <a:ext cx="11565228" cy="452431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Book Antiqua" panose="02040602050305030304" pitchFamily="18" charset="0"/>
              </a:rPr>
              <a:t>Prática profissionais: </a:t>
            </a:r>
          </a:p>
          <a:p>
            <a:pPr algn="just"/>
            <a:endParaRPr lang="pt-BR" sz="32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A especialização me permitiu aprofundar os conhecimentos acerca da ESF, estudar os protocolos de ações programáticas de grupos priorizados, podendo levar a prática as ações que preconiza o Ministério da Saúde do Brasil, principalmente nos Programas de prevenção do câncer de colo de útero e de mama, oferecendo atendimento integral e com mais qualidade as mulheres nas faixas etárias preconizadas nos protocolos.</a:t>
            </a:r>
            <a:endParaRPr lang="pt-B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216" y="140042"/>
            <a:ext cx="10632583" cy="1325563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45720" lvl="0"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Reflexão crítica sobre o processo</a:t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pessoal de  aprendizagem</a:t>
            </a:r>
            <a:r>
              <a:rPr lang="pt-BR" dirty="0">
                <a:solidFill>
                  <a:prstClr val="black"/>
                </a:solidFill>
                <a:latin typeface="Book Antiqua" panose="02040602050305030304" pitchFamily="18" charset="0"/>
              </a:rPr>
              <a:t/>
            </a:r>
            <a:br>
              <a:rPr lang="pt-BR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1217" y="1825625"/>
            <a:ext cx="10632583" cy="4351338"/>
          </a:xfrm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b="1" dirty="0" smtClean="0">
                <a:latin typeface="Book Antiqua" panose="02040602050305030304" pitchFamily="18" charset="0"/>
              </a:rPr>
              <a:t>Aprendizados </a:t>
            </a:r>
            <a:r>
              <a:rPr lang="pt-BR" sz="3200" b="1" dirty="0">
                <a:latin typeface="Book Antiqua" panose="02040602050305030304" pitchFamily="18" charset="0"/>
              </a:rPr>
              <a:t>mais relevantes: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21217" y="2828836"/>
            <a:ext cx="10515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Book Antiqua" panose="02040602050305030304" pitchFamily="18" charset="0"/>
              </a:rPr>
              <a:t>Planejamento das ações em saúde, pois possibilita trabalhar com os principais problemas da comunidade e prioriza-los para tentar dar solução com ações de prevenção.</a:t>
            </a:r>
            <a:endParaRPr lang="pt-B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489" y="286603"/>
            <a:ext cx="11551953" cy="145075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INTRODUÇÃO</a:t>
            </a:r>
            <a:endParaRPr lang="pt-BR" sz="48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489" y="1825624"/>
            <a:ext cx="11551953" cy="4758055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endParaRPr lang="pt-BR" sz="30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3500" dirty="0" smtClean="0">
                <a:latin typeface="Book Antiqua" panose="02040602050305030304" pitchFamily="18" charset="0"/>
              </a:rPr>
              <a:t>No Brasil o câncer do colo de útero é a terceira neoplasia maligna mais comum entre as mulheres, também o câncer de mama é outra das neoplasias maligna que com maior frequência afetam as mulheres por não ter um diagnóstico precoce as conduze a morte.</a:t>
            </a:r>
          </a:p>
          <a:p>
            <a:pPr algn="just"/>
            <a:r>
              <a:rPr lang="pt-BR" sz="3500" dirty="0" smtClean="0">
                <a:latin typeface="Book Antiqua" panose="02040602050305030304" pitchFamily="18" charset="0"/>
              </a:rPr>
              <a:t>As duas doenças constituem  um grave problema de saúde, econômico e social, pois ocasionam  altos números de mortes com elevado custo de tratamento das doenças e suas complicações e impacto na vida dos doentes, a família, amigos e a comunidade.</a:t>
            </a:r>
          </a:p>
          <a:p>
            <a:pPr algn="just"/>
            <a:endParaRPr lang="pt-BR" dirty="0" smtClean="0">
              <a:latin typeface="Book Antiqua" panose="0204060205030503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269" y="168812"/>
            <a:ext cx="11728607" cy="1156751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49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Referências:</a:t>
            </a:r>
            <a:r>
              <a:rPr lang="pt-BR" b="1" dirty="0" smtClean="0">
                <a:latin typeface="Trebuchet MS" pitchFamily="34" charset="0"/>
              </a:rPr>
              <a:t/>
            </a:r>
            <a:br>
              <a:rPr lang="pt-BR" b="1" dirty="0" smtClean="0">
                <a:latin typeface="Trebuchet MS" pitchFamily="34" charset="0"/>
              </a:rPr>
            </a:br>
            <a:r>
              <a:rPr lang="pt-BR" b="1" dirty="0" smtClean="0">
                <a:latin typeface="Trebuchet MS" pitchFamily="34" charset="0"/>
              </a:rPr>
              <a:t/>
            </a:r>
            <a:br>
              <a:rPr lang="pt-BR" b="1" dirty="0" smtClean="0">
                <a:latin typeface="Trebuchet MS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9269" y="1481070"/>
            <a:ext cx="11728608" cy="5254581"/>
          </a:xfrm>
          <a:ln>
            <a:solidFill>
              <a:srgbClr val="00206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sz="5600" b="1" dirty="0">
              <a:latin typeface="Book Antiqua" panose="02040602050305030304" pitchFamily="18" charset="0"/>
            </a:endParaRPr>
          </a:p>
          <a:p>
            <a:r>
              <a:rPr lang="pt-BR" sz="5600" dirty="0" smtClean="0">
                <a:latin typeface="Book Antiqua" panose="02040602050305030304" pitchFamily="18" charset="0"/>
              </a:rPr>
              <a:t>BRASIL</a:t>
            </a:r>
            <a:r>
              <a:rPr lang="pt-BR" sz="5600" dirty="0">
                <a:latin typeface="Book Antiqua" panose="02040602050305030304" pitchFamily="18" charset="0"/>
              </a:rPr>
              <a:t>. Ministério da Saúde. Secretaria de Atenção à Saúde. Departamento de Atenção Básica. </a:t>
            </a:r>
            <a:r>
              <a:rPr lang="pt-BR" sz="5600" b="1" dirty="0">
                <a:latin typeface="Book Antiqua" panose="02040602050305030304" pitchFamily="18" charset="0"/>
              </a:rPr>
              <a:t>Rastreamento (Série A: Normas e Manuais Técnicos. Cadernos de Atenção Primária nº29)</a:t>
            </a:r>
            <a:r>
              <a:rPr lang="pt-BR" sz="5600" dirty="0">
                <a:latin typeface="Book Antiqua" panose="02040602050305030304" pitchFamily="18" charset="0"/>
              </a:rPr>
              <a:t>. Brasília, 2010.</a:t>
            </a:r>
          </a:p>
          <a:p>
            <a:r>
              <a:rPr lang="pt-BR" sz="5600" dirty="0" smtClean="0">
                <a:latin typeface="Book Antiqua" panose="02040602050305030304" pitchFamily="18" charset="0"/>
              </a:rPr>
              <a:t>BRASIL</a:t>
            </a:r>
            <a:r>
              <a:rPr lang="pt-BR" sz="5600" dirty="0">
                <a:latin typeface="Book Antiqua" panose="02040602050305030304" pitchFamily="18" charset="0"/>
              </a:rPr>
              <a:t>. Ministério da Saúde. Gabinete do Ministro. </a:t>
            </a:r>
            <a:r>
              <a:rPr lang="pt-BR" sz="5600" b="1" dirty="0">
                <a:latin typeface="Book Antiqua" panose="02040602050305030304" pitchFamily="18" charset="0"/>
              </a:rPr>
              <a:t>Portaria nº 2.488, de 21 de outubro de 2011. </a:t>
            </a:r>
            <a:r>
              <a:rPr lang="pt-BR" sz="5600" dirty="0">
                <a:latin typeface="Book Antiqua" panose="02040602050305030304" pitchFamily="18" charset="0"/>
              </a:rPr>
              <a:t>Aprova a Política Nacional de Atenção Básica, estabelecendo a revisão de diretrizes e normas para a organização da Atenção Básica, para a Estratégia Saúde da Família - ESF e o Programa de Agentes Comunitários de Saúde - PACS. Diário Oficial da República Federativa do Brasil, Brasília, DF, 24 out. 2011</a:t>
            </a:r>
            <a:r>
              <a:rPr lang="pt-BR" sz="56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pt-BR" sz="5600" b="1" dirty="0">
                <a:latin typeface="Book Antiqua" panose="02040602050305030304" pitchFamily="18" charset="0"/>
              </a:rPr>
              <a:t> </a:t>
            </a:r>
            <a:r>
              <a:rPr lang="pt-BR" sz="5600" dirty="0" smtClean="0">
                <a:latin typeface="Book Antiqua" panose="02040602050305030304" pitchFamily="18" charset="0"/>
              </a:rPr>
              <a:t>BRASIL</a:t>
            </a:r>
            <a:r>
              <a:rPr lang="pt-BR" sz="5600" dirty="0">
                <a:latin typeface="Book Antiqua" panose="02040602050305030304" pitchFamily="18" charset="0"/>
              </a:rPr>
              <a:t>. Ministério da Saúde</a:t>
            </a:r>
            <a:r>
              <a:rPr lang="pt-BR" sz="5600" b="1" dirty="0">
                <a:latin typeface="Book Antiqua" panose="02040602050305030304" pitchFamily="18" charset="0"/>
              </a:rPr>
              <a:t> Controle dos cânceres do colo do útero e da mama (Cadernos de Atenção Básica, n. 13) </a:t>
            </a:r>
            <a:r>
              <a:rPr lang="pt-BR" sz="5600" dirty="0">
                <a:latin typeface="Book Antiqua" panose="02040602050305030304" pitchFamily="18" charset="0"/>
              </a:rPr>
              <a:t>/ Ministério da Saúde, Secretaria de Atenção à Saúde, Departamento de Atenção Básica. – 2. ed. – Brasília: Editora do Ministério da Saúde, 2013</a:t>
            </a:r>
            <a:r>
              <a:rPr lang="pt-BR" sz="56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pt-BR" sz="5600" dirty="0" smtClean="0">
                <a:latin typeface="Book Antiqua" panose="02040602050305030304" pitchFamily="18" charset="0"/>
              </a:rPr>
              <a:t> </a:t>
            </a:r>
            <a:r>
              <a:rPr lang="pt-BR" sz="5600" dirty="0">
                <a:latin typeface="Book Antiqua" panose="02040602050305030304" pitchFamily="18" charset="0"/>
              </a:rPr>
              <a:t>INSTITUTO NACIONAL DE CÂNCER (Brasil). Nomenclatura brasileira para laudos cervicais e condutas preconizadas: recomendações para profissionais de saúde. 2. ed. Rio de Janeiro: INCA, 2006. Disponível em:  </a:t>
            </a:r>
            <a:r>
              <a:rPr lang="pt-BR" sz="5600" u="sng" dirty="0">
                <a:latin typeface="Book Antiqua" panose="02040602050305030304" pitchFamily="18" charset="0"/>
                <a:hlinkClick r:id="rId2"/>
              </a:rPr>
              <a:t>http://www1.inca.gov.br/inca/Arquivos/Titulos/Nomenclatura_colo_do_utero.pdf</a:t>
            </a:r>
            <a:r>
              <a:rPr lang="pt-BR" sz="5600" dirty="0">
                <a:latin typeface="Book Antiqua" panose="02040602050305030304" pitchFamily="18" charset="0"/>
              </a:rPr>
              <a:t>. Acesso em: 10 set. 2010</a:t>
            </a:r>
            <a:r>
              <a:rPr lang="pt-BR" sz="5600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pt-BR" sz="5600" dirty="0" smtClean="0">
                <a:latin typeface="Book Antiqua" panose="02040602050305030304" pitchFamily="18" charset="0"/>
              </a:rPr>
              <a:t> </a:t>
            </a:r>
            <a:r>
              <a:rPr lang="pt-BR" sz="5600" dirty="0">
                <a:latin typeface="Book Antiqua" panose="02040602050305030304" pitchFamily="18" charset="0"/>
              </a:rPr>
              <a:t>BRASIL. Ministério da Saúde. Secretaria Executiva. Departamento de Apoio à Descentralização. Coordenação-Geral de Apoio à Gestão Descentralizada. Diretrizes operacionais dos Pactos pela Vida, em Defesa do SUS e de Gestão. Brasília, 2006a. 76p.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7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608" y="5087155"/>
            <a:ext cx="11384924" cy="1424658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>
                <a:latin typeface="Book Antiqua" panose="02040602050305030304" pitchFamily="18" charset="0"/>
              </a:rPr>
              <a:t>Unidade Básica de S</a:t>
            </a:r>
            <a:r>
              <a:rPr lang="pt-BR" sz="4400" dirty="0" smtClean="0">
                <a:latin typeface="Book Antiqua" panose="02040602050305030304" pitchFamily="18" charset="0"/>
              </a:rPr>
              <a:t>aúde Mãe Luzia. Município: Anísio de Abreu-PI.</a:t>
            </a:r>
            <a:endParaRPr lang="pt-BR" sz="4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t-BR" sz="54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" y="241479"/>
            <a:ext cx="999400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 algn="ctr">
              <a:buNone/>
            </a:pPr>
            <a:endParaRPr lang="pt-BR" sz="4400" b="1" dirty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pt-BR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MUITO </a:t>
            </a:r>
            <a:br>
              <a:rPr lang="pt-BR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pt-BR" sz="5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OBRIGADO</a:t>
            </a:r>
            <a:endParaRPr lang="pt-BR" sz="54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0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911" y="286603"/>
            <a:ext cx="11155679" cy="1443723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INTRODUÇÃO</a:t>
            </a:r>
            <a:endParaRPr lang="pt-BR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4911" y="1845733"/>
            <a:ext cx="11155679" cy="4752015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3300" b="1" u="sng" dirty="0" smtClean="0">
                <a:latin typeface="Book Antiqua" panose="02040602050305030304" pitchFamily="18" charset="0"/>
              </a:rPr>
              <a:t>CARACTERIZAÇÃO DO MUNICÍPIO:</a:t>
            </a:r>
          </a:p>
          <a:p>
            <a:pPr marL="0" indent="0">
              <a:buNone/>
            </a:pPr>
            <a:endParaRPr lang="pt-BR" sz="3300" b="1" u="sng" dirty="0" smtClean="0">
              <a:latin typeface="Book Antiqua" panose="02040602050305030304" pitchFamily="18" charset="0"/>
            </a:endParaRPr>
          </a:p>
          <a:p>
            <a:r>
              <a:rPr lang="pt-BR" sz="3300" b="1" dirty="0" smtClean="0">
                <a:latin typeface="Book Antiqua" panose="02040602050305030304" pitchFamily="18" charset="0"/>
              </a:rPr>
              <a:t>MUNICÍPIO: </a:t>
            </a:r>
            <a:r>
              <a:rPr lang="pt-BR" sz="3300" dirty="0" smtClean="0">
                <a:latin typeface="Book Antiqua" panose="02040602050305030304" pitchFamily="18" charset="0"/>
              </a:rPr>
              <a:t>Anísio de Abreu, localizado </a:t>
            </a:r>
            <a:r>
              <a:rPr lang="pt-BR" sz="3300" dirty="0">
                <a:latin typeface="Book Antiqua" panose="02040602050305030304" pitchFamily="18" charset="0"/>
              </a:rPr>
              <a:t>ao sul do estado Piauí que se encontra na região sudeste do país </a:t>
            </a:r>
            <a:r>
              <a:rPr lang="pt-BR" sz="3300" dirty="0" smtClean="0">
                <a:latin typeface="Book Antiqua" panose="02040602050305030304" pitchFamily="18" charset="0"/>
              </a:rPr>
              <a:t>a 600 km </a:t>
            </a:r>
            <a:r>
              <a:rPr lang="pt-BR" sz="3300" dirty="0">
                <a:latin typeface="Book Antiqua" panose="02040602050305030304" pitchFamily="18" charset="0"/>
              </a:rPr>
              <a:t>da capital </a:t>
            </a:r>
            <a:r>
              <a:rPr lang="pt-BR" sz="3300" dirty="0" smtClean="0">
                <a:latin typeface="Book Antiqua" panose="02040602050305030304" pitchFamily="18" charset="0"/>
              </a:rPr>
              <a:t>Teresina.</a:t>
            </a:r>
          </a:p>
          <a:p>
            <a:r>
              <a:rPr lang="pt-BR" sz="3300" b="1" dirty="0" smtClean="0">
                <a:latin typeface="Book Antiqua" panose="02040602050305030304" pitchFamily="18" charset="0"/>
              </a:rPr>
              <a:t>POPULAÇÃO: </a:t>
            </a:r>
            <a:r>
              <a:rPr lang="pt-BR" sz="3300" dirty="0" smtClean="0">
                <a:latin typeface="Book Antiqua" panose="02040602050305030304" pitchFamily="18" charset="0"/>
              </a:rPr>
              <a:t>9.870 habitantes</a:t>
            </a:r>
          </a:p>
          <a:p>
            <a:r>
              <a:rPr lang="pt-BR" sz="3300" b="1" dirty="0" smtClean="0">
                <a:latin typeface="Book Antiqua" panose="02040602050305030304" pitchFamily="18" charset="0"/>
              </a:rPr>
              <a:t>POSSUI: </a:t>
            </a:r>
            <a:r>
              <a:rPr lang="pt-BR" sz="3300" dirty="0" smtClean="0">
                <a:latin typeface="Book Antiqua" panose="02040602050305030304" pitchFamily="18" charset="0"/>
              </a:rPr>
              <a:t>02 Unidades Básicas de Saúde; 01 Hospital de Pequeno Porte; 01 SAMU; 01 NASF e 01 CRAS.</a:t>
            </a:r>
            <a:endParaRPr lang="pt-BR" sz="33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547" y="131859"/>
            <a:ext cx="11912958" cy="1218640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INTRODUÇÃO</a:t>
            </a:r>
            <a:endParaRPr lang="pt-BR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547" y="1442434"/>
            <a:ext cx="11912958" cy="5306095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• A população da área de abrangência da UBS é de </a:t>
            </a:r>
            <a:r>
              <a:rPr lang="pt-BR" sz="3300" dirty="0">
                <a:latin typeface="Book Antiqua" panose="02040602050305030304" pitchFamily="18" charset="0"/>
              </a:rPr>
              <a:t>4.490</a:t>
            </a: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 pessoas.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b="1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•  Cada equipe é Composta </a:t>
            </a:r>
            <a:r>
              <a:rPr lang="pt-BR" sz="3300" b="1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por</a:t>
            </a:r>
            <a:r>
              <a:rPr lang="pt-BR" sz="3300" b="1" dirty="0">
                <a:latin typeface="Book Antiqua" panose="02040602050305030304" pitchFamily="18" charset="0"/>
                <a:ea typeface="Calibri"/>
                <a:cs typeface="Arial" pitchFamily="34" charset="0"/>
              </a:rPr>
              <a:t>:</a:t>
            </a: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/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Enfermeira.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Médico.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Técnica de enfermagem.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5 Agentes </a:t>
            </a:r>
            <a:r>
              <a:rPr lang="pt-BR" sz="3300" dirty="0">
                <a:latin typeface="Book Antiqua" panose="02040602050305030304" pitchFamily="18" charset="0"/>
              </a:rPr>
              <a:t>comunitários da saúde em uma e 6 na </a:t>
            </a:r>
            <a:r>
              <a:rPr lang="pt-BR" sz="3300" dirty="0" smtClean="0">
                <a:latin typeface="Book Antiqua" panose="02040602050305030304" pitchFamily="18" charset="0"/>
              </a:rPr>
              <a:t>outra equipe.</a:t>
            </a:r>
          </a:p>
          <a:p>
            <a:pPr marL="0" indent="0">
              <a:buNone/>
            </a:pP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Odontólogo.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Técnica de Odontologia.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Assistente de Serviços Gerais.</a:t>
            </a:r>
            <a:b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</a:br>
            <a:r>
              <a:rPr lang="pt-BR" sz="3300" dirty="0" smtClean="0">
                <a:latin typeface="Book Antiqua" panose="02040602050305030304" pitchFamily="18" charset="0"/>
                <a:ea typeface="Calibri"/>
                <a:cs typeface="Arial" pitchFamily="34" charset="0"/>
              </a:rPr>
              <a:t>1 Recepcionista.</a:t>
            </a:r>
            <a:endParaRPr lang="pt-BR" sz="33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576" y="0"/>
            <a:ext cx="11603865" cy="135931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just"/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br>
              <a:rPr lang="pt-BR" sz="4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6" y="1586474"/>
            <a:ext cx="11603865" cy="507190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3300" b="1" dirty="0" smtClean="0">
                <a:latin typeface="Book Antiqua" panose="02040602050305030304" pitchFamily="18" charset="0"/>
              </a:rPr>
              <a:t>Situação da ação programática da UBS antes da intervenção:</a:t>
            </a:r>
          </a:p>
          <a:p>
            <a:r>
              <a:rPr lang="pt-BR" sz="3300" dirty="0" smtClean="0">
                <a:latin typeface="Book Antiqua" panose="02040602050305030304" pitchFamily="18" charset="0"/>
              </a:rPr>
              <a:t>Equipe atuando sem seguimento de protocolos adequadamente.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Não cadastramento adequado das usuárias com idade entre 25 e 64 anos e de 50 a 69.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Condições inadequadas da UBS, encontrando-se  a mesma em  edificação.</a:t>
            </a:r>
            <a:br>
              <a:rPr lang="pt-BR" sz="3300" dirty="0" smtClean="0">
                <a:latin typeface="Book Antiqua" panose="02040602050305030304" pitchFamily="18" charset="0"/>
              </a:rPr>
            </a:br>
            <a:r>
              <a:rPr lang="pt-BR" sz="3300" dirty="0" smtClean="0">
                <a:latin typeface="Book Antiqua" panose="02040602050305030304" pitchFamily="18" charset="0"/>
              </a:rPr>
              <a:t>• Registros e Prontuários desatualizados com ausência de arquivos.</a:t>
            </a:r>
          </a:p>
          <a:p>
            <a:endParaRPr lang="pt-BR" dirty="0" smtClean="0">
              <a:latin typeface="Book Antiqua" panose="02040602050305030304" pitchFamily="18" charset="0"/>
            </a:endParaRPr>
          </a:p>
          <a:p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783" y="178675"/>
            <a:ext cx="11175609" cy="803715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/>
            </a:r>
            <a:b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t-BR" sz="4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OBJETIVOS</a:t>
            </a:r>
            <a:r>
              <a:rPr lang="pt-BR" dirty="0" smtClean="0">
                <a:solidFill>
                  <a:srgbClr val="FF0000"/>
                </a:solidFill>
                <a:latin typeface="Trebuchet MS" pitchFamily="34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Trebuchet MS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8783" y="3231647"/>
            <a:ext cx="11619914" cy="3465367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 </a:t>
            </a:r>
            <a:r>
              <a:rPr lang="pt-BR" sz="3400" b="1" dirty="0">
                <a:latin typeface="Book Antiqua" panose="02040602050305030304" pitchFamily="18" charset="0"/>
              </a:rPr>
              <a:t>1.</a:t>
            </a:r>
            <a:r>
              <a:rPr lang="pt-BR" sz="3400" dirty="0">
                <a:latin typeface="Book Antiqua" panose="02040602050305030304" pitchFamily="18" charset="0"/>
              </a:rPr>
              <a:t> Ampliar a cobertura de detecção precoce do câncer de colo e do câncer de mama.</a:t>
            </a:r>
          </a:p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2.</a:t>
            </a:r>
            <a:r>
              <a:rPr lang="pt-BR" sz="3400" dirty="0" smtClean="0">
                <a:latin typeface="Book Antiqua" panose="02040602050305030304" pitchFamily="18" charset="0"/>
              </a:rPr>
              <a:t> Melhorar a qualidade do atendimento das mulheres que realizam detecção precoce de câncer de colo de útero e de mama na unidade de saúde.</a:t>
            </a:r>
            <a:r>
              <a:rPr lang="pt-BR" sz="3400" b="1" dirty="0" smtClean="0">
                <a:latin typeface="Book Antiqua" panose="02040602050305030304" pitchFamily="18" charset="0"/>
              </a:rPr>
              <a:t> </a:t>
            </a:r>
            <a:endParaRPr lang="pt-BR" sz="34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3</a:t>
            </a:r>
            <a:r>
              <a:rPr lang="pt-BR" sz="3400" b="1" dirty="0">
                <a:latin typeface="Book Antiqua" panose="02040602050305030304" pitchFamily="18" charset="0"/>
              </a:rPr>
              <a:t>.</a:t>
            </a:r>
            <a:r>
              <a:rPr lang="pt-BR" sz="3400" dirty="0">
                <a:latin typeface="Book Antiqua" panose="02040602050305030304" pitchFamily="18" charset="0"/>
              </a:rPr>
              <a:t> Melhorar a adesão das mulheres à realização de exame citopatológico de colo de útero e mamografia</a:t>
            </a:r>
            <a:r>
              <a:rPr lang="pt-BR" sz="3400" dirty="0" smtClean="0">
                <a:latin typeface="Book Antiqua" panose="02040602050305030304" pitchFamily="18" charset="0"/>
              </a:rPr>
              <a:t>.</a:t>
            </a:r>
            <a:r>
              <a:rPr lang="pt-BR" sz="3400" b="1" dirty="0">
                <a:latin typeface="Book Antiqua" panose="02040602050305030304" pitchFamily="18" charset="0"/>
              </a:rPr>
              <a:t> </a:t>
            </a:r>
            <a:endParaRPr lang="pt-BR" sz="3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4</a:t>
            </a:r>
            <a:r>
              <a:rPr lang="pt-BR" sz="3400" b="1" dirty="0">
                <a:latin typeface="Book Antiqua" panose="02040602050305030304" pitchFamily="18" charset="0"/>
              </a:rPr>
              <a:t>.</a:t>
            </a:r>
            <a:r>
              <a:rPr lang="pt-BR" sz="3400" dirty="0">
                <a:latin typeface="Book Antiqua" panose="02040602050305030304" pitchFamily="18" charset="0"/>
              </a:rPr>
              <a:t> Melhorar o registro das </a:t>
            </a:r>
            <a:r>
              <a:rPr lang="pt-BR" sz="3400" dirty="0" smtClean="0">
                <a:latin typeface="Book Antiqua" panose="02040602050305030304" pitchFamily="18" charset="0"/>
              </a:rPr>
              <a:t>informações</a:t>
            </a:r>
          </a:p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5</a:t>
            </a:r>
            <a:r>
              <a:rPr lang="pt-BR" sz="3400" b="1" dirty="0">
                <a:latin typeface="Book Antiqua" panose="02040602050305030304" pitchFamily="18" charset="0"/>
              </a:rPr>
              <a:t>.</a:t>
            </a:r>
            <a:r>
              <a:rPr lang="pt-BR" sz="3400" dirty="0">
                <a:latin typeface="Book Antiqua" panose="02040602050305030304" pitchFamily="18" charset="0"/>
              </a:rPr>
              <a:t> Mapear as mulheres de risco para câncer de colo de útero e de mama</a:t>
            </a:r>
            <a:r>
              <a:rPr lang="pt-BR" sz="3400" dirty="0" smtClean="0">
                <a:latin typeface="Book Antiqua" panose="02040602050305030304" pitchFamily="18" charset="0"/>
              </a:rPr>
              <a:t>.</a:t>
            </a:r>
            <a:r>
              <a:rPr lang="pt-BR" sz="3400" b="1" dirty="0">
                <a:latin typeface="Book Antiqua" panose="02040602050305030304" pitchFamily="18" charset="0"/>
              </a:rPr>
              <a:t> </a:t>
            </a:r>
            <a:endParaRPr lang="pt-BR" sz="3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t-BR" sz="3400" b="1" dirty="0" smtClean="0">
                <a:latin typeface="Book Antiqua" panose="02040602050305030304" pitchFamily="18" charset="0"/>
              </a:rPr>
              <a:t>6</a:t>
            </a:r>
            <a:r>
              <a:rPr lang="pt-BR" sz="3400" b="1" dirty="0">
                <a:latin typeface="Book Antiqua" panose="02040602050305030304" pitchFamily="18" charset="0"/>
              </a:rPr>
              <a:t>.</a:t>
            </a:r>
            <a:r>
              <a:rPr lang="pt-BR" sz="3400" dirty="0">
                <a:latin typeface="Book Antiqua" panose="02040602050305030304" pitchFamily="18" charset="0"/>
              </a:rPr>
              <a:t> Promover a saúde das mulheres que realizam detecção precoce de câncer de colo de útero e de mama na unidade de </a:t>
            </a:r>
            <a:r>
              <a:rPr lang="pt-BR" sz="3400" dirty="0" smtClean="0">
                <a:latin typeface="Book Antiqua" panose="02040602050305030304" pitchFamily="18" charset="0"/>
              </a:rPr>
              <a:t>saúde.</a:t>
            </a:r>
            <a:endParaRPr lang="pt-BR" sz="3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Book Antiqua" panose="02040602050305030304" pitchFamily="18" charset="0"/>
              </a:rPr>
              <a:t> </a:t>
            </a:r>
            <a:endParaRPr lang="pt-B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8783" y="1101306"/>
            <a:ext cx="3629465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Book Antiqua" panose="02040602050305030304" pitchFamily="18" charset="0"/>
              </a:rPr>
              <a:t>OBJETIVO GERAL</a:t>
            </a:r>
            <a:endParaRPr lang="pt-BR" sz="2400" b="1" dirty="0">
              <a:latin typeface="Book Antiqua" panose="0204060205030503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8782" y="1673396"/>
            <a:ext cx="11619915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Book Antiqua" panose="02040602050305030304" pitchFamily="18" charset="0"/>
              </a:rPr>
              <a:t>Melhorar as ações de prevenção e controle do câncer de colo de útero e de mama na UBS Mãe Luzia em Anísio de Abreu-PI</a:t>
            </a:r>
            <a:r>
              <a:rPr lang="pt-BR" sz="2400" dirty="0" smtClean="0">
                <a:latin typeface="Book Antiqua" panose="02040602050305030304" pitchFamily="18" charset="0"/>
              </a:rPr>
              <a:t>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8783" y="2604518"/>
            <a:ext cx="575368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Book Antiqua" panose="02040602050305030304" pitchFamily="18" charset="0"/>
              </a:rPr>
              <a:t>OBJETIVOS ESPECÍFICOS</a:t>
            </a:r>
            <a:endParaRPr lang="pt-BR" sz="2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816" cy="1325563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METODOLOGIA</a:t>
            </a:r>
            <a:endParaRPr lang="pt-BR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4"/>
            <a:ext cx="10855817" cy="466532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Constantia" pitchFamily="18" charset="0"/>
              </a:rPr>
              <a:t>Ações: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Constantia" pitchFamily="18" charset="0"/>
              </a:rPr>
              <a:t>Focando </a:t>
            </a:r>
            <a:r>
              <a:rPr lang="pt-BR" b="1" dirty="0">
                <a:latin typeface="Constantia" pitchFamily="18" charset="0"/>
              </a:rPr>
              <a:t>as ações nos quatro eixos</a:t>
            </a:r>
            <a:r>
              <a:rPr lang="pt-BR" b="1" dirty="0" smtClean="0">
                <a:latin typeface="Constantia" pitchFamily="18" charset="0"/>
              </a:rPr>
              <a:t>:</a:t>
            </a:r>
          </a:p>
          <a:p>
            <a:pPr marL="0" indent="0">
              <a:buNone/>
            </a:pPr>
            <a:r>
              <a:rPr lang="pt-BR" dirty="0" smtClean="0">
                <a:latin typeface="Trebuchet MS"/>
              </a:rPr>
              <a:t>• </a:t>
            </a:r>
            <a:r>
              <a:rPr lang="pt-BR" dirty="0" smtClean="0">
                <a:latin typeface="Constantia" pitchFamily="18" charset="0"/>
              </a:rPr>
              <a:t>Monitoramento e avaliação.</a:t>
            </a:r>
            <a:br>
              <a:rPr lang="pt-BR" dirty="0" smtClean="0">
                <a:latin typeface="Constantia" pitchFamily="18" charset="0"/>
              </a:rPr>
            </a:br>
            <a:r>
              <a:rPr lang="pt-BR" u="sng" dirty="0" smtClean="0">
                <a:latin typeface="Constantia" pitchFamily="18" charset="0"/>
              </a:rPr>
              <a:t/>
            </a:r>
            <a:br>
              <a:rPr lang="pt-BR" u="sng" dirty="0" smtClean="0">
                <a:latin typeface="Constantia" pitchFamily="18" charset="0"/>
              </a:rPr>
            </a:br>
            <a:r>
              <a:rPr lang="pt-BR" dirty="0" smtClean="0">
                <a:latin typeface="Trebuchet MS"/>
              </a:rPr>
              <a:t>• </a:t>
            </a:r>
            <a:r>
              <a:rPr lang="pt-BR" dirty="0" smtClean="0">
                <a:latin typeface="Constantia" pitchFamily="18" charset="0"/>
              </a:rPr>
              <a:t>Organização e gestão do serviço.</a:t>
            </a:r>
            <a:br>
              <a:rPr lang="pt-BR" dirty="0" smtClean="0">
                <a:latin typeface="Constantia" pitchFamily="18" charset="0"/>
              </a:rPr>
            </a:br>
            <a:r>
              <a:rPr lang="pt-BR" dirty="0" smtClean="0">
                <a:latin typeface="Constantia" pitchFamily="18" charset="0"/>
              </a:rPr>
              <a:t/>
            </a:r>
            <a:br>
              <a:rPr lang="pt-BR" dirty="0" smtClean="0">
                <a:latin typeface="Constantia" pitchFamily="18" charset="0"/>
              </a:rPr>
            </a:br>
            <a:r>
              <a:rPr lang="pt-BR" dirty="0" smtClean="0">
                <a:latin typeface="Trebuchet MS"/>
              </a:rPr>
              <a:t>• </a:t>
            </a:r>
            <a:r>
              <a:rPr lang="pt-BR" dirty="0" smtClean="0">
                <a:latin typeface="Constantia" pitchFamily="18" charset="0"/>
              </a:rPr>
              <a:t>Engajamento público.</a:t>
            </a:r>
            <a:br>
              <a:rPr lang="pt-BR" dirty="0" smtClean="0">
                <a:latin typeface="Constantia" pitchFamily="18" charset="0"/>
              </a:rPr>
            </a:br>
            <a:r>
              <a:rPr lang="pt-BR" dirty="0" smtClean="0">
                <a:latin typeface="Constantia" pitchFamily="18" charset="0"/>
              </a:rPr>
              <a:t> </a:t>
            </a:r>
            <a:br>
              <a:rPr lang="pt-BR" dirty="0" smtClean="0">
                <a:latin typeface="Constantia" pitchFamily="18" charset="0"/>
              </a:rPr>
            </a:br>
            <a:r>
              <a:rPr lang="pt-BR" dirty="0" smtClean="0">
                <a:latin typeface="Trebuchet MS"/>
              </a:rPr>
              <a:t>• </a:t>
            </a:r>
            <a:r>
              <a:rPr lang="pt-BR" dirty="0" smtClean="0">
                <a:latin typeface="Constantia" pitchFamily="18" charset="0"/>
              </a:rPr>
              <a:t>Qualificação da prática clínica.</a:t>
            </a:r>
            <a:r>
              <a:rPr lang="es-ES" dirty="0" smtClean="0">
                <a:latin typeface="Constantia" pitchFamily="18" charset="0"/>
              </a:rPr>
              <a:t/>
            </a:r>
            <a:br>
              <a:rPr lang="es-ES" dirty="0" smtClean="0">
                <a:latin typeface="Constantia" pitchFamily="18" charset="0"/>
              </a:rPr>
            </a:b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3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297" y="168177"/>
            <a:ext cx="11610401" cy="1325563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METODOLOGIA</a:t>
            </a:r>
            <a:endParaRPr lang="pt-BR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297" y="1684947"/>
            <a:ext cx="11610402" cy="5063583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3200" b="1" dirty="0" smtClean="0">
                <a:latin typeface="Book Antiqua" panose="02040602050305030304" pitchFamily="18" charset="0"/>
              </a:rPr>
              <a:t>Logística: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Apresentar e disponibilizar o material adequado diante os gestores.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Protocolos de Câncer de colo de útero e de mama.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Manual Técnico de Câncer de colo de útero e de mama.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Ficha espelho fornecida pelo curso.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Planilha coleta de dados.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Book Antiqua" panose="02040602050305030304" pitchFamily="18" charset="0"/>
              </a:rPr>
              <a:t>• Prontuário clínico da UBS.</a:t>
            </a:r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2228</Words>
  <Application>Microsoft Office PowerPoint</Application>
  <PresentationFormat>Widescreen</PresentationFormat>
  <Paragraphs>181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2" baseType="lpstr">
      <vt:lpstr>Arial</vt:lpstr>
      <vt:lpstr>Book Antiqua</vt:lpstr>
      <vt:lpstr>Calibri</vt:lpstr>
      <vt:lpstr>Calibri Light</vt:lpstr>
      <vt:lpstr>Constantia</vt:lpstr>
      <vt:lpstr>Times New Roman</vt:lpstr>
      <vt:lpstr>Trebuchet MS</vt:lpstr>
      <vt:lpstr>Verdana</vt:lpstr>
      <vt:lpstr>Wingdings</vt:lpstr>
      <vt:lpstr>Tema do Office</vt:lpstr>
      <vt:lpstr>                   UNIVERSIDADE ABERTA DO SUS               UNIVERSIDADE FEDERAL DE PELOTAS               Especialização em Saúde da Família              Modalidade a Distância           Turma nº 7</vt:lpstr>
      <vt:lpstr>ESTRUTURA DA APRESENTAÇÃO</vt:lpstr>
      <vt:lpstr>INTRODUÇÃO</vt:lpstr>
      <vt:lpstr>INTRODUÇÃO</vt:lpstr>
      <vt:lpstr>INTRODUÇÃO</vt:lpstr>
      <vt:lpstr>      INTRODUÇÃO      </vt:lpstr>
      <vt:lpstr> OBJETIVOS </vt:lpstr>
      <vt:lpstr>METODOLOGIA</vt:lpstr>
      <vt:lpstr>METODOLOGIA</vt:lpstr>
      <vt:lpstr>Objetivos, Metas e Resultados.</vt:lpstr>
      <vt:lpstr>  Objetivo 1: Ampliar a cobertura de detecção precoce do câncer de colo e do câncer de mama.  </vt:lpstr>
      <vt:lpstr>Objetivo 1: Ampliar a cobertura de detecção precoce do câncer de colo e do câncer de mama.</vt:lpstr>
      <vt:lpstr>   Objetivo 2: Melhorar a qualidade do atendimento das mulheres que realizam detecção precoce de câncer de colo de útero e de mama na unidade de saúde.   </vt:lpstr>
      <vt:lpstr> Objetivo 3: Melhorar a adesão das mulheres à realização de exame citopatológico de colo de útero e mamografia. </vt:lpstr>
      <vt:lpstr>Objetivo 3: Melhorar a adesão das mulheres à realização de exame citopatológico de colo de útero e mamografia.</vt:lpstr>
      <vt:lpstr>Objetivo 3: Melhorar a adesão das mulheres à realização de exame citopatológico de colo de útero e mamografia.</vt:lpstr>
      <vt:lpstr>Objetivo 3: Melhorar a adesão das mulheres à realização de exame citopatológico de colo de útero e mamografia.</vt:lpstr>
      <vt:lpstr>Objetivo 4: Melhorar o registro das informações </vt:lpstr>
      <vt:lpstr>Objetivo 4: Melhorar o registro das informações</vt:lpstr>
      <vt:lpstr> Objetivo 5: Mapear as mulheres de risco para câncer de colo de útero e de mama  </vt:lpstr>
      <vt:lpstr>Objetivo 5: Mapear as mulheres de risco para câncer de colo de útero e de mama</vt:lpstr>
      <vt:lpstr> Objetivo 6: Promover a saúde das mulheres que realizam detecção precoce de câncer de colo de útero e de mama na unidade de saúde </vt:lpstr>
      <vt:lpstr> Objetivo 6: Promover a saúde das mulheres que realizam detecção precoce de câncer de colo de útero e de mama na unidade de saúde </vt:lpstr>
      <vt:lpstr> Discussão  </vt:lpstr>
      <vt:lpstr>Discussão</vt:lpstr>
      <vt:lpstr> Discussão </vt:lpstr>
      <vt:lpstr>Reflexão crítica sobre o processo  pessoal de  aprendizagem</vt:lpstr>
      <vt:lpstr> Reflexão crítica sobre o processo  pessoal de  aprendizagem </vt:lpstr>
      <vt:lpstr> Reflexão crítica sobre o processo  pessoal de  aprendizagem </vt:lpstr>
      <vt:lpstr>  Referências: 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Pablo Antonio Perez Rodriguez</dc:creator>
  <cp:lastModifiedBy>Pablo Antonio Perez Rodriguez</cp:lastModifiedBy>
  <cp:revision>44</cp:revision>
  <dcterms:created xsi:type="dcterms:W3CDTF">2015-09-08T17:27:22Z</dcterms:created>
  <dcterms:modified xsi:type="dcterms:W3CDTF">2015-09-12T12:28:42Z</dcterms:modified>
</cp:coreProperties>
</file>