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sldIdLst>
    <p:sldId id="256" r:id="rId2"/>
    <p:sldId id="277" r:id="rId3"/>
    <p:sldId id="257" r:id="rId4"/>
    <p:sldId id="260" r:id="rId5"/>
    <p:sldId id="313" r:id="rId6"/>
    <p:sldId id="291" r:id="rId7"/>
    <p:sldId id="314" r:id="rId8"/>
    <p:sldId id="319" r:id="rId9"/>
    <p:sldId id="320" r:id="rId10"/>
    <p:sldId id="315" r:id="rId11"/>
    <p:sldId id="321" r:id="rId12"/>
    <p:sldId id="323" r:id="rId13"/>
    <p:sldId id="326" r:id="rId14"/>
    <p:sldId id="327" r:id="rId15"/>
    <p:sldId id="293" r:id="rId16"/>
    <p:sldId id="295" r:id="rId17"/>
    <p:sldId id="330" r:id="rId18"/>
    <p:sldId id="328" r:id="rId19"/>
    <p:sldId id="329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Cobertura</a:t>
            </a:r>
            <a:r>
              <a:rPr lang="en-US" dirty="0"/>
              <a:t> do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atenção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saúde</a:t>
            </a:r>
            <a:r>
              <a:rPr lang="en-US" dirty="0"/>
              <a:t> do </a:t>
            </a:r>
            <a:r>
              <a:rPr lang="en-US" dirty="0" err="1"/>
              <a:t>idoso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USF</a:t>
            </a:r>
          </a:p>
        </c:rich>
      </c:tx>
      <c:layout>
        <c:manualLayout>
          <c:xMode val="edge"/>
          <c:yMode val="edge"/>
          <c:x val="0.10052317534382312"/>
          <c:y val="0"/>
        </c:manualLayout>
      </c:layout>
    </c:title>
    <c:plotArea>
      <c:layout>
        <c:manualLayout>
          <c:layoutTarget val="inner"/>
          <c:xMode val="edge"/>
          <c:yMode val="edge"/>
          <c:x val="0.11924003617194964"/>
          <c:y val="0.36376645981134381"/>
          <c:w val="0.83018717550817323"/>
          <c:h val="0.54621510308378463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Cobertura do Programa de Atenção à Saúde na ESF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9.600000000000021E-2</c:v>
                </c:pt>
                <c:pt idx="1">
                  <c:v>0.19300000000000042</c:v>
                </c:pt>
                <c:pt idx="2">
                  <c:v>0.28900000000000031</c:v>
                </c:pt>
                <c:pt idx="3">
                  <c:v>0.38500000000000073</c:v>
                </c:pt>
              </c:numCache>
            </c:numRef>
          </c:val>
        </c:ser>
        <c:axId val="63202816"/>
        <c:axId val="63902848"/>
      </c:barChart>
      <c:catAx>
        <c:axId val="63202816"/>
        <c:scaling>
          <c:orientation val="minMax"/>
        </c:scaling>
        <c:axPos val="b"/>
        <c:numFmt formatCode="0.00%" sourceLinked="1"/>
        <c:tickLblPos val="nextTo"/>
        <c:crossAx val="63902848"/>
        <c:crosses val="autoZero"/>
        <c:auto val="1"/>
        <c:lblAlgn val="ctr"/>
        <c:lblOffset val="100"/>
      </c:catAx>
      <c:valAx>
        <c:axId val="63902848"/>
        <c:scaling>
          <c:orientation val="minMax"/>
          <c:max val="1"/>
        </c:scaling>
        <c:axPos val="l"/>
        <c:majorGridlines>
          <c:spPr>
            <a:ln>
              <a:noFill/>
            </a:ln>
          </c:spPr>
        </c:majorGridlines>
        <c:numFmt formatCode="0.0%" sourceLinked="1"/>
        <c:tickLblPos val="nextTo"/>
        <c:crossAx val="6320281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 sz="1200"/>
            </a:pPr>
            <a:r>
              <a:rPr lang="pt-BR" sz="1800" dirty="0"/>
              <a:t>Proporção de idosos com consultas</a:t>
            </a:r>
            <a:r>
              <a:rPr lang="pt-BR" sz="1800" baseline="0" dirty="0"/>
              <a:t> em </a:t>
            </a:r>
            <a:r>
              <a:rPr lang="pt-BR" sz="1800" dirty="0"/>
              <a:t>dia de acordo com o protocolo</a:t>
            </a:r>
          </a:p>
        </c:rich>
      </c:tx>
      <c:layout>
        <c:manualLayout>
          <c:xMode val="edge"/>
          <c:yMode val="edge"/>
          <c:x val="0.12144943798487105"/>
          <c:y val="3.1746031746031744E-2"/>
        </c:manualLayout>
      </c:layout>
    </c:title>
    <c:plotArea>
      <c:layout>
        <c:manualLayout>
          <c:layoutTarget val="inner"/>
          <c:xMode val="edge"/>
          <c:yMode val="edge"/>
          <c:x val="8.8543064061436971E-2"/>
          <c:y val="0.40682784378124726"/>
          <c:w val="0.73660287126031065"/>
          <c:h val="0.45667473579324586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idoso com caderneta de saúde da pessoa idoso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193664"/>
        <c:axId val="64195200"/>
      </c:barChart>
      <c:catAx>
        <c:axId val="64193664"/>
        <c:scaling>
          <c:orientation val="minMax"/>
        </c:scaling>
        <c:axPos val="b"/>
        <c:tickLblPos val="nextTo"/>
        <c:crossAx val="64195200"/>
        <c:crossesAt val="0"/>
        <c:auto val="1"/>
        <c:lblAlgn val="ctr"/>
        <c:lblOffset val="100"/>
      </c:catAx>
      <c:valAx>
        <c:axId val="64195200"/>
        <c:scaling>
          <c:orientation val="minMax"/>
          <c:max val="1"/>
          <c:min val="0.8"/>
        </c:scaling>
        <c:axPos val="l"/>
        <c:majorGridlines>
          <c:spPr>
            <a:ln>
              <a:noFill/>
            </a:ln>
          </c:spPr>
        </c:majorGridlines>
        <c:numFmt formatCode="0.00%" sourceLinked="0"/>
        <c:tickLblPos val="nextTo"/>
        <c:crossAx val="6419366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 sz="1400"/>
            </a:pPr>
            <a:r>
              <a:rPr lang="pt-BR" sz="1800" dirty="0"/>
              <a:t>Proporção de idosos com avaliação Multidimensional Rápida em dia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496281714785678"/>
          <c:y val="0.32272153452483782"/>
          <c:w val="0.73660287126031065"/>
          <c:h val="0.59997483191313405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idoso com caderneta de saúde da pessoa idoso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256640"/>
        <c:axId val="64287104"/>
      </c:barChart>
      <c:catAx>
        <c:axId val="64256640"/>
        <c:scaling>
          <c:orientation val="minMax"/>
        </c:scaling>
        <c:axPos val="b"/>
        <c:tickLblPos val="nextTo"/>
        <c:crossAx val="64287104"/>
        <c:crossesAt val="0"/>
        <c:auto val="1"/>
        <c:lblAlgn val="ctr"/>
        <c:lblOffset val="100"/>
      </c:catAx>
      <c:valAx>
        <c:axId val="64287104"/>
        <c:scaling>
          <c:orientation val="minMax"/>
          <c:max val="1"/>
          <c:min val="0.8"/>
        </c:scaling>
        <c:axPos val="l"/>
        <c:majorGridlines>
          <c:spPr>
            <a:ln>
              <a:noFill/>
            </a:ln>
          </c:spPr>
        </c:majorGridlines>
        <c:numFmt formatCode="0.00%" sourceLinked="0"/>
        <c:tickLblPos val="nextTo"/>
        <c:crossAx val="64256640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 algn="ctr">
              <a:defRPr sz="1200"/>
            </a:pPr>
            <a:r>
              <a:rPr lang="en-US" sz="1800" dirty="0" err="1"/>
              <a:t>Proporção</a:t>
            </a:r>
            <a:r>
              <a:rPr lang="en-US" sz="1800" dirty="0"/>
              <a:t> de </a:t>
            </a:r>
            <a:r>
              <a:rPr lang="en-US" sz="1800" dirty="0" err="1"/>
              <a:t>idosos</a:t>
            </a:r>
            <a:r>
              <a:rPr lang="en-US" sz="1800" dirty="0"/>
              <a:t> com </a:t>
            </a:r>
            <a:r>
              <a:rPr lang="en-US" sz="1800" dirty="0" err="1"/>
              <a:t>caderneta</a:t>
            </a:r>
            <a:r>
              <a:rPr lang="en-US" sz="1800" dirty="0"/>
              <a:t> de </a:t>
            </a:r>
            <a:r>
              <a:rPr lang="en-US" sz="1800" dirty="0" err="1"/>
              <a:t>saúde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pessoa</a:t>
            </a:r>
            <a:r>
              <a:rPr lang="en-US" sz="1800" dirty="0"/>
              <a:t> </a:t>
            </a:r>
            <a:r>
              <a:rPr lang="en-US" sz="1800" dirty="0" err="1"/>
              <a:t>idosa</a:t>
            </a:r>
            <a:endParaRPr lang="en-US" sz="1800" dirty="0"/>
          </a:p>
        </c:rich>
      </c:tx>
      <c:layout>
        <c:manualLayout>
          <c:xMode val="edge"/>
          <c:yMode val="edge"/>
          <c:x val="0.13241660701503224"/>
          <c:y val="0"/>
        </c:manualLayout>
      </c:layout>
    </c:title>
    <c:plotArea>
      <c:layout>
        <c:manualLayout>
          <c:layoutTarget val="inner"/>
          <c:xMode val="edge"/>
          <c:yMode val="edge"/>
          <c:x val="8.3815616797900269E-2"/>
          <c:y val="0.23450033329630077"/>
          <c:w val="0.7794691004533526"/>
          <c:h val="0.60428925694633062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idoso com caderneta de saúde da pessoa idoso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323968"/>
        <c:axId val="64325504"/>
      </c:barChart>
      <c:catAx>
        <c:axId val="64323968"/>
        <c:scaling>
          <c:orientation val="minMax"/>
        </c:scaling>
        <c:axPos val="b"/>
        <c:tickLblPos val="nextTo"/>
        <c:crossAx val="64325504"/>
        <c:crossesAt val="0"/>
        <c:auto val="1"/>
        <c:lblAlgn val="ctr"/>
        <c:lblOffset val="100"/>
      </c:catAx>
      <c:valAx>
        <c:axId val="64325504"/>
        <c:scaling>
          <c:orientation val="minMax"/>
          <c:max val="1"/>
          <c:min val="0.8"/>
        </c:scaling>
        <c:axPos val="l"/>
        <c:majorGridlines>
          <c:spPr>
            <a:ln>
              <a:noFill/>
            </a:ln>
          </c:spPr>
        </c:majorGridlines>
        <c:numFmt formatCode="0.00%" sourceLinked="0"/>
        <c:tickLblPos val="nextTo"/>
        <c:crossAx val="6432396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 sz="1200"/>
            </a:pPr>
            <a:r>
              <a:rPr lang="pt-BR" sz="1800" dirty="0"/>
              <a:t>Proporção de idosos com avaliação de riscos para morbimortalidade </a:t>
            </a:r>
            <a:r>
              <a:rPr lang="pt-BR" sz="1800" dirty="0" smtClean="0"/>
              <a:t> e fragilização</a:t>
            </a:r>
            <a:r>
              <a:rPr lang="pt-BR" sz="1800" baseline="0" dirty="0" smtClean="0"/>
              <a:t> na velhice </a:t>
            </a:r>
            <a:r>
              <a:rPr lang="pt-BR" sz="1800" dirty="0" smtClean="0"/>
              <a:t>em </a:t>
            </a:r>
            <a:r>
              <a:rPr lang="pt-BR" sz="1800" dirty="0"/>
              <a:t>dia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5456677683181284E-2"/>
          <c:y val="0.43970249395781708"/>
          <c:w val="0.73660287126031065"/>
          <c:h val="0.41828850503908166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idoso com caderneta de saúde da pessoa idoso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354176"/>
        <c:axId val="64355712"/>
      </c:barChart>
      <c:catAx>
        <c:axId val="64354176"/>
        <c:scaling>
          <c:orientation val="minMax"/>
        </c:scaling>
        <c:axPos val="b"/>
        <c:tickLblPos val="nextTo"/>
        <c:crossAx val="64355712"/>
        <c:crossesAt val="0"/>
        <c:auto val="1"/>
        <c:lblAlgn val="ctr"/>
        <c:lblOffset val="100"/>
      </c:catAx>
      <c:valAx>
        <c:axId val="64355712"/>
        <c:scaling>
          <c:orientation val="minMax"/>
          <c:max val="1"/>
          <c:min val="0.8"/>
        </c:scaling>
        <c:axPos val="l"/>
        <c:majorGridlines>
          <c:spPr>
            <a:ln>
              <a:noFill/>
            </a:ln>
          </c:spPr>
        </c:majorGridlines>
        <c:numFmt formatCode="0.00%" sourceLinked="0"/>
        <c:tickLblPos val="nextTo"/>
        <c:crossAx val="6435417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 algn="ctr">
              <a:defRPr sz="1200"/>
            </a:pPr>
            <a:r>
              <a:rPr lang="pt-BR" sz="1800" dirty="0"/>
              <a:t>Proporção de idosos que receberam orientação Nutricional </a:t>
            </a:r>
            <a:r>
              <a:rPr lang="pt-BR" sz="1800" dirty="0" smtClean="0"/>
              <a:t>, Prática de Atividade  Física e Vacina</a:t>
            </a:r>
            <a:r>
              <a:rPr lang="pt-BR" sz="1800" baseline="0" dirty="0" smtClean="0"/>
              <a:t>  em dia</a:t>
            </a:r>
            <a:endParaRPr lang="pt-BR" sz="1800" dirty="0"/>
          </a:p>
        </c:rich>
      </c:tx>
      <c:layout>
        <c:manualLayout>
          <c:xMode val="edge"/>
          <c:yMode val="edge"/>
          <c:x val="0.19462355400019438"/>
          <c:y val="4.2139649648537544E-2"/>
        </c:manualLayout>
      </c:layout>
    </c:title>
    <c:plotArea>
      <c:layout>
        <c:manualLayout>
          <c:layoutTarget val="inner"/>
          <c:xMode val="edge"/>
          <c:yMode val="edge"/>
          <c:x val="8.5456677683181284E-2"/>
          <c:y val="0.25801619208475202"/>
          <c:w val="0.73660287126031065"/>
          <c:h val="0.59997483191313405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idoso com caderneta de saúde da pessoa idoso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5814528"/>
        <c:axId val="65816064"/>
      </c:barChart>
      <c:catAx>
        <c:axId val="65814528"/>
        <c:scaling>
          <c:orientation val="minMax"/>
        </c:scaling>
        <c:axPos val="b"/>
        <c:tickLblPos val="nextTo"/>
        <c:crossAx val="65816064"/>
        <c:crossesAt val="0"/>
        <c:auto val="1"/>
        <c:lblAlgn val="ctr"/>
        <c:lblOffset val="100"/>
      </c:catAx>
      <c:valAx>
        <c:axId val="65816064"/>
        <c:scaling>
          <c:orientation val="minMax"/>
          <c:max val="1"/>
          <c:min val="0.8"/>
        </c:scaling>
        <c:axPos val="l"/>
        <c:majorGridlines>
          <c:spPr>
            <a:ln>
              <a:noFill/>
            </a:ln>
          </c:spPr>
        </c:majorGridlines>
        <c:numFmt formatCode="0.00%" sourceLinked="0"/>
        <c:tickLblPos val="nextTo"/>
        <c:crossAx val="6581452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 sz="1200"/>
            </a:pPr>
            <a:r>
              <a:rPr lang="en-US" sz="1800" dirty="0" err="1"/>
              <a:t>Proporção</a:t>
            </a:r>
            <a:r>
              <a:rPr lang="en-US" sz="1800" dirty="0"/>
              <a:t> de </a:t>
            </a:r>
            <a:r>
              <a:rPr lang="en-US" sz="1800" dirty="0" err="1"/>
              <a:t>idosos</a:t>
            </a:r>
            <a:r>
              <a:rPr lang="en-US" sz="1800" baseline="0" dirty="0"/>
              <a:t> com </a:t>
            </a:r>
            <a:r>
              <a:rPr lang="en-US" sz="1800" baseline="0" dirty="0" err="1"/>
              <a:t>consulta</a:t>
            </a:r>
            <a:r>
              <a:rPr lang="en-US" sz="1800" baseline="0" dirty="0"/>
              <a:t> </a:t>
            </a:r>
            <a:r>
              <a:rPr lang="en-US" sz="1800" baseline="0" dirty="0" err="1"/>
              <a:t>periódica</a:t>
            </a:r>
            <a:r>
              <a:rPr lang="en-US" sz="1800" baseline="0" dirty="0"/>
              <a:t> com </a:t>
            </a:r>
            <a:r>
              <a:rPr lang="en-US" sz="1800" baseline="0" dirty="0" err="1"/>
              <a:t>dentista</a:t>
            </a:r>
            <a:r>
              <a:rPr lang="en-US" sz="1800" baseline="0" dirty="0"/>
              <a:t> </a:t>
            </a:r>
            <a:r>
              <a:rPr lang="en-US" sz="1800" baseline="0" dirty="0" err="1"/>
              <a:t>em</a:t>
            </a:r>
            <a:r>
              <a:rPr lang="en-US" sz="1800" baseline="0" dirty="0"/>
              <a:t> </a:t>
            </a:r>
            <a:r>
              <a:rPr lang="en-US" sz="1800" baseline="0" dirty="0" err="1"/>
              <a:t>dia</a:t>
            </a:r>
            <a:endParaRPr lang="en-US" sz="1800" dirty="0"/>
          </a:p>
        </c:rich>
      </c:tx>
      <c:layout>
        <c:manualLayout>
          <c:xMode val="edge"/>
          <c:yMode val="edge"/>
          <c:x val="0.14858802371925731"/>
          <c:y val="3.0573667718746428E-4"/>
        </c:manualLayout>
      </c:layout>
    </c:title>
    <c:plotArea>
      <c:layout>
        <c:manualLayout>
          <c:layoutTarget val="inner"/>
          <c:xMode val="edge"/>
          <c:yMode val="edge"/>
          <c:x val="0.11924003617194939"/>
          <c:y val="0.18179809156508597"/>
          <c:w val="0.83018717550817323"/>
          <c:h val="0.7281833205192787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Cobertura do programa de atenção á saúde do idoso</c:v>
                </c:pt>
              </c:strCache>
            </c:strRef>
          </c:tx>
          <c:dLbls>
            <c:showVal val="1"/>
          </c:dLbls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0.75000000000000211</c:v>
                </c:pt>
              </c:numCache>
            </c:numRef>
          </c:val>
        </c:ser>
        <c:axId val="65848832"/>
        <c:axId val="65850368"/>
      </c:barChart>
      <c:catAx>
        <c:axId val="65848832"/>
        <c:scaling>
          <c:orientation val="minMax"/>
        </c:scaling>
        <c:axPos val="b"/>
        <c:numFmt formatCode="0.00%" sourceLinked="1"/>
        <c:tickLblPos val="nextTo"/>
        <c:crossAx val="65850368"/>
        <c:crosses val="autoZero"/>
        <c:auto val="1"/>
        <c:lblAlgn val="ctr"/>
        <c:lblOffset val="100"/>
      </c:catAx>
      <c:valAx>
        <c:axId val="65850368"/>
        <c:scaling>
          <c:orientation val="minMax"/>
          <c:max val="1"/>
        </c:scaling>
        <c:axPos val="l"/>
        <c:majorGridlines>
          <c:spPr>
            <a:ln>
              <a:noFill/>
            </a:ln>
          </c:spPr>
        </c:majorGridlines>
        <c:numFmt formatCode="0.00%" sourceLinked="1"/>
        <c:tickLblPos val="nextTo"/>
        <c:crossAx val="65848832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CB77F-C43F-4195-AE02-8F6E5B1E6ACD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B9E6E-919E-4EC0-85C3-62A137AD26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576E73-1391-4EF7-8681-C2C55E860DB1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E519BA-D275-4F38-B404-55B970A07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pid=S0104-12902009000400020&amp;script=sci_abstract&amp;tlng=pt" TargetMode="External"/><Relationship Id="rId2" Type="http://schemas.openxmlformats.org/officeDocument/2006/relationships/hyperlink" Target="http://www.ibge.gov.br/cidadesat/painel/painel.php?codmun=29141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MELHORIA DA ATENÇÃO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À SAÚDE DO IDOSO NA ESTRATÉGIA DE SAÚDE DA FAMILIA Nº 1DE IPUPIARA-BAHIA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7088832" cy="2808312"/>
          </a:xfrm>
        </p:spPr>
        <p:txBody>
          <a:bodyPr>
            <a:normAutofit/>
          </a:bodyPr>
          <a:lstStyle/>
          <a:p>
            <a:pPr algn="l"/>
            <a:endParaRPr lang="pt-BR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endParaRPr lang="pt-BR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endParaRPr lang="pt-BR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</a:rPr>
              <a:t>	Autor: Patricia Andrea Echarri Penatti Marques</a:t>
            </a:r>
          </a:p>
          <a:p>
            <a:pPr algn="l"/>
            <a:endParaRPr lang="pt-BR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</a:rPr>
              <a:t>	Orientadora: ELISIANE BISOGNIN</a:t>
            </a:r>
          </a:p>
          <a:p>
            <a:pPr algn="l"/>
            <a:endParaRPr lang="pt-BR" sz="2000" dirty="0">
              <a:solidFill>
                <a:schemeClr val="tx1"/>
              </a:solidFill>
            </a:endParaRPr>
          </a:p>
          <a:p>
            <a:pPr algn="l"/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atricia\Pictures\logo1_100_f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368152" cy="1368152"/>
          </a:xfrm>
          <a:prstGeom prst="rect">
            <a:avLst/>
          </a:prstGeom>
          <a:noFill/>
        </p:spPr>
      </p:pic>
      <p:pic>
        <p:nvPicPr>
          <p:cNvPr id="1027" name="Picture 3" descr="C:\Users\Patricia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13385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 Melhorar registros das informações</a:t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Realizar a entrega da Caderneta de Saúde da 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Pessoa Idosa em 80% da população total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060849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Autofit/>
          </a:bodyPr>
          <a:lstStyle/>
          <a:p>
            <a:r>
              <a:rPr lang="pt-BR" sz="2400" dirty="0" smtClean="0"/>
              <a:t>5º Mapear os idosos de risco da área de abrangência</a:t>
            </a:r>
            <a:br>
              <a:rPr lang="pt-BR" sz="2400" dirty="0" smtClean="0"/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Realizara a identificação  em 38%  dos idosos de: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	-Risco de morbimortalidade 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	-Indicadores de fragilização na velhice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t-BR" sz="2400" b="0" dirty="0">
              <a:effectLst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6º Realizar promoção da saúde</a:t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Realizar promoção da saúde em 38% dos idosos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pt-BR" sz="1800" b="0" dirty="0" smtClean="0">
                <a:effectLst/>
              </a:rPr>
              <a:t/>
            </a:r>
            <a:br>
              <a:rPr lang="pt-BR" sz="1800" b="0" dirty="0" smtClean="0">
                <a:effectLst/>
              </a:rPr>
            </a:br>
            <a:r>
              <a:rPr lang="pt-B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6º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promoção da saúde</a:t>
            </a:r>
            <a:b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promoção da saúde em 38% dos idosos</a:t>
            </a:r>
            <a:r>
              <a:rPr lang="pt-BR" sz="27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pt-BR" sz="27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pt-BR" sz="2700" b="0" dirty="0">
              <a:effectLst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06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Monitoramento de:</a:t>
            </a:r>
          </a:p>
          <a:p>
            <a:pPr>
              <a:buNone/>
            </a:pPr>
            <a:r>
              <a:rPr lang="pt-BR" sz="2400" dirty="0" smtClean="0"/>
              <a:t>		-cobertura vacinal, </a:t>
            </a:r>
          </a:p>
          <a:p>
            <a:pPr>
              <a:buNone/>
            </a:pPr>
            <a:r>
              <a:rPr lang="pt-BR" sz="2400" dirty="0" smtClean="0"/>
              <a:t>		-prevenção de câncer de colo de útero e mama, </a:t>
            </a:r>
          </a:p>
          <a:p>
            <a:pPr>
              <a:buNone/>
            </a:pPr>
            <a:r>
              <a:rPr lang="pt-BR" sz="2400" dirty="0" smtClean="0"/>
              <a:t>		-puericultura, </a:t>
            </a:r>
          </a:p>
          <a:p>
            <a:pPr>
              <a:buNone/>
            </a:pPr>
            <a:r>
              <a:rPr lang="pt-BR" sz="2400" dirty="0" smtClean="0"/>
              <a:t>		-adultos com HAS e DM</a:t>
            </a:r>
          </a:p>
          <a:p>
            <a:pPr>
              <a:buNone/>
            </a:pPr>
            <a:r>
              <a:rPr lang="pt-BR" sz="2400" dirty="0" smtClean="0"/>
              <a:t>Investigação de: </a:t>
            </a:r>
          </a:p>
          <a:p>
            <a:pPr>
              <a:buNone/>
            </a:pPr>
            <a:r>
              <a:rPr lang="pt-BR" sz="2400" dirty="0" smtClean="0"/>
              <a:t>		-hábitos alimentares 			</a:t>
            </a:r>
          </a:p>
          <a:p>
            <a:pPr>
              <a:buNone/>
            </a:pPr>
            <a:r>
              <a:rPr lang="pt-BR" sz="2400" dirty="0" smtClean="0"/>
              <a:t>		-atividade física</a:t>
            </a:r>
          </a:p>
          <a:p>
            <a:pPr>
              <a:buNone/>
            </a:pPr>
            <a:r>
              <a:rPr lang="pt-BR" sz="2400" dirty="0" smtClean="0"/>
              <a:t>		-risco de vulnerabilidade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/>
          </a:bodyPr>
          <a:lstStyle/>
          <a:p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7º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DE PROMOÇÃO À SAUDE E PREVENÇÃO DE DOENÇÃS NAS FAMILIAS DO IDOSO</a:t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promoção da saúde  nas famílias dos idosos</a:t>
            </a:r>
            <a:r>
              <a:rPr lang="pt-BR" sz="24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pt-BR" sz="24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A equipe se organizou, capacitou e assumiu suas atribuições.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A unidade começou a funcionar com fluxos de direcionamento, agendamento de consultas, utilização dos instrumentos de avaliação e monitoramento do programa.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A comunidade aprendeu a exercer controle social interagindo com as atividades oferecidas pela unidade, se torno participativa e fiscalizadora</a:t>
            </a:r>
          </a:p>
          <a:p>
            <a:endParaRPr lang="pt-BR" sz="2400" dirty="0" smtClean="0"/>
          </a:p>
          <a:p>
            <a:r>
              <a:rPr lang="pt-BR" sz="2400" dirty="0" smtClean="0"/>
              <a:t>A intervenção foi incorporada a rotina da unidade  e do município.</a:t>
            </a:r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b="0" dirty="0" smtClean="0">
                <a:effectLst/>
              </a:rPr>
              <a:t>DISCUSSÃO </a:t>
            </a:r>
            <a:endParaRPr lang="pt-BR" sz="2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 curso me surpreendeu pela proposta acadêmica prática e pela interatividade.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Amplio meus conhecimentos e permitiu que atualmente desenvolva eficientemente minhas atribuições.</a:t>
            </a:r>
          </a:p>
          <a:p>
            <a:endParaRPr lang="pt-BR" sz="2400" dirty="0" smtClean="0"/>
          </a:p>
          <a:p>
            <a:r>
              <a:rPr lang="pt-BR" sz="2400" dirty="0" smtClean="0"/>
              <a:t>Aprendi a trabalhar nos quatro eixos pedagógicos</a:t>
            </a:r>
          </a:p>
          <a:p>
            <a:pPr>
              <a:buNone/>
            </a:pPr>
            <a:r>
              <a:rPr lang="pt-BR" sz="2400" dirty="0" smtClean="0"/>
              <a:t>		-Engajamento Público</a:t>
            </a:r>
          </a:p>
          <a:p>
            <a:pPr>
              <a:buNone/>
            </a:pPr>
            <a:r>
              <a:rPr lang="pt-BR" sz="2400" dirty="0" smtClean="0"/>
              <a:t>		-Organização  e Gestão do Serviço</a:t>
            </a:r>
          </a:p>
          <a:p>
            <a:pPr>
              <a:buNone/>
            </a:pPr>
            <a:r>
              <a:rPr lang="pt-BR" sz="2400" dirty="0" smtClean="0"/>
              <a:t>		-Monitoramento e Avaliação</a:t>
            </a:r>
          </a:p>
          <a:p>
            <a:pPr>
              <a:buNone/>
            </a:pPr>
            <a:r>
              <a:rPr lang="pt-BR" sz="2400" dirty="0" smtClean="0"/>
              <a:t>		-Qualificação da Prática Clínica</a:t>
            </a:r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t-BR" sz="2800" b="0" dirty="0" smtClean="0">
                <a:effectLst/>
              </a:rPr>
              <a:t>REFLEXÃO CRÍTICA</a:t>
            </a:r>
            <a:endParaRPr lang="pt-BR" sz="2800" b="0" dirty="0">
              <a:effectLst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1259632" y="4005064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pt-BR" sz="1600" dirty="0" smtClean="0"/>
              <a:t>BRASIL. Ministério da Saúde. Secretaria de Atenção a Saúde. Departamento de Ações Programáticas Estratégicas. Coordenação de Saúde do Idoso. Atenção á Saúde da Pessoa Idosa e Envelhecimento. Brasília, 2010. Serie B. Textos Básicos de Saúde. 12p.</a:t>
            </a:r>
          </a:p>
          <a:p>
            <a:pPr>
              <a:buNone/>
            </a:pPr>
            <a:r>
              <a:rPr lang="pt-BR" sz="1600" dirty="0" smtClean="0"/>
              <a:t> </a:t>
            </a:r>
          </a:p>
          <a:p>
            <a:r>
              <a:rPr lang="pt-BR" sz="1600" dirty="0" smtClean="0"/>
              <a:t>BRASIL. Ministério da Saúde. Secretaria de Atenção a Saúde. Departamento de Atenção Básica. Envelhecimento e saúde da pessoa idosa. Brasília, 2006. Caderno de Atenção Básica n. 19. 12,13p.</a:t>
            </a:r>
          </a:p>
          <a:p>
            <a:pPr>
              <a:buNone/>
            </a:pPr>
            <a:endParaRPr lang="pt-BR" sz="1600" dirty="0" smtClean="0"/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IBGE Cidades@. Ipupiara - BA. Disponível em: &lt;</a:t>
            </a:r>
            <a:r>
              <a:rPr lang="pt-BR" sz="1600" u="sng" dirty="0" smtClean="0">
                <a:hlinkClick r:id="rId2"/>
              </a:rPr>
              <a:t>http://www.ibge.gov.br/cidadesat/painel/painel.</a:t>
            </a:r>
            <a:r>
              <a:rPr lang="pt-BR" sz="1600" u="sng" dirty="0" err="1" smtClean="0">
                <a:hlinkClick r:id="rId2"/>
              </a:rPr>
              <a:t>php</a:t>
            </a:r>
            <a:r>
              <a:rPr lang="pt-BR" sz="1600" u="sng" dirty="0" smtClean="0">
                <a:hlinkClick r:id="rId2"/>
              </a:rPr>
              <a:t>?</a:t>
            </a:r>
            <a:r>
              <a:rPr lang="pt-BR" sz="1600" u="sng" dirty="0" err="1" smtClean="0">
                <a:hlinkClick r:id="rId2"/>
              </a:rPr>
              <a:t>codmun</a:t>
            </a:r>
            <a:r>
              <a:rPr lang="pt-BR" sz="1600" u="sng" dirty="0" smtClean="0">
                <a:hlinkClick r:id="rId2"/>
              </a:rPr>
              <a:t>=291410</a:t>
            </a:r>
            <a:r>
              <a:rPr lang="pt-BR" sz="1600" dirty="0" smtClean="0"/>
              <a:t>&gt;. Acesso em: 03 ago 2012. </a:t>
            </a:r>
          </a:p>
          <a:p>
            <a:pPr>
              <a:buNone/>
            </a:pPr>
            <a:endParaRPr lang="pt-BR" sz="1600" dirty="0" smtClean="0"/>
          </a:p>
          <a:p>
            <a:r>
              <a:rPr lang="pt-BR" sz="1600" dirty="0" smtClean="0"/>
              <a:t>PROTTI, Simone. A saúde do idoso na ótica da equipe do PSF. 2000.  138f Tese (Mestre em Saúde Pública) – Faculdade de Medicina de Ribeirão Preto, Universidade de São Paulo, Ribeirão Preto. </a:t>
            </a:r>
          </a:p>
          <a:p>
            <a:pPr>
              <a:buNone/>
            </a:pPr>
            <a:endParaRPr lang="pt-BR" sz="1600" dirty="0" smtClean="0"/>
          </a:p>
          <a:p>
            <a:pPr>
              <a:buFont typeface="Wingdings" pitchFamily="2" charset="2"/>
              <a:buChar char="Ø"/>
            </a:pPr>
            <a:r>
              <a:rPr lang="pt-BR" sz="1600" dirty="0" smtClean="0"/>
              <a:t> FERREIRA, Aleksando </a:t>
            </a:r>
            <a:r>
              <a:rPr lang="pt-BR" sz="1600" dirty="0" err="1" smtClean="0"/>
              <a:t>et</a:t>
            </a:r>
            <a:r>
              <a:rPr lang="pt-BR" sz="1600" dirty="0" smtClean="0"/>
              <a:t> al. Programa de atenção particularizada ao idoso em unidades básicas de saúde. Disponível em: &lt;</a:t>
            </a:r>
            <a:r>
              <a:rPr lang="pt-BR" sz="1600" u="sng" dirty="0" smtClean="0">
                <a:hlinkClick r:id="rId3"/>
              </a:rPr>
              <a:t>http://www.scielo.br/scielo.</a:t>
            </a:r>
            <a:r>
              <a:rPr lang="pt-BR" sz="1600" u="sng" dirty="0" err="1" smtClean="0">
                <a:hlinkClick r:id="rId3"/>
              </a:rPr>
              <a:t>php</a:t>
            </a:r>
            <a:r>
              <a:rPr lang="pt-BR" sz="1600" u="sng" dirty="0" smtClean="0">
                <a:hlinkClick r:id="rId3"/>
              </a:rPr>
              <a:t>?</a:t>
            </a:r>
            <a:r>
              <a:rPr lang="pt-BR" sz="1600" u="sng" dirty="0" err="1" smtClean="0">
                <a:hlinkClick r:id="rId3"/>
              </a:rPr>
              <a:t>pid</a:t>
            </a:r>
            <a:r>
              <a:rPr lang="pt-BR" sz="1600" u="sng" dirty="0" smtClean="0">
                <a:hlinkClick r:id="rId3"/>
              </a:rPr>
              <a:t>=S0104-12902009000400020&amp;script=</a:t>
            </a:r>
            <a:r>
              <a:rPr lang="pt-BR" sz="1600" u="sng" dirty="0" err="1" smtClean="0">
                <a:hlinkClick r:id="rId3"/>
              </a:rPr>
              <a:t>sci_abstract&amp;tlng</a:t>
            </a:r>
            <a:r>
              <a:rPr lang="pt-BR" sz="1600" u="sng" dirty="0" smtClean="0">
                <a:hlinkClick r:id="rId3"/>
              </a:rPr>
              <a:t>=</a:t>
            </a:r>
            <a:r>
              <a:rPr lang="pt-BR" sz="1600" u="sng" dirty="0" err="1" smtClean="0">
                <a:hlinkClick r:id="rId3"/>
              </a:rPr>
              <a:t>pt</a:t>
            </a:r>
            <a:r>
              <a:rPr lang="pt-BR" sz="1600" dirty="0" smtClean="0"/>
              <a:t>&gt;.  Acesso em 13 mai 2013.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BIBLIOGRAFIA</a:t>
            </a:r>
            <a:endParaRPr lang="pt-B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AGRADECIMENTOS</a:t>
            </a:r>
            <a:endParaRPr lang="pt-BR" sz="2800" dirty="0"/>
          </a:p>
        </p:txBody>
      </p:sp>
      <p:pic>
        <p:nvPicPr>
          <p:cNvPr id="1026" name="Picture 2" descr="C:\Users\Patricia\Pictures\PSF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435140" cy="3240360"/>
          </a:xfrm>
          <a:prstGeom prst="rect">
            <a:avLst/>
          </a:prstGeom>
          <a:noFill/>
        </p:spPr>
      </p:pic>
      <p:pic>
        <p:nvPicPr>
          <p:cNvPr id="1027" name="Picture 3" descr="F:\FOTOS  PSF\Atividade Idosos\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64396"/>
            <a:ext cx="4043941" cy="303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NOVA UNIDADE INAGURAÇÃO JUNHO 2013</a:t>
            </a:r>
            <a:endParaRPr lang="pt-BR" sz="2800" dirty="0"/>
          </a:p>
        </p:txBody>
      </p:sp>
      <p:pic>
        <p:nvPicPr>
          <p:cNvPr id="2050" name="Picture 2" descr="C:\Users\Patricia\Pictures\PSF\20130516_1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9843"/>
            <a:ext cx="7992888" cy="4905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44416"/>
          </a:xfrm>
        </p:spPr>
        <p:txBody>
          <a:bodyPr/>
          <a:lstStyle/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Estratégia de Saúde de Família (ESF) apresenta dentro de suas ações prioritárias o programa de Saúde do Idoso oferecendo à pessoa idosa e a sua rede de suporte social, uma atenção humanizada com orientação, acompanhamento, apoio domiciliar e respeito as culturas locais (BRASIL 2006).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INTRODUÇÃO</a:t>
            </a:r>
            <a:endParaRPr lang="pt-BR" sz="2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endParaRPr lang="pt-BR" sz="2800" dirty="0" smtClean="0"/>
          </a:p>
          <a:p>
            <a:r>
              <a:rPr lang="pt-BR" sz="2600" dirty="0" smtClean="0"/>
              <a:t>Ipupiara é um município Baiano localizado no centro-sul do Estado.</a:t>
            </a:r>
          </a:p>
          <a:p>
            <a:pPr>
              <a:buNone/>
            </a:pPr>
            <a:endParaRPr lang="pt-BR" sz="2600" dirty="0" smtClean="0"/>
          </a:p>
          <a:p>
            <a:r>
              <a:rPr lang="pt-BR" sz="2600" dirty="0" smtClean="0"/>
              <a:t>População de 9412 habitantes com 519 idosos</a:t>
            </a:r>
          </a:p>
          <a:p>
            <a:endParaRPr lang="pt-BR" sz="2400" dirty="0" smtClean="0"/>
          </a:p>
          <a:p>
            <a:r>
              <a:rPr lang="pt-BR" sz="2400" dirty="0" smtClean="0"/>
              <a:t>A ESF Nº1 esta formada por uma equipe completa com apoio do NASF.</a:t>
            </a:r>
          </a:p>
          <a:p>
            <a:endParaRPr lang="pt-BR" sz="2400" dirty="0" smtClean="0"/>
          </a:p>
          <a:p>
            <a:pPr>
              <a:buNone/>
            </a:pPr>
            <a:endParaRPr lang="pt-BR" sz="26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0" dirty="0" smtClean="0">
                <a:effectLst/>
              </a:rPr>
              <a:t>INTRODUÇÃO</a:t>
            </a:r>
            <a:endParaRPr lang="pt-BR" sz="2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0" dirty="0" smtClean="0"/>
              <a:t/>
            </a:r>
            <a:br>
              <a:rPr lang="pt-BR" sz="2400" b="0" dirty="0" smtClean="0"/>
            </a:br>
            <a:r>
              <a:rPr lang="pt-BR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  <a:r>
              <a:rPr lang="pt-BR" sz="3100" b="0" dirty="0" smtClean="0">
                <a:solidFill>
                  <a:schemeClr val="tx1"/>
                </a:solidFill>
                <a:effectLst/>
              </a:rPr>
              <a:t>:  </a:t>
            </a:r>
            <a:r>
              <a:rPr lang="pt-BR" sz="2700" b="0" dirty="0" smtClean="0">
                <a:effectLst/>
              </a:rPr>
              <a:t>Melhorar a Atenção à Saúde do Idoso na ESF nº 1 de Ipupiara.</a:t>
            </a:r>
            <a:br>
              <a:rPr lang="pt-BR" sz="2700" b="0" dirty="0" smtClean="0">
                <a:effectLst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pt-BR" sz="2700" b="0" dirty="0" smtClean="0">
                <a:solidFill>
                  <a:schemeClr val="tx1"/>
                </a:solidFill>
                <a:effectLst/>
              </a:rPr>
            </a:br>
            <a:endParaRPr lang="pt-BR" sz="27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ESPECÍFICOS:</a:t>
            </a:r>
          </a:p>
          <a:p>
            <a:pPr>
              <a:buNone/>
            </a:pPr>
            <a:r>
              <a:rPr lang="pt-BR" sz="2400" dirty="0" smtClean="0"/>
              <a:t>1.Ampliar a cobertura de acompanhamento dos idosos</a:t>
            </a:r>
          </a:p>
          <a:p>
            <a:pPr>
              <a:buNone/>
            </a:pPr>
            <a:r>
              <a:rPr lang="pt-BR" sz="2400" dirty="0" smtClean="0"/>
              <a:t>2.Melhorar a adesão dos idosos ao Programa</a:t>
            </a:r>
          </a:p>
          <a:p>
            <a:pPr>
              <a:buNone/>
            </a:pPr>
            <a:r>
              <a:rPr lang="pt-BR" sz="2400" dirty="0" smtClean="0"/>
              <a:t>3.Melhorar a qualidade da atenção à pessoa idosa</a:t>
            </a:r>
          </a:p>
          <a:p>
            <a:pPr>
              <a:buNone/>
            </a:pPr>
            <a:r>
              <a:rPr lang="pt-BR" sz="2400" dirty="0" smtClean="0"/>
              <a:t>4. Melhorar registros das informações</a:t>
            </a:r>
          </a:p>
          <a:p>
            <a:pPr>
              <a:buNone/>
            </a:pPr>
            <a:r>
              <a:rPr lang="pt-BR" sz="2400" dirty="0" smtClean="0"/>
              <a:t>5. Mapear os idosos de risco da área de abrangência</a:t>
            </a:r>
          </a:p>
          <a:p>
            <a:pPr>
              <a:buNone/>
            </a:pPr>
            <a:r>
              <a:rPr lang="pt-BR" sz="2400" dirty="0" smtClean="0"/>
              <a:t>6. Realizar promoção da saúde</a:t>
            </a:r>
          </a:p>
          <a:p>
            <a:pPr>
              <a:buNone/>
            </a:pPr>
            <a:r>
              <a:rPr lang="pt-BR" sz="2400" dirty="0" smtClean="0"/>
              <a:t>7.Realizar ações de promoção à saúde e prevenção de doenças nas famílias dos idosos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A intervenção foi realiza no período de quatro meses.</a:t>
            </a:r>
          </a:p>
          <a:p>
            <a:endParaRPr lang="pt-BR" sz="2400" dirty="0" smtClean="0"/>
          </a:p>
          <a:p>
            <a:r>
              <a:rPr lang="pt-BR" sz="2400" dirty="0" smtClean="0"/>
              <a:t>Foram atendidos 200 idosos de um total de 519 representando 38%</a:t>
            </a:r>
          </a:p>
          <a:p>
            <a:endParaRPr lang="pt-BR" sz="2400" dirty="0" smtClean="0"/>
          </a:p>
          <a:p>
            <a:r>
              <a:rPr lang="pt-BR" sz="2400" dirty="0" smtClean="0"/>
              <a:t>Adotado como protocolo de atendimento  o Caderno de Atenção Básica Nº 19 </a:t>
            </a:r>
          </a:p>
          <a:p>
            <a:pPr>
              <a:buNone/>
            </a:pPr>
            <a:r>
              <a:rPr lang="pt-BR" sz="2400" dirty="0" smtClean="0"/>
              <a:t>   Envelhecimento e Saúde da Pessoa</a:t>
            </a:r>
          </a:p>
          <a:p>
            <a:pPr>
              <a:buNone/>
            </a:pPr>
            <a:r>
              <a:rPr lang="pt-BR" sz="2400" dirty="0" smtClean="0"/>
              <a:t>   Idosa”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0" dirty="0" smtClean="0">
                <a:effectLst/>
              </a:rPr>
              <a:t>METODOLOGIA</a:t>
            </a:r>
            <a:endParaRPr lang="pt-BR" sz="2800" b="0" dirty="0">
              <a:effectLst/>
            </a:endParaRPr>
          </a:p>
        </p:txBody>
      </p:sp>
      <p:pic>
        <p:nvPicPr>
          <p:cNvPr id="1026" name="Picture 2" descr="C:\Users\Patricia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3711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25000" lnSpcReduction="20000"/>
          </a:bodyPr>
          <a:lstStyle/>
          <a:p>
            <a:endParaRPr lang="pt-BR" sz="4400" dirty="0" smtClean="0"/>
          </a:p>
          <a:p>
            <a:endParaRPr lang="pt-BR" sz="4400" dirty="0" smtClean="0"/>
          </a:p>
          <a:p>
            <a:endParaRPr lang="pt-BR" sz="7400" dirty="0" smtClean="0"/>
          </a:p>
          <a:p>
            <a:r>
              <a:rPr lang="pt-BR" sz="9600" dirty="0" smtClean="0"/>
              <a:t>Qualificação da Prática Clinica</a:t>
            </a:r>
          </a:p>
          <a:p>
            <a:pPr>
              <a:buNone/>
            </a:pPr>
            <a:r>
              <a:rPr lang="pt-BR" sz="9600" dirty="0" smtClean="0"/>
              <a:t> 		-Capacitação da equipe</a:t>
            </a:r>
          </a:p>
          <a:p>
            <a:endParaRPr lang="pt-BR" sz="9600" dirty="0" smtClean="0"/>
          </a:p>
          <a:p>
            <a:r>
              <a:rPr lang="pt-BR" sz="9600" dirty="0" smtClean="0"/>
              <a:t>Engajamento Público</a:t>
            </a:r>
          </a:p>
          <a:p>
            <a:pPr>
              <a:buNone/>
            </a:pPr>
            <a:r>
              <a:rPr lang="pt-BR" sz="9600" dirty="0" smtClean="0"/>
              <a:t>		-Apresentação do programa a comunidade</a:t>
            </a:r>
          </a:p>
          <a:p>
            <a:pPr>
              <a:buNone/>
            </a:pPr>
            <a:r>
              <a:rPr lang="pt-BR" sz="9600" dirty="0" smtClean="0"/>
              <a:t>		-Participação da comunidade nas atividades</a:t>
            </a:r>
          </a:p>
          <a:p>
            <a:endParaRPr lang="pt-BR" sz="9600" dirty="0" smtClean="0"/>
          </a:p>
          <a:p>
            <a:r>
              <a:rPr lang="pt-BR" sz="9600" dirty="0" smtClean="0"/>
              <a:t>Monitoramento e Avaliação</a:t>
            </a:r>
          </a:p>
          <a:p>
            <a:pPr>
              <a:buNone/>
            </a:pPr>
            <a:r>
              <a:rPr lang="pt-BR" sz="9600" dirty="0" smtClean="0"/>
              <a:t>		Monitoramento dos instrumentos utilizados</a:t>
            </a:r>
          </a:p>
          <a:p>
            <a:pPr>
              <a:buNone/>
            </a:pPr>
            <a:endParaRPr lang="pt-BR" sz="9600" dirty="0" smtClean="0"/>
          </a:p>
          <a:p>
            <a:r>
              <a:rPr lang="pt-BR" sz="9600" dirty="0" smtClean="0"/>
              <a:t>Organização e Gestão do Serviço</a:t>
            </a:r>
          </a:p>
          <a:p>
            <a:pPr>
              <a:buNone/>
            </a:pPr>
            <a:r>
              <a:rPr lang="pt-BR" sz="9600" dirty="0" smtClean="0"/>
              <a:t>		-Atribuições da Equipe</a:t>
            </a:r>
          </a:p>
          <a:p>
            <a:pPr>
              <a:buNone/>
            </a:pPr>
            <a:r>
              <a:rPr lang="pt-BR" sz="9600" dirty="0" smtClean="0"/>
              <a:t>		 -Estrutura do atendimento</a:t>
            </a:r>
          </a:p>
          <a:p>
            <a:pPr>
              <a:buNone/>
            </a:pPr>
            <a:r>
              <a:rPr lang="pt-BR" sz="9600" dirty="0" smtClean="0"/>
              <a:t>	</a:t>
            </a:r>
          </a:p>
          <a:p>
            <a:pPr>
              <a:buNone/>
            </a:pPr>
            <a:endParaRPr lang="pt-BR" sz="4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pt-BR" sz="2800" b="0" dirty="0" smtClean="0">
                <a:effectLst/>
              </a:rPr>
              <a:t>LOGISTICA</a:t>
            </a:r>
            <a:endParaRPr lang="pt-BR" sz="2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1368152"/>
          </a:xfrm>
        </p:spPr>
        <p:txBody>
          <a:bodyPr>
            <a:noAutofit/>
          </a:bodyPr>
          <a:lstStyle/>
          <a:p>
            <a:r>
              <a:rPr lang="pt-BR" sz="2400" dirty="0" smtClean="0">
                <a:effectLst/>
              </a:rPr>
              <a:t/>
            </a:r>
            <a:br>
              <a:rPr lang="pt-BR" sz="2400" dirty="0" smtClean="0">
                <a:effectLst/>
              </a:rPr>
            </a:b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Ampliar a cobertura de acompanhamento       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Incrementar a cobertura do programa em 38%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Melhorar a adesão dos idosos ao Programa</a:t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a busca de 100% dos idosos faltosos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Melhorar a qualidade da atenção  à pessoa idosa</a:t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a Avaliação Multidimensional Rápida em 38%</a:t>
            </a:r>
            <a:b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2296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519</Words>
  <Application>Microsoft Office PowerPoint</Application>
  <PresentationFormat>Apresentação na tela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Concurso</vt:lpstr>
      <vt:lpstr>MELHORIA DA ATENÇÃO À SAÚDE DO IDOSO NA ESTRATÉGIA DE SAÚDE DA FAMILIA Nº 1DE IPUPIARA-BAHIA</vt:lpstr>
      <vt:lpstr>INTRODUÇÃO</vt:lpstr>
      <vt:lpstr>INTRODUÇÃO</vt:lpstr>
      <vt:lpstr>  OBJETIVO GERAL:  Melhorar a Atenção à Saúde do Idoso na ESF nº 1 de Ipupiara.   </vt:lpstr>
      <vt:lpstr>METODOLOGIA</vt:lpstr>
      <vt:lpstr>LOGISTICA</vt:lpstr>
      <vt:lpstr> 1º Ampliar a cobertura de acompanhamento        Incrementar a cobertura do programa em 38% </vt:lpstr>
      <vt:lpstr>2º Melhorar a adesão dos idosos ao Programa Realizar a busca de 100% dos idosos faltosos </vt:lpstr>
      <vt:lpstr>3º Melhorar a qualidade da atenção  à pessoa idosa Realizar a Avaliação Multidimensional Rápida em 38% </vt:lpstr>
      <vt:lpstr>4º Melhorar registros das informações  Realizar a entrega da Caderneta de Saúde da   Pessoa Idosa em 80% da população total </vt:lpstr>
      <vt:lpstr>5º Mapear os idosos de risco da área de abrangência Realizara a identificação  em 38%  dos idosos de:   -Risco de morbimortalidade    -Indicadores de fragilização na velhice </vt:lpstr>
      <vt:lpstr>6º Realizar promoção da saúde      Realizar promoção da saúde em 38% dos idosos </vt:lpstr>
      <vt:lpstr> 6ºRealizar promoção da saúde Realizar promoção da saúde em 38% dos idosos </vt:lpstr>
      <vt:lpstr>7ºAÇÕES DE PROMOÇÃO À SAUDE E PREVENÇÃO DE DOENÇÃS NAS FAMILIAS DO IDOSO Realizar promoção da saúde  nas famílias dos idosos </vt:lpstr>
      <vt:lpstr>DISCUSSÃO </vt:lpstr>
      <vt:lpstr>REFLEXÃO CRÍTICA</vt:lpstr>
      <vt:lpstr>BIBLIOGRAFIA</vt:lpstr>
      <vt:lpstr>AGRADECIMENTOS</vt:lpstr>
      <vt:lpstr>NOVA UNIDADE INAGURAÇÃO JUNHO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Patricia</dc:creator>
  <cp:lastModifiedBy>Patricia</cp:lastModifiedBy>
  <cp:revision>271</cp:revision>
  <dcterms:created xsi:type="dcterms:W3CDTF">2013-05-07T21:30:34Z</dcterms:created>
  <dcterms:modified xsi:type="dcterms:W3CDTF">2013-05-20T19:01:29Z</dcterms:modified>
</cp:coreProperties>
</file>