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83" r:id="rId4"/>
    <p:sldId id="284" r:id="rId5"/>
    <p:sldId id="285" r:id="rId6"/>
    <p:sldId id="312" r:id="rId7"/>
    <p:sldId id="286" r:id="rId8"/>
    <p:sldId id="260" r:id="rId9"/>
    <p:sldId id="261" r:id="rId10"/>
    <p:sldId id="279" r:id="rId11"/>
    <p:sldId id="269" r:id="rId12"/>
    <p:sldId id="270" r:id="rId13"/>
    <p:sldId id="291" r:id="rId14"/>
    <p:sldId id="290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6" r:id="rId29"/>
    <p:sldId id="307" r:id="rId30"/>
    <p:sldId id="308" r:id="rId31"/>
    <p:sldId id="309" r:id="rId32"/>
    <p:sldId id="310" r:id="rId33"/>
    <p:sldId id="311" r:id="rId34"/>
    <p:sldId id="288" r:id="rId35"/>
    <p:sldId id="280" r:id="rId36"/>
    <p:sldId id="289" r:id="rId37"/>
    <p:sldId id="274" r:id="rId38"/>
    <p:sldId id="275" r:id="rId3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5BDD"/>
    <a:srgbClr val="D905B1"/>
    <a:srgbClr val="FED6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74D7B-D848-46E4-9B34-2C5E33BAD8F4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6849-AD69-47E5-B7EB-3A98B9D922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2579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/>
              <a:t>O período gestacional deve ser alvo de atenção por parte dos profissionais de saúde, com vistas à promoção da saúde bucal e prevenção de doenças que afetam a cavidade bucal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6849-AD69-47E5-B7EB-3A98B9D9225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3828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Essa intervenção exigiu que a equipe se capacitasse para seguir as recomendações do Ministério da Saúde relativas ao rastreamento, diagnóstico, tratamento e monitoramento do Pré-Natal e Puerpério, esta atividade promoveu o trabalho integrado dos ACS (Agente Comunitário de Saúde), da enfermeira, da auxiliar de enfermagem e da recepção.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Antes do projeto de intervenção, as atividades de Atenção ao Pré-Natal e Puerpério eram intercaladas com o médico, só que durante a intervenção, concentravam-se apenas na consulta de enfermagem. A intervenção reviu as atribuições da equipe viabilizando a atenção à um maior número de gestantes. Isso foi considerado pela equipe de saúde como positivo, uma vez que fica mais organizado, cada um pode desempenhar seu papel da melhor forma e melhorar o processo de Pré-natal.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A6AF-C077-4876-9E6F-E73E2D846A9E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6531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3308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2036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9376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1726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9799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822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090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002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8896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3324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4904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CA92-ED28-471F-A2F2-E6EEFE0F79CC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D003-0FCD-46D2-9659-882ABCC080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7453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9888" y="1714495"/>
            <a:ext cx="7162706" cy="1714511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Melhoria da atenção a saúde bucal no pré-natal e puerpério na USF Aloísio Souza Oliveira de Barra do Rocha/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7554" y="3500444"/>
            <a:ext cx="5572164" cy="727490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Aluna: Patrícia Bastos Oliveira </a:t>
            </a:r>
            <a:r>
              <a:rPr lang="pt-B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Limongi</a:t>
            </a:r>
            <a:endPara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Simone Dias de Oliveira</a:t>
            </a:r>
          </a:p>
        </p:txBody>
      </p:sp>
      <p:pic>
        <p:nvPicPr>
          <p:cNvPr id="11266" name="Picture 2" descr="Sit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9305"/>
            <a:ext cx="6191250" cy="885826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923928" y="443863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atin typeface="Arial" pitchFamily="34" charset="0"/>
                <a:cs typeface="Arial" pitchFamily="34" charset="0"/>
              </a:rPr>
              <a:t>Salvador-Bahia </a:t>
            </a:r>
          </a:p>
          <a:p>
            <a:pPr algn="ctr"/>
            <a:r>
              <a:rPr lang="pt-BR" sz="1400" dirty="0">
                <a:latin typeface="Arial" pitchFamily="34" charset="0"/>
                <a:cs typeface="Arial" pitchFamily="34" charset="0"/>
              </a:rPr>
              <a:t>24 de setembro de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10" y="3200418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1347614"/>
            <a:ext cx="891308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5BDD"/>
              </a:buClr>
              <a:buSzTx/>
              <a:buFont typeface="Wingdings" pitchFamily="2" charset="2"/>
              <a:buChar char="q"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Melhorar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registro das informações;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5BDD"/>
              </a:buClr>
              <a:buSzTx/>
              <a:buFont typeface="Wingdings" pitchFamily="2" charset="2"/>
              <a:buChar char="q"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Mapear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as gestantes e os recém-nascidos da área de abrangência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 risco para problemas de saúde bucal;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5BDD"/>
              </a:buClr>
              <a:buSzTx/>
              <a:buFont typeface="Wingdings" pitchFamily="2" charset="2"/>
              <a:buChar char="q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Realizar ações de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promoção à saúde e prevenção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doenças bucais nas famílias das gestantes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7194" y="402511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4195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0"/>
            <a:ext cx="205172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47664" y="1347032"/>
            <a:ext cx="4798877" cy="3416320"/>
          </a:xfrm>
          <a:prstGeom prst="rect">
            <a:avLst/>
          </a:prstGeom>
          <a:noFill/>
          <a:ln w="28575">
            <a:solidFill>
              <a:srgbClr val="FB5BD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População-Alvo: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25 gestantes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Dinâmicas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400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Treinamento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Equipe</a:t>
            </a:r>
          </a:p>
          <a:p>
            <a:pPr algn="ctr"/>
            <a:r>
              <a:rPr lang="pt-BR" sz="2400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Padronização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registros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de </a:t>
            </a:r>
            <a:r>
              <a:rPr lang="pt-BR" sz="2400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Prevenção</a:t>
            </a:r>
          </a:p>
          <a:p>
            <a:pPr algn="ctr"/>
            <a:r>
              <a:rPr lang="pt-BR" sz="2400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Divulgação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para a comunidade</a:t>
            </a:r>
          </a:p>
          <a:p>
            <a:pPr algn="ctr"/>
            <a:r>
              <a:rPr lang="pt-BR" sz="2400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Atendimento Odontológico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7194" y="402511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42924"/>
            <a:ext cx="857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Indicador 1: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Cobertura do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Pré-natal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na USF Aloísio Souza Oliveira</a:t>
            </a:r>
          </a:p>
          <a:p>
            <a:r>
              <a:rPr lang="pt-BR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Meta 1: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Ampliar a cobertura das gestantes da área com pré-natal na Unidade Básica de Saúde (UBS) para 90% .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:\Users\ivelisiane\Documents\DOC. IVELISIANE\CONSULTORIA ACADÊMICA\PATRÍCIA\Imagens do excel\1 pré-natal na UB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8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80867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2: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consultas em dia de acordo com os períodos preconizados pelo protocolo do Ministério da Saúde (2006).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2: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Garantir a constância de 90% das gestantes nas consultas de acordo com os períodos preconizados pelo protocolo do MS (2006) na Unidade Básica de Saúde (UBS).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C:\Users\ivelisiane\Documents\DOC. IVELISIANE\CONSULTORIA ACADÊMICA\PATRÍCIA\Imagens do excel\2 Proporção de gestantes com consultas em dia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00246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" y="396438"/>
            <a:ext cx="8395200" cy="460800"/>
          </a:xfrm>
          <a:solidFill>
            <a:srgbClr val="FED6F6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C:\Users\ivelisiane\Documents\DOC. IVELISIANE\CONSULTORIA ACADÊMICA\PATRÍCIA\Imagens do excel\3 Proporçao de gestantes com início do pré....jpg"/>
          <p:cNvPicPr/>
          <p:nvPr/>
        </p:nvPicPr>
        <p:blipFill>
          <a:blip r:embed="rId2" cstate="print"/>
          <a:srcRect r="1699"/>
          <a:stretch>
            <a:fillRect/>
          </a:stretch>
        </p:blipFill>
        <p:spPr bwMode="auto">
          <a:xfrm>
            <a:off x="2000232" y="2000246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31" y="857238"/>
            <a:ext cx="84296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Indicador 3: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Proporção de gestantes com início do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Pré-natal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no primeiro trimestre de gestação.</a:t>
            </a:r>
          </a:p>
          <a:p>
            <a:r>
              <a:rPr lang="pt-BR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Meta 3: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Garantir a captação de 90% das gestantes no primeiro trimestre de gestação na Unidade Básica de Saúde (UBS).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8725" algn="l"/>
              </a:tabLst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pic>
        <p:nvPicPr>
          <p:cNvPr id="3" name="Imagem 2" descr="C:\Users\ivelisiane\Documents\DOC. IVELISIANE\CONSULTORIA ACADÊMICA\PATRÍCIA\Imagens do excel\4 Proporção de gestante com exame gine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8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862602"/>
            <a:ext cx="859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8725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4: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exame ginecológico em dia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8725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4: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Realizar pelo menos um exame ginecológico em 90% das gestantes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8725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durante o pré-natal na Unidade Básica de Saúde (UBS).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862602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Indicador 5: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Proporção de gestantes com exame de mamas em dia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5: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Realizar pelo menos um exame de mamas em 90% das gestantes durante o pré-natal na Unidade Básica de Saúde (UBS).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5 Proporção de gestante com exame de mamas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70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791164"/>
            <a:ext cx="8883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Indicador 6: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Proporção de gestantes com registro de IMC na última consulta.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6: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Realizar avaliação do IMC em 90% das gestantes durante o pré-natal na Unidade Básica de Saúde (UBS).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C:\Users\ivelisiane\Documents\DOC. IVELISIANE\CONSULTORIA ACADÊMICA\PATRÍCIA\Imagens do excel\6 Proporção de gestante com registro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70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8572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Indicador 7: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Proporção de gestantes com prescrição de sulfato ferroso conforme protocolo.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7: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Realizar avaliação em 100% das gestantes com prescrição de sulfato ferroso durante o pré-natal na Unidade Básica de Saúde (UBS).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7 Proporção de gestantes com prescrição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6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1" y="785800"/>
            <a:ext cx="914400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8: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prescrição de ácido fólico conforme protocolo.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8: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Monitorar prescrição de ácido fólico conforme protocolo em 100% das gestantes</a:t>
            </a: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 prescrição de sulfato</a:t>
            </a: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ferroso durante o pré-natal na Unidade Básica de Saúde (UBS).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8 Proporção de gestante com prescrição de suplementação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00246"/>
            <a:ext cx="53578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7908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8944" y="202332"/>
            <a:ext cx="8229600" cy="857250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27784" y="1419622"/>
            <a:ext cx="6059016" cy="2808312"/>
          </a:xfrm>
          <a:ln w="28575">
            <a:solidFill>
              <a:srgbClr val="FB5BDD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Gestação :  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Receptividade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às mudanças e ao processamento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informações.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000" b="1" dirty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titudes e escolhas</a:t>
            </a:r>
            <a:r>
              <a:rPr lang="pt-BR" sz="2000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maternas refletirão no desenvolvimento e nascimento de um bebê saudável.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24328" y="4825484"/>
            <a:ext cx="1621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(Reis et al., 2010)</a:t>
            </a:r>
            <a:endParaRPr lang="pt-BR" sz="1600" dirty="0"/>
          </a:p>
        </p:txBody>
      </p:sp>
      <p:pic>
        <p:nvPicPr>
          <p:cNvPr id="6" name="Picture 2" descr="logo_saudeFamil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14883"/>
            <a:ext cx="1037377" cy="4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72861" y="861615"/>
            <a:ext cx="9216862" cy="12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9: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todos os exames laboratoriais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preconizados para primeira consulta.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9: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Checagem da solicitação de exames laboratoriais preconizados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primeira consulta em 100% das gestantes na Unidade Básica de Saúde (UBS).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9 Proporção de gestante com TOD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54718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7858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10: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vacina antitetânica em dia.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10: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Averiguar o número de gestantes com vacina antitetânica em 100% das gestantes na Unidade Básica de Saúde (UBS).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10 Proporção de gestantes com a vac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8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312" y="862602"/>
            <a:ext cx="87255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11: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vacina contra hepatite B em dia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11: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Rastrear em 100% das gestantes na Unidade Básica de Saúde (UBS),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uso da vacina contra hepatite B em dia.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 2\Imagens do excel\11 Prorporção de gestante com a vacina contra a hepatite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682" y="1928808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386" y="785800"/>
            <a:ext cx="91336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12: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avaliação de saúde bucal.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12: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Realizar avaliação de saúde bucal 100% das gestantes na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Unidade Básica de Saúde (UBS).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12 Proporção de gestantes com avaliação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049" y="2137721"/>
            <a:ext cx="4757902" cy="26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79991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13: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que receberam orientação nutricional.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13: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Observar em 100% das gestantes na Unidade Básica de Saúde (UBS) que receberam orientação nutricional.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13 Proporção de gestantes que receberam orientação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8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" y="87839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14: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que receberam orientação sobre aleitamento</a:t>
            </a: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materno exclusivo.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14:  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Averiguar em 100% das gestantes na Unidade Básica de Saúde (UBS),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 receberam orientação sobre aleitamento materno exclusivo.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</a:tabLst>
            </a:pP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14 Proporção de gest.que receberam orient.sobre aleitamen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1710"/>
            <a:ext cx="5468400" cy="280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785800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15: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que receberam orientação sobre os cuidados com o recém-nascido.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Meta15: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Constatar  em 100% das gestantes na Unidade Básica de Saúde (UBS),que receberam orientação sobre os cuidados com o recém-nascido.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15 Prorporção de gest. que receberam orient.sobre cuidados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8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-32" y="857238"/>
            <a:ext cx="8751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16: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que receberam orientação sobre riscos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tabagismo,álcool e drogas.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16: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Verificar em 100% das gestantes que receberam orientação sobre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riscos de tabagismo,álcool e drogas.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16 Proporção de gest.que receberam orient.sobre riscos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332" y="2084020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2815" y="862602"/>
            <a:ext cx="9289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2238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Indicador 18: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Proporção de gestantes com avaliação de risco na primeira consulta.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2238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18: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Conferir em 100% das gestantes na Unidade Básica de Saúde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2238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(UBS) a aplicação da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avaliação de risco na primeira consulta. 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18 Proporção de gestantes com avaliação de risco na primeira consul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8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785800"/>
            <a:ext cx="87335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19: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exame de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puerpério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entre 30º 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42º dia do pós-parto.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19: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Verificar em 100% das gestantes na Unidade Básica de Saúde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exame de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puerpério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entre 30º e o 42º dia do pós-parto.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19 Proporção de gestantes com exame de puerpério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84"/>
            <a:ext cx="5612400" cy="29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7193" y="402511"/>
            <a:ext cx="4140988" cy="523220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Barra do Rocha/Ba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3518"/>
            <a:ext cx="3962639" cy="41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11560" y="1481987"/>
            <a:ext cx="3384375" cy="2529923"/>
          </a:xfrm>
          <a:prstGeom prst="rect">
            <a:avLst/>
          </a:prstGeom>
          <a:ln w="28575">
            <a:solidFill>
              <a:srgbClr val="FB5BDD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192,596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km</a:t>
            </a:r>
            <a:r>
              <a:rPr lang="pt-BR" sz="2400" baseline="30000" dirty="0">
                <a:latin typeface="Arial" pitchFamily="34" charset="0"/>
                <a:cs typeface="Arial" pitchFamily="34" charset="0"/>
              </a:rPr>
              <a:t>2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6.313 habitantes</a:t>
            </a:r>
          </a:p>
          <a:p>
            <a:pPr algn="ctr">
              <a:lnSpc>
                <a:spcPct val="11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Território de identidade Médio Rio das Contas, a 431 quilômetros de Salvador.</a:t>
            </a:r>
          </a:p>
        </p:txBody>
      </p:sp>
    </p:spTree>
    <p:extLst>
      <p:ext uri="{BB962C8B-B14F-4D97-AF65-F5344CB8AC3E}">
        <p14:creationId xmlns="" xmlns:p14="http://schemas.microsoft.com/office/powerpoint/2010/main" val="18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785800"/>
            <a:ext cx="86741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1 SB: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primeira consulta odontológica.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 SB: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Realizar em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100% das gestantes na Unidade Básica de Saúde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primeira consulta odontológica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Imagem 3" descr="C:\Users\ivelisiane\Documents\DOC. IVELISIANE\CONSULTORIA ACADÊMICA\PATRÍCIA\Imagens do excel\21 Proporção de gestantes com a primeira consulta odontológi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32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28009" y="853849"/>
            <a:ext cx="9200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2238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2 SB: 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tratamento odontológico concluído.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2238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 SB: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Verificar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100% das gestantes o tratamento odontológico concluído.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22 Proporção de gestante com tratamento odontológico concluíd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682" y="1917990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15153" y="862602"/>
            <a:ext cx="91743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3 SB: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avaliação de risco para saúde bucal.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 3 SB: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Verificar em 100% das gestantes na Unidade Básica de Saúde,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avaliação de risco para saúde bucal.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velisiane\Documents\DOC. IVELISIANE\CONSULTORIA ACADÊMICA\PATRÍCIA\Imagens do excel\23 Proporção de gest.com avaliação de risco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8"/>
            <a:ext cx="54684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57172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0867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Indicador 4 SB: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gestantes com orientação sobre higiene bucal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prevenção de cárie.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4 SB: 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Obter em 100% das gestantes instruídas de orientações sobre higiene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bucal e prevenção de cárie.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C:\Users\ivelisiane\Documents\DOC. IVELISIANE\CONSULTORIA ACADÊMICA\PATRÍCIA\Imagens do excel\24 Proporção de gestan.com orientação sobre higiene..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982039"/>
            <a:ext cx="5467350" cy="30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937991"/>
            <a:ext cx="8643934" cy="4062651"/>
          </a:xfrm>
          <a:prstGeom prst="rect">
            <a:avLst/>
          </a:prstGeom>
          <a:noFill/>
          <a:ln w="9525">
            <a:solidFill>
              <a:srgbClr val="FB5BD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Melhoria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na saúde bucal da gestante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autoestima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Maior integração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ESF e ampliação do conhecimento dos multiprofissional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Melhoria nos registros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otimização da agenda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Diminuição do número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gravidade das doenças e morte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Perspectiva da Equipe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Reflexão Crítica</a:t>
            </a:r>
          </a:p>
          <a:p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-7194" y="402511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740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66" y="912373"/>
            <a:ext cx="8072462" cy="4031873"/>
          </a:xfrm>
          <a:prstGeom prst="rect">
            <a:avLst/>
          </a:prstGeom>
          <a:noFill/>
          <a:ln w="9525">
            <a:solidFill>
              <a:srgbClr val="FB5BD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Análise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Situacional: início do </a:t>
            </a: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aprendizado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b="1" dirty="0" smtClean="0">
              <a:solidFill>
                <a:srgbClr val="FB5BD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Falta de acompanhamento início da Intervenção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Parceria +Autonomia da Gestão: </a:t>
            </a: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Integração da Equipe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Saúde da Família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Prática Profissional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dirty="0" smtClean="0">
              <a:solidFill>
                <a:srgbClr val="FB5BD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Estratégia da Saúde da Família: assistência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humanizada,</a:t>
            </a: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possibilidades </a:t>
            </a: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de mudanças e melhorias.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7194" y="267494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6816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164"/>
            <a:ext cx="8685101" cy="5117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875306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 intervenção propiciou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b="1" dirty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ampliação da cobertura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atenção ao Pré-Natal e Puerpério, a </a:t>
            </a:r>
            <a:r>
              <a:rPr lang="pt-BR" sz="2000" b="1" dirty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melhoria dos registros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a </a:t>
            </a:r>
            <a:r>
              <a:rPr lang="pt-BR" sz="2000" b="1" dirty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qualificação da </a:t>
            </a: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atenção</a:t>
            </a:r>
            <a:r>
              <a:rPr lang="pt-BR" sz="2000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Através dessa intervenção foi possível a melhoria dos indicadores e o alcance das metas apresentadas nos resultados. 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Percebe-se ao final do projeto de intervenção que a </a:t>
            </a:r>
            <a:r>
              <a:rPr lang="pt-BR" sz="2000" b="1" dirty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equipe está integrada e </a:t>
            </a: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empolgada.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0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b="1" dirty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ovo </a:t>
            </a:r>
            <a:r>
              <a:rPr lang="pt-BR" sz="2000" b="1" dirty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olhar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sobre a minha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prática.</a:t>
            </a:r>
          </a:p>
          <a:p>
            <a:pPr marL="285750" indent="-285750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Melhoria da atenção no pré-natal e puerpério </a:t>
            </a:r>
            <a:r>
              <a:rPr lang="pt-BR" sz="2000" b="1" dirty="0" smtClean="0">
                <a:solidFill>
                  <a:srgbClr val="FB5BDD"/>
                </a:solidFill>
                <a:latin typeface="Arial" pitchFamily="34" charset="0"/>
                <a:cs typeface="Arial" pitchFamily="34" charset="0"/>
              </a:rPr>
              <a:t>além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da Saúde Bucal.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pt-B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7194" y="267494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Conclusão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391350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2844" y="857238"/>
            <a:ext cx="8858312" cy="41857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Básica.Atenção ao pré-natal de baixo risco / Ministério da Saúde. Secretaria de Atenção à Saúde. Departamento de Atenção Básica. – Brasília Editora do Ministério da Saúde, 2012.318 p.: il. – (Série A. Normas e Manuais Técnicos) (Cadernos de Atenção Básica, n° 32)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Básica.Saúde Bucal / Ministério da Saúde, Secretaria de Atenção à Saúde, Departamento de Atenção Básica. – Brasília : Ministério da Saúde, 2008.92 p. – (Série A. Normas e Manuais Técnicos) (Cadernos de Atenção Básica; 17)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Ceolin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Poletto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Vanessa;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Stona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Priscila;Batista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Blessmann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Weber, João;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Genehr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Fritsche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Angélica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MariaAtendimento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odontológico em gestantes: uma revisão da literatura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Stomatos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Vol. 14, Núm. 26,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enero-junio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2008, pp. 64-75Universidade Luterana do Brasil-Brasil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Básica.Saúde da criança: nutrição infantil: aleitamento materno e alimentação complementar / Ministério da Saúde,Secretaria de Atenção à Saúde, Departamento de Atenção Básica. – Brasília : Editora do Ministério da Saúde, 2009.112 p. : il. – (Série A. Normas e Manuais Técnicos) (Cadernos de Atenção Básica, n. 23)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Brasil. Ministério da Saúde. Coordenação de Saúde Bucal. 8ª Conferência Nacional de Saúde.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Iª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Conferência Nacional de Saúde Bucal. Relatório Final. Brasília: Ministério da Saúde; 1986.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Reis,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D.M.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; Pitta,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D.R.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; Ferreira,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H.M.B.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; Jesus,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M.C.P.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; Moraes,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M.E.L.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; Soares,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M.G.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Educação em saúde como estratégia de promoção de saúde bucal em gestantes. Ciência &amp; Saúde Coletiva, 15(1):269-276, 2010</a:t>
            </a:r>
            <a:r>
              <a:rPr lang="pt-BR" sz="1200" dirty="0" smtClean="0"/>
              <a:t>.</a:t>
            </a:r>
          </a:p>
          <a:p>
            <a:endParaRPr lang="es-ES" sz="14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-7194" y="267494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Bibliografia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Obrigada pela atenção</a:t>
            </a:r>
            <a:r>
              <a:rPr lang="pt-BR" dirty="0" smtClean="0"/>
              <a:t>!!</a:t>
            </a:r>
            <a:endParaRPr lang="pt-BR" dirty="0"/>
          </a:p>
        </p:txBody>
      </p:sp>
      <p:pic>
        <p:nvPicPr>
          <p:cNvPr id="1027" name="Picture 3" descr="C:\Users\Dra Patricia\Pictures\Catarina 5 anos\(9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8"/>
            <a:ext cx="5416587" cy="36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7194" y="402511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Sistema de saúde do município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Barra do Rocha/Ba</a:t>
            </a:r>
            <a:endParaRPr lang="pt-BR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1293">
            <a:off x="6359256" y="2889290"/>
            <a:ext cx="2625833" cy="15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14918" y="1419622"/>
            <a:ext cx="4429156" cy="571504"/>
          </a:xfrm>
          <a:prstGeom prst="rect">
            <a:avLst/>
          </a:prstGeom>
          <a:noFill/>
          <a:ln>
            <a:solidFill>
              <a:srgbClr val="FB5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endParaRPr lang="pt-BR" dirty="0" smtClean="0">
              <a:ln>
                <a:solidFill>
                  <a:srgbClr val="FB5BDD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endParaRPr lang="pt-BR" dirty="0" smtClean="0">
              <a:ln>
                <a:solidFill>
                  <a:srgbClr val="FB5BDD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dirty="0" smtClean="0">
                <a:ln>
                  <a:solidFill>
                    <a:srgbClr val="FB5BDD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Equipes de Saúde da Família com ESB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endParaRPr lang="pt-BR" dirty="0" smtClean="0">
              <a:ln>
                <a:solidFill>
                  <a:srgbClr val="FB5BDD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endParaRPr lang="pt-BR" dirty="0">
              <a:ln>
                <a:solidFill>
                  <a:srgbClr val="FB5BDD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19872" y="2433434"/>
            <a:ext cx="2571768" cy="714380"/>
          </a:xfrm>
          <a:prstGeom prst="rect">
            <a:avLst/>
          </a:prstGeom>
          <a:noFill/>
          <a:ln>
            <a:solidFill>
              <a:srgbClr val="FB5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pt-BR" dirty="0" smtClean="0">
                <a:ln>
                  <a:solidFill>
                    <a:srgbClr val="FB5BDD"/>
                  </a:solidFill>
                </a:ln>
                <a:latin typeface="Arial" pitchFamily="34" charset="0"/>
                <a:cs typeface="Arial" pitchFamily="34" charset="0"/>
              </a:rPr>
              <a:t>  </a:t>
            </a:r>
            <a:r>
              <a:rPr lang="pt-BR" dirty="0" smtClean="0">
                <a:ln>
                  <a:solidFill>
                    <a:srgbClr val="FB5BDD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 atua como NASF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857794" y="3854784"/>
            <a:ext cx="2428892" cy="714380"/>
          </a:xfrm>
          <a:prstGeom prst="roundRect">
            <a:avLst/>
          </a:prstGeom>
          <a:noFill/>
          <a:ln>
            <a:solidFill>
              <a:srgbClr val="FB5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pt-BR" dirty="0" smtClean="0">
                <a:ln>
                  <a:solidFill>
                    <a:srgbClr val="FB5BDD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 possui hospital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097760" y="3729578"/>
            <a:ext cx="914400" cy="714380"/>
          </a:xfrm>
          <a:prstGeom prst="rect">
            <a:avLst/>
          </a:prstGeom>
          <a:noFill/>
          <a:ln>
            <a:solidFill>
              <a:srgbClr val="FB5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rgbClr val="FB5BDD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563888" y="3435846"/>
            <a:ext cx="1071570" cy="642942"/>
          </a:xfrm>
          <a:prstGeom prst="roundRect">
            <a:avLst/>
          </a:prstGeom>
          <a:noFill/>
          <a:ln>
            <a:solidFill>
              <a:srgbClr val="FB5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n>
                <a:solidFill>
                  <a:srgbClr val="FB5BDD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dirty="0" smtClean="0">
                <a:ln>
                  <a:solidFill>
                    <a:srgbClr val="FB5BDD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SAMU</a:t>
            </a:r>
          </a:p>
          <a:p>
            <a:pPr algn="ctr"/>
            <a:endParaRPr lang="pt-BR" dirty="0">
              <a:solidFill>
                <a:srgbClr val="FB5BDD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14918" y="2427734"/>
            <a:ext cx="914400" cy="914400"/>
          </a:xfrm>
          <a:prstGeom prst="roundRect">
            <a:avLst/>
          </a:prstGeom>
          <a:noFill/>
          <a:ln>
            <a:solidFill>
              <a:srgbClr val="FB5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rgbClr val="FB5BDD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VIEP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001416" y="2449438"/>
            <a:ext cx="914400" cy="914400"/>
          </a:xfrm>
          <a:prstGeom prst="roundRect">
            <a:avLst/>
          </a:prstGeom>
          <a:noFill/>
          <a:ln>
            <a:solidFill>
              <a:srgbClr val="FB5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rgbClr val="FB5BDD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VISA</a:t>
            </a:r>
          </a:p>
        </p:txBody>
      </p:sp>
    </p:spTree>
    <p:extLst>
      <p:ext uri="{BB962C8B-B14F-4D97-AF65-F5344CB8AC3E}">
        <p14:creationId xmlns="" xmlns:p14="http://schemas.microsoft.com/office/powerpoint/2010/main" val="3477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7194" y="402511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USF Aloisio Souza Oliveira</a:t>
            </a:r>
            <a:endParaRPr lang="pt-BR" sz="2400" dirty="0"/>
          </a:p>
        </p:txBody>
      </p:sp>
      <p:sp>
        <p:nvSpPr>
          <p:cNvPr id="5" name="Elipse 4"/>
          <p:cNvSpPr/>
          <p:nvPr/>
        </p:nvSpPr>
        <p:spPr>
          <a:xfrm>
            <a:off x="1475656" y="1995686"/>
            <a:ext cx="3016356" cy="1363022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1101 famílias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75606"/>
            <a:ext cx="3742910" cy="317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6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917505"/>
            <a:ext cx="5072098" cy="409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7194" y="267494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USF Aloisio Souza Oliveira</a:t>
            </a:r>
            <a:endParaRPr lang="pt-BR" sz="2400" dirty="0"/>
          </a:p>
        </p:txBody>
      </p:sp>
      <p:sp>
        <p:nvSpPr>
          <p:cNvPr id="7" name="Elipse 6"/>
          <p:cNvSpPr/>
          <p:nvPr/>
        </p:nvSpPr>
        <p:spPr>
          <a:xfrm>
            <a:off x="7713562" y="2427734"/>
            <a:ext cx="1322934" cy="371484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ACS </a:t>
            </a:r>
          </a:p>
        </p:txBody>
      </p:sp>
      <p:sp>
        <p:nvSpPr>
          <p:cNvPr id="9" name="Elipse 8"/>
          <p:cNvSpPr/>
          <p:nvPr/>
        </p:nvSpPr>
        <p:spPr>
          <a:xfrm>
            <a:off x="6516216" y="1779662"/>
            <a:ext cx="1678776" cy="571504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Médicos </a:t>
            </a:r>
            <a:endParaRPr lang="pt-BR" b="1" dirty="0"/>
          </a:p>
        </p:txBody>
      </p:sp>
      <p:sp>
        <p:nvSpPr>
          <p:cNvPr id="10" name="Elipse 9"/>
          <p:cNvSpPr/>
          <p:nvPr/>
        </p:nvSpPr>
        <p:spPr>
          <a:xfrm>
            <a:off x="7676324" y="3363838"/>
            <a:ext cx="1000132" cy="571504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GO</a:t>
            </a:r>
          </a:p>
        </p:txBody>
      </p:sp>
      <p:sp>
        <p:nvSpPr>
          <p:cNvPr id="11" name="Elipse 10"/>
          <p:cNvSpPr/>
          <p:nvPr/>
        </p:nvSpPr>
        <p:spPr>
          <a:xfrm>
            <a:off x="266340" y="1856800"/>
            <a:ext cx="1857388" cy="642942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siquiatra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07504" y="934420"/>
            <a:ext cx="1643074" cy="557210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ediatra </a:t>
            </a:r>
            <a:endParaRPr lang="pt-BR" b="1" dirty="0"/>
          </a:p>
        </p:txBody>
      </p:sp>
      <p:sp>
        <p:nvSpPr>
          <p:cNvPr id="13" name="Elipse 12"/>
          <p:cNvSpPr/>
          <p:nvPr/>
        </p:nvSpPr>
        <p:spPr>
          <a:xfrm>
            <a:off x="2195736" y="4377080"/>
            <a:ext cx="1994878" cy="642942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nfermeira</a:t>
            </a:r>
            <a:endParaRPr lang="pt-BR" b="1" dirty="0"/>
          </a:p>
        </p:txBody>
      </p:sp>
      <p:sp>
        <p:nvSpPr>
          <p:cNvPr id="15" name="Elipse 14"/>
          <p:cNvSpPr/>
          <p:nvPr/>
        </p:nvSpPr>
        <p:spPr>
          <a:xfrm>
            <a:off x="142844" y="4377080"/>
            <a:ext cx="1785950" cy="480668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sicóloga</a:t>
            </a:r>
            <a:endParaRPr lang="pt-BR" b="1" dirty="0"/>
          </a:p>
        </p:txBody>
      </p:sp>
      <p:sp>
        <p:nvSpPr>
          <p:cNvPr id="16" name="Elipse 15"/>
          <p:cNvSpPr/>
          <p:nvPr/>
        </p:nvSpPr>
        <p:spPr>
          <a:xfrm>
            <a:off x="348038" y="3440406"/>
            <a:ext cx="2279746" cy="545810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N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utricionista</a:t>
            </a:r>
            <a:endParaRPr lang="pt-BR" b="1" dirty="0"/>
          </a:p>
        </p:txBody>
      </p:sp>
      <p:sp>
        <p:nvSpPr>
          <p:cNvPr id="17" name="Elipse 16"/>
          <p:cNvSpPr/>
          <p:nvPr/>
        </p:nvSpPr>
        <p:spPr>
          <a:xfrm>
            <a:off x="6445557" y="4082568"/>
            <a:ext cx="2467957" cy="764559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F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isioterapeuta</a:t>
            </a:r>
            <a:endParaRPr lang="pt-BR" b="1" dirty="0"/>
          </a:p>
        </p:txBody>
      </p:sp>
      <p:sp>
        <p:nvSpPr>
          <p:cNvPr id="18" name="Elipse 17"/>
          <p:cNvSpPr/>
          <p:nvPr/>
        </p:nvSpPr>
        <p:spPr>
          <a:xfrm>
            <a:off x="4938880" y="904692"/>
            <a:ext cx="857256" cy="442922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TE</a:t>
            </a:r>
            <a:endParaRPr lang="pt-BR" b="1" dirty="0"/>
          </a:p>
        </p:txBody>
      </p:sp>
      <p:sp>
        <p:nvSpPr>
          <p:cNvPr id="20" name="Elipse 19"/>
          <p:cNvSpPr/>
          <p:nvPr/>
        </p:nvSpPr>
        <p:spPr>
          <a:xfrm>
            <a:off x="3598088" y="928676"/>
            <a:ext cx="901904" cy="357190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CD</a:t>
            </a:r>
            <a:endParaRPr lang="pt-BR" b="1" dirty="0"/>
          </a:p>
        </p:txBody>
      </p:sp>
      <p:sp>
        <p:nvSpPr>
          <p:cNvPr id="21" name="Elipse 20"/>
          <p:cNvSpPr/>
          <p:nvPr/>
        </p:nvSpPr>
        <p:spPr>
          <a:xfrm>
            <a:off x="1124736" y="2715766"/>
            <a:ext cx="1431040" cy="504056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TSB</a:t>
            </a:r>
            <a:endParaRPr lang="pt-BR" b="1" dirty="0"/>
          </a:p>
        </p:txBody>
      </p:sp>
      <p:sp>
        <p:nvSpPr>
          <p:cNvPr id="22" name="Elipse 21"/>
          <p:cNvSpPr/>
          <p:nvPr/>
        </p:nvSpPr>
        <p:spPr>
          <a:xfrm>
            <a:off x="1979712" y="987574"/>
            <a:ext cx="1128758" cy="536596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ASB</a:t>
            </a:r>
            <a:endParaRPr lang="pt-BR" b="1" dirty="0"/>
          </a:p>
        </p:txBody>
      </p:sp>
      <p:sp>
        <p:nvSpPr>
          <p:cNvPr id="23" name="Elipse 22"/>
          <p:cNvSpPr/>
          <p:nvPr/>
        </p:nvSpPr>
        <p:spPr>
          <a:xfrm>
            <a:off x="5868144" y="987574"/>
            <a:ext cx="2749984" cy="637812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Recepcionistas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623109" y="4529148"/>
            <a:ext cx="1893107" cy="457200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V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igilante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6489633" y="2787774"/>
            <a:ext cx="1178711" cy="471493"/>
          </a:xfrm>
          <a:prstGeom prst="ellipse">
            <a:avLst/>
          </a:prstGeom>
          <a:solidFill>
            <a:srgbClr val="FB5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AO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408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53" y="0"/>
            <a:ext cx="284750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7194" y="597917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USF Aloisio Souza Oliveira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3028482" y="1923678"/>
            <a:ext cx="5863998" cy="2123658"/>
          </a:xfrm>
          <a:prstGeom prst="rect">
            <a:avLst/>
          </a:prstGeom>
          <a:solidFill>
            <a:schemeClr val="bg1"/>
          </a:solidFill>
          <a:ln w="38100">
            <a:solidFill>
              <a:srgbClr val="FB5BDD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Pré-natal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Serviço </a:t>
            </a:r>
            <a:r>
              <a:rPr lang="pt-BR" sz="2400" b="1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subutilizado</a:t>
            </a:r>
          </a:p>
          <a:p>
            <a:pPr algn="ctr">
              <a:lnSpc>
                <a:spcPct val="110000"/>
              </a:lnSpc>
            </a:pPr>
            <a:r>
              <a:rPr lang="pt-BR" sz="2400" b="1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Ausência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monitoramento</a:t>
            </a:r>
          </a:p>
          <a:p>
            <a:pPr algn="ctr">
              <a:lnSpc>
                <a:spcPct val="110000"/>
              </a:lnSpc>
            </a:pPr>
            <a:r>
              <a:rPr lang="pt-BR" sz="2400" b="1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Deficiência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nos registros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pt-BR" sz="2400" b="1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Visão da ESF </a:t>
            </a:r>
          </a:p>
        </p:txBody>
      </p:sp>
    </p:spTree>
    <p:extLst>
      <p:ext uri="{BB962C8B-B14F-4D97-AF65-F5344CB8AC3E}">
        <p14:creationId xmlns="" xmlns:p14="http://schemas.microsoft.com/office/powerpoint/2010/main" val="19950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09" y="307580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2091501"/>
            <a:ext cx="850112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B5BD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D905B1"/>
                </a:solidFill>
                <a:effectLst/>
                <a:ea typeface="Calibri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Melhorar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 saúde bucal de </a:t>
            </a:r>
            <a:r>
              <a:rPr lang="pt-BR" sz="2400" b="1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gestantes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D905B1"/>
                </a:solidFill>
                <a:latin typeface="Arial" pitchFamily="34" charset="0"/>
                <a:cs typeface="Arial" pitchFamily="34" charset="0"/>
              </a:rPr>
              <a:t>e recém-nascidos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Unidade de Saúde da Família Aloísio Souza Oliveira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194" y="669925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49" y="3159855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703586"/>
            <a:ext cx="74981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5BDD"/>
              </a:buClr>
              <a:buSzTx/>
              <a:buFont typeface="Wingdings" pitchFamily="2" charset="2"/>
              <a:buChar char="q"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Ampliar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cobertura da atenção à saúde bucal;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5BDD"/>
              </a:buClr>
              <a:buSzTx/>
              <a:buFont typeface="Wingdings" pitchFamily="2" charset="2"/>
              <a:buChar char="q"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Melhorar adesão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ao atendimento em saúde bucal;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5BDD"/>
              </a:buClr>
              <a:buSzTx/>
              <a:buFont typeface="Wingdings" pitchFamily="2" charset="2"/>
              <a:buChar char="q"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B5BD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Melhorar a qualidade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 atendimento em saúde bucal das gestantes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dos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recém-nascidos.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429006"/>
            <a:ext cx="1428746" cy="142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20" y="3571882"/>
            <a:ext cx="1428746" cy="14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3571882"/>
            <a:ext cx="1428746" cy="14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7194" y="402511"/>
            <a:ext cx="8395617" cy="461665"/>
          </a:xfrm>
          <a:prstGeom prst="rect">
            <a:avLst/>
          </a:prstGeom>
          <a:solidFill>
            <a:srgbClr val="FED6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2258</TotalTime>
  <Words>1516</Words>
  <Application>Microsoft Office PowerPoint</Application>
  <PresentationFormat>Apresentação na tela (16:9)</PresentationFormat>
  <Paragraphs>202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Melhoria da atenção a saúde bucal no pré-natal e puerpério na USF Aloísio Souza Oliveira de Barra do Rocha/Ba  </vt:lpstr>
      <vt:lpstr>Introdução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Resultados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Obrigada pela atenção!!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“Saúde Bucal no Pré-Natal e Puerpério.”</dc:title>
  <dc:creator>Dra Patricia</dc:creator>
  <cp:lastModifiedBy>Dra Patricia</cp:lastModifiedBy>
  <cp:revision>31</cp:revision>
  <dcterms:created xsi:type="dcterms:W3CDTF">2013-02-16T18:03:42Z</dcterms:created>
  <dcterms:modified xsi:type="dcterms:W3CDTF">2013-09-22T02:11:49Z</dcterms:modified>
</cp:coreProperties>
</file>