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9" r:id="rId4"/>
    <p:sldId id="270" r:id="rId5"/>
    <p:sldId id="268" r:id="rId6"/>
    <p:sldId id="258" r:id="rId7"/>
    <p:sldId id="324" r:id="rId8"/>
    <p:sldId id="260" r:id="rId9"/>
    <p:sldId id="271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10" r:id="rId35"/>
    <p:sldId id="326" r:id="rId36"/>
    <p:sldId id="327" r:id="rId37"/>
    <p:sldId id="314" r:id="rId38"/>
    <p:sldId id="322" r:id="rId39"/>
    <p:sldId id="320" r:id="rId40"/>
    <p:sldId id="328" r:id="rId41"/>
    <p:sldId id="321" r:id="rId4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oleta\Desktop\PATRICIA%20-%20COLETA%20DE%20DADOS%20FINAL_Patricia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oleta\Desktop\PATRICIA%20-%20COLETA%20DE%20DADOS%20FINAL_Patricia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oleta\Desktop\PATRICIA%20-%20COLETA%20DE%20DADOS%20FINAL_Patricia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oleta\Desktop\PATRICIA%20-%20COLETA%20DE%20DADOS%20FINAL_Patricia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oleta\Desktop\PATRICIA%20-%20COLETA%20DE%20DADOS%20FINAL_Patricia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oleta\Desktop\PATRICIA%20-%20COLETA%20DE%20DADOS%20FINAL_Patricia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oleta\Desktop\PATRICIA%20-%20COLETA%20DE%20DADOS%20FINAL_Patricia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oleta\Desktop\PATRICIA%20-%20COLETA%20DE%20DADOS%20FINAL_Patricia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oleta\Desktop\PATRICIA%20-%20COLETA%20DE%20DADOS%20FINAL_Patricia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oleta\Desktop\PATRICIA%20-%20COLETA%20DE%20DADOS%20FINAL_Patricia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oleta\Desktop\PATRICIA%20-%20COLETA%20DE%20DADOS%20FINAL_Patricia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oleta\Desktop\PATRICIA%20-%20COLETA%20DE%20DADOS%20FINAL_Patricia.xls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oleta\Desktop\PATRICIA%20-%20COLETA%20DE%20DADOS%20FINAL_Patricia.xls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oleta\Desktop\PATRICIA%20-%20COLETA%20DE%20DADOS%20FINAL_Patricia.xls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oleta\Desktop\PATRICIA%20-%20COLETA%20DE%20DADOS%20FINAL_Patricia.xls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oleta\Desktop\PATRICIA%20-%20COLETA%20DE%20DADOS%20FINAL_Patricia.xls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oleta\Desktop\PATRICIA%20-%20COLETA%20DE%20DADOS%20FINAL_Patricia.xls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TRICIA\Documents\UNASUS%20Saude%20da%20Familia\UNIDADE%203%20-%20INTERVEN&#199;&#195;O\M&#202;S%205\SEMANA%2017\PATRICIA%20-%20COLETA%20DE%20DADOS%20FINAL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oleta\Desktop\PATRICIA%20-%20COLETA%20DE%20DADOS%20FINAL_Patricia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oleta\Desktop\PATRICIA%20-%20COLETA%20DE%20DADOS%20FINAL_Patricia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oleta\Desktop\PATRICIA%20-%20COLETA%20DE%20DADOS%20FINAL_Patricia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oleta\Desktop\PATRICIA%20-%20COLETA%20DE%20DADOS%20FINAL_Patricia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oleta\Desktop\PATRICIA%20-%20COLETA%20DE%20DADOS%20FINAL_Patricia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oleta\Desktop\PATRICIA%20-%20COLETA%20DE%20DADOS%20FINAL_Patricia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oleta\Desktop\PATRICIA%20-%20COLETA%20DE%20DADOS%20FINAL_Patrici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80147823503195"/>
          <c:y val="9.7069762121805556E-2"/>
          <c:w val="0.86019852176496803"/>
          <c:h val="0.808274147850723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à saúde do idoso na unidade de saúde</c:v>
                </c:pt>
              </c:strCache>
            </c:strRef>
          </c:tx>
          <c:spPr>
            <a:solidFill>
              <a:schemeClr val="tx1"/>
            </a:solidFill>
            <a:ln w="25400">
              <a:noFill/>
            </a:ln>
          </c:spPr>
          <c:invertIfNegative val="0"/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0.22340425531914893</c:v>
                </c:pt>
                <c:pt idx="1">
                  <c:v>0.40425531914893614</c:v>
                </c:pt>
                <c:pt idx="2">
                  <c:v>0.62765957446808507</c:v>
                </c:pt>
                <c:pt idx="3">
                  <c:v>0.81914893617021278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1332704"/>
        <c:axId val="311335056"/>
      </c:barChart>
      <c:catAx>
        <c:axId val="311332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11335056"/>
        <c:crosses val="autoZero"/>
        <c:auto val="1"/>
        <c:lblAlgn val="ctr"/>
        <c:lblOffset val="100"/>
        <c:noMultiLvlLbl val="0"/>
      </c:catAx>
      <c:valAx>
        <c:axId val="31133505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11332704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Indicadores!$C$50</c:f>
              <c:strCache>
                <c:ptCount val="1"/>
                <c:pt idx="0">
                  <c:v>Proporção de idosos com exame clínico apropriado em dia</c:v>
                </c:pt>
              </c:strCache>
            </c:strRef>
          </c:tx>
          <c:spPr>
            <a:solidFill>
              <a:schemeClr val="tx1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Indicadores!$D$49:$G$49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Indicadores!$D$50:$G$50</c:f>
              <c:numCache>
                <c:formatCode>0.0%</c:formatCode>
                <c:ptCount val="4"/>
                <c:pt idx="0">
                  <c:v>0.95238095238095233</c:v>
                </c:pt>
                <c:pt idx="1">
                  <c:v>0.97368421052631582</c:v>
                </c:pt>
                <c:pt idx="2">
                  <c:v>0.96610169491525422</c:v>
                </c:pt>
                <c:pt idx="3">
                  <c:v>0.97402597402597402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2993392"/>
        <c:axId val="312995744"/>
      </c:barChart>
      <c:catAx>
        <c:axId val="312993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12995744"/>
        <c:crosses val="autoZero"/>
        <c:auto val="1"/>
        <c:lblAlgn val="ctr"/>
        <c:lblOffset val="100"/>
        <c:noMultiLvlLbl val="0"/>
      </c:catAx>
      <c:valAx>
        <c:axId val="31299574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12993392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Indicadores!$C$55</c:f>
              <c:strCache>
                <c:ptCount val="1"/>
                <c:pt idx="0">
                  <c:v>Proporção de idosos hipertensos e/ou diabéticos com solicitação de exames complementares periódicos em dia</c:v>
                </c:pt>
              </c:strCache>
            </c:strRef>
          </c:tx>
          <c:spPr>
            <a:solidFill>
              <a:schemeClr val="tx1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Indicadores!$D$54:$G$54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Indicadores!$D$55:$G$55</c:f>
              <c:numCache>
                <c:formatCode>0.0%</c:formatCode>
                <c:ptCount val="4"/>
                <c:pt idx="0">
                  <c:v>0.875</c:v>
                </c:pt>
                <c:pt idx="1">
                  <c:v>0.91666666666666663</c:v>
                </c:pt>
                <c:pt idx="2">
                  <c:v>0.94285714285714284</c:v>
                </c:pt>
                <c:pt idx="3">
                  <c:v>0.97727272727272729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2995352"/>
        <c:axId val="312993784"/>
      </c:barChart>
      <c:catAx>
        <c:axId val="312995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12993784"/>
        <c:crosses val="autoZero"/>
        <c:auto val="1"/>
        <c:lblAlgn val="ctr"/>
        <c:lblOffset val="100"/>
        <c:noMultiLvlLbl val="0"/>
      </c:catAx>
      <c:valAx>
        <c:axId val="31299378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12995352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Indicadores!$C$60</c:f>
              <c:strCache>
                <c:ptCount val="1"/>
                <c:pt idx="0">
                  <c:v>Proporção de idosos com acesso aos medicamentos prescritos</c:v>
                </c:pt>
              </c:strCache>
            </c:strRef>
          </c:tx>
          <c:spPr>
            <a:solidFill>
              <a:schemeClr val="tx1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Indicadores!$D$59:$G$59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Indicadores!$D$60:$G$60</c:f>
              <c:numCache>
                <c:formatCode>0.0%</c:formatCode>
                <c:ptCount val="4"/>
                <c:pt idx="0">
                  <c:v>0.95238095238095233</c:v>
                </c:pt>
                <c:pt idx="1">
                  <c:v>0.97368421052631582</c:v>
                </c:pt>
                <c:pt idx="2">
                  <c:v>0.98305084745762716</c:v>
                </c:pt>
                <c:pt idx="3">
                  <c:v>0.98701298701298701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2994568"/>
        <c:axId val="312994176"/>
      </c:barChart>
      <c:catAx>
        <c:axId val="312994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12994176"/>
        <c:crosses val="autoZero"/>
        <c:auto val="1"/>
        <c:lblAlgn val="ctr"/>
        <c:lblOffset val="100"/>
        <c:noMultiLvlLbl val="0"/>
      </c:catAx>
      <c:valAx>
        <c:axId val="31299417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12994568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Indicadores!$C$70</c:f>
              <c:strCache>
                <c:ptCount val="1"/>
                <c:pt idx="0">
                  <c:v>Proporção de idosos com avaliação de alterações de mucosa bucal em dia</c:v>
                </c:pt>
              </c:strCache>
            </c:strRef>
          </c:tx>
          <c:spPr>
            <a:solidFill>
              <a:schemeClr val="tx1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Indicadores!$D$69:$G$69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Indicadores!$D$70:$G$70</c:f>
              <c:numCache>
                <c:formatCode>0.0%</c:formatCode>
                <c:ptCount val="4"/>
                <c:pt idx="0">
                  <c:v>0.38095238095238093</c:v>
                </c:pt>
                <c:pt idx="1">
                  <c:v>0.21052631578947367</c:v>
                </c:pt>
                <c:pt idx="2">
                  <c:v>0.13559322033898305</c:v>
                </c:pt>
                <c:pt idx="3">
                  <c:v>0.12987012987012986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3083488"/>
        <c:axId val="313081528"/>
      </c:barChart>
      <c:catAx>
        <c:axId val="313083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13081528"/>
        <c:crosses val="autoZero"/>
        <c:auto val="1"/>
        <c:lblAlgn val="ctr"/>
        <c:lblOffset val="100"/>
        <c:noMultiLvlLbl val="0"/>
      </c:catAx>
      <c:valAx>
        <c:axId val="31308152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13083488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Indicadores!$C$75</c:f>
              <c:strCache>
                <c:ptCount val="1"/>
                <c:pt idx="0">
                  <c:v>Proporção de idosos com avaliação da necessidade de prótese bucal em dia</c:v>
                </c:pt>
              </c:strCache>
            </c:strRef>
          </c:tx>
          <c:spPr>
            <a:solidFill>
              <a:schemeClr val="tx1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Indicadores!$D$74:$G$74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Indicadores!$D$75:$G$75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3081920"/>
        <c:axId val="313080744"/>
      </c:barChart>
      <c:catAx>
        <c:axId val="313081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13080744"/>
        <c:crosses val="autoZero"/>
        <c:auto val="1"/>
        <c:lblAlgn val="ctr"/>
        <c:lblOffset val="100"/>
        <c:noMultiLvlLbl val="0"/>
      </c:catAx>
      <c:valAx>
        <c:axId val="31308074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13081920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Indicadores!$C$65</c:f>
              <c:strCache>
                <c:ptCount val="1"/>
                <c:pt idx="0">
                  <c:v>Proporção de idosos com tratamento odontológico concluído</c:v>
                </c:pt>
              </c:strCache>
            </c:strRef>
          </c:tx>
          <c:spPr>
            <a:solidFill>
              <a:schemeClr val="tx1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Indicadores!$D$64:$G$64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Indicadores!$D$65:$G$65</c:f>
              <c:numCache>
                <c:formatCode>0.0%</c:formatCode>
                <c:ptCount val="4"/>
                <c:pt idx="0">
                  <c:v>0.375</c:v>
                </c:pt>
                <c:pt idx="1">
                  <c:v>0.375</c:v>
                </c:pt>
                <c:pt idx="2">
                  <c:v>0.375</c:v>
                </c:pt>
                <c:pt idx="3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3083880"/>
        <c:axId val="313083096"/>
      </c:barChart>
      <c:catAx>
        <c:axId val="313083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13083096"/>
        <c:crosses val="autoZero"/>
        <c:auto val="1"/>
        <c:lblAlgn val="ctr"/>
        <c:lblOffset val="100"/>
        <c:noMultiLvlLbl val="0"/>
      </c:catAx>
      <c:valAx>
        <c:axId val="31308309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13083880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Indicadores!$C$80</c:f>
              <c:strCache>
                <c:ptCount val="1"/>
                <c:pt idx="0">
                  <c:v>Proporção de idosos com registro na ficha espelho em dia</c:v>
                </c:pt>
              </c:strCache>
            </c:strRef>
          </c:tx>
          <c:spPr>
            <a:solidFill>
              <a:schemeClr val="tx1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Indicadores!$D$79:$G$79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Indicadores!$D$80:$G$80</c:f>
              <c:numCache>
                <c:formatCode>0.0%</c:formatCode>
                <c:ptCount val="4"/>
                <c:pt idx="0">
                  <c:v>0.95238095238095233</c:v>
                </c:pt>
                <c:pt idx="1">
                  <c:v>0.94736842105263153</c:v>
                </c:pt>
                <c:pt idx="2">
                  <c:v>0.88135593220338981</c:v>
                </c:pt>
                <c:pt idx="3">
                  <c:v>0.96103896103896103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3081136"/>
        <c:axId val="312877784"/>
      </c:barChart>
      <c:catAx>
        <c:axId val="31308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12877784"/>
        <c:crosses val="autoZero"/>
        <c:auto val="1"/>
        <c:lblAlgn val="ctr"/>
        <c:lblOffset val="100"/>
        <c:noMultiLvlLbl val="0"/>
      </c:catAx>
      <c:valAx>
        <c:axId val="31287778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13081136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94667628650988"/>
          <c:y val="0.13845565064449675"/>
          <c:w val="0.84249781277340485"/>
          <c:h val="0.703248784698189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Indicadores!$C$86</c:f>
              <c:strCache>
                <c:ptCount val="1"/>
                <c:pt idx="0">
                  <c:v>Proporção de idosos com Caderneta de Saúde da Pessoa Idosa</c:v>
                </c:pt>
              </c:strCache>
            </c:strRef>
          </c:tx>
          <c:spPr>
            <a:solidFill>
              <a:schemeClr val="tx1"/>
            </a:solidFill>
            <a:ln w="25400">
              <a:noFill/>
            </a:ln>
          </c:spPr>
          <c:invertIfNegative val="0"/>
          <c:cat>
            <c:strRef>
              <c:f>Indicadores!$D$85:$G$85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Indicadores!$D$86:$G$86</c:f>
              <c:numCache>
                <c:formatCode>0.0%</c:formatCode>
                <c:ptCount val="4"/>
                <c:pt idx="0">
                  <c:v>0.90476190476190477</c:v>
                </c:pt>
                <c:pt idx="1">
                  <c:v>0.76315789473684215</c:v>
                </c:pt>
                <c:pt idx="2">
                  <c:v>0.61016949152542377</c:v>
                </c:pt>
                <c:pt idx="3">
                  <c:v>0.51948051948051943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2881312"/>
        <c:axId val="312880920"/>
      </c:barChart>
      <c:catAx>
        <c:axId val="312881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12880920"/>
        <c:crosses val="autoZero"/>
        <c:auto val="1"/>
        <c:lblAlgn val="ctr"/>
        <c:lblOffset val="100"/>
        <c:noMultiLvlLbl val="0"/>
      </c:catAx>
      <c:valAx>
        <c:axId val="31288092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12881312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Indicadores!$C$93</c:f>
              <c:strCache>
                <c:ptCount val="1"/>
                <c:pt idx="0">
                  <c:v>Proporção de idosos com avaliação de risco para morbimortalidade em dia</c:v>
                </c:pt>
              </c:strCache>
            </c:strRef>
          </c:tx>
          <c:spPr>
            <a:solidFill>
              <a:schemeClr val="tx1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Indicadores!$D$92:$G$92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Indicadores!$D$93:$G$93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0.93220338983050843</c:v>
                </c:pt>
                <c:pt idx="3">
                  <c:v>0.98701298701298701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2878568"/>
        <c:axId val="312878960"/>
      </c:barChart>
      <c:catAx>
        <c:axId val="312878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12878960"/>
        <c:crosses val="autoZero"/>
        <c:auto val="1"/>
        <c:lblAlgn val="ctr"/>
        <c:lblOffset val="100"/>
        <c:noMultiLvlLbl val="0"/>
      </c:catAx>
      <c:valAx>
        <c:axId val="31287896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12878568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Indicadores!$C$99</c:f>
              <c:strCache>
                <c:ptCount val="1"/>
                <c:pt idx="0">
                  <c:v>Proporção de idosos com avaliação para fragilização na velhice em dia</c:v>
                </c:pt>
              </c:strCache>
            </c:strRef>
          </c:tx>
          <c:spPr>
            <a:solidFill>
              <a:schemeClr val="tx1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Indicadores!$D$98:$G$98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Indicadores!$D$99:$G$99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0.93220338983050843</c:v>
                </c:pt>
                <c:pt idx="3">
                  <c:v>0.98701298701298701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2879744"/>
        <c:axId val="312880528"/>
      </c:barChart>
      <c:catAx>
        <c:axId val="312879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12880528"/>
        <c:crosses val="autoZero"/>
        <c:auto val="1"/>
        <c:lblAlgn val="ctr"/>
        <c:lblOffset val="100"/>
        <c:noMultiLvlLbl val="0"/>
      </c:catAx>
      <c:valAx>
        <c:axId val="31288052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12879744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Indicadores!$C$9</c:f>
              <c:strCache>
                <c:ptCount val="1"/>
                <c:pt idx="0">
                  <c:v>Proporção de idosos acamados ou com problemas de locomoção cadastrados</c:v>
                </c:pt>
              </c:strCache>
            </c:strRef>
          </c:tx>
          <c:spPr>
            <a:solidFill>
              <a:schemeClr val="tx1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Indicadores!$D$8:$G$8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Indicadores!$D$9:$G$9</c:f>
              <c:numCache>
                <c:formatCode>0.0%</c:formatCode>
                <c:ptCount val="4"/>
                <c:pt idx="0">
                  <c:v>0.24154589371980678</c:v>
                </c:pt>
                <c:pt idx="1">
                  <c:v>0.24154589371980678</c:v>
                </c:pt>
                <c:pt idx="2">
                  <c:v>0.24154589371980678</c:v>
                </c:pt>
                <c:pt idx="3">
                  <c:v>0.24154589371980678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1336232"/>
        <c:axId val="311380008"/>
      </c:barChart>
      <c:catAx>
        <c:axId val="311336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11380008"/>
        <c:crosses val="autoZero"/>
        <c:auto val="1"/>
        <c:lblAlgn val="ctr"/>
        <c:lblOffset val="100"/>
        <c:noMultiLvlLbl val="0"/>
      </c:catAx>
      <c:valAx>
        <c:axId val="31138000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11336232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Indicadores!$C$104</c:f>
              <c:strCache>
                <c:ptCount val="1"/>
                <c:pt idx="0">
                  <c:v>Proporção de idosos com avaliação de rede social em dia</c:v>
                </c:pt>
              </c:strCache>
            </c:strRef>
          </c:tx>
          <c:spPr>
            <a:solidFill>
              <a:schemeClr val="tx1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Indicadores!$D$103:$G$103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Indicadores!$D$104:$G$104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0.98305084745762716</c:v>
                </c:pt>
                <c:pt idx="3">
                  <c:v>0.98701298701298701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2966432"/>
        <c:axId val="312969568"/>
      </c:barChart>
      <c:catAx>
        <c:axId val="312966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12969568"/>
        <c:crosses val="autoZero"/>
        <c:auto val="1"/>
        <c:lblAlgn val="ctr"/>
        <c:lblOffset val="100"/>
        <c:noMultiLvlLbl val="0"/>
      </c:catAx>
      <c:valAx>
        <c:axId val="31296956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12966432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Indicadores!$C$109</c:f>
              <c:strCache>
                <c:ptCount val="1"/>
                <c:pt idx="0">
                  <c:v>Proporção de idosos com avaliação de risco em saúde bucal em dia</c:v>
                </c:pt>
              </c:strCache>
            </c:strRef>
          </c:tx>
          <c:spPr>
            <a:solidFill>
              <a:schemeClr val="tx1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Indicadores!$D$108:$G$108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Indicadores!$D$109:$G$109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2968000"/>
        <c:axId val="312966824"/>
      </c:barChart>
      <c:catAx>
        <c:axId val="312968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12966824"/>
        <c:crosses val="autoZero"/>
        <c:auto val="1"/>
        <c:lblAlgn val="ctr"/>
        <c:lblOffset val="100"/>
        <c:noMultiLvlLbl val="0"/>
      </c:catAx>
      <c:valAx>
        <c:axId val="31296682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12968000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Indicadores!$C$118</c:f>
              <c:strCache>
                <c:ptCount val="1"/>
                <c:pt idx="0">
                  <c:v>Proporção de idosos que receberam orientação nutricional para hábitos saudáveis</c:v>
                </c:pt>
              </c:strCache>
            </c:strRef>
          </c:tx>
          <c:spPr>
            <a:solidFill>
              <a:schemeClr val="tx1"/>
            </a:solidFill>
            <a:ln w="25400">
              <a:noFill/>
            </a:ln>
          </c:spPr>
          <c:invertIfNegative val="0"/>
          <c:cat>
            <c:strRef>
              <c:f>Indicadores!$D$117:$G$117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Indicadores!$D$118:$G$118</c:f>
              <c:numCache>
                <c:formatCode>0.0%</c:formatCode>
                <c:ptCount val="4"/>
                <c:pt idx="0">
                  <c:v>0.95238095238095233</c:v>
                </c:pt>
                <c:pt idx="1">
                  <c:v>0.94736842105263153</c:v>
                </c:pt>
                <c:pt idx="2">
                  <c:v>0.96610169491525422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2964080"/>
        <c:axId val="312967216"/>
      </c:barChart>
      <c:catAx>
        <c:axId val="312964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12967216"/>
        <c:crosses val="autoZero"/>
        <c:auto val="1"/>
        <c:lblAlgn val="ctr"/>
        <c:lblOffset val="100"/>
        <c:noMultiLvlLbl val="0"/>
      </c:catAx>
      <c:valAx>
        <c:axId val="312967216"/>
        <c:scaling>
          <c:orientation val="minMax"/>
          <c:max val="1"/>
          <c:min val="0"/>
        </c:scaling>
        <c:delete val="0"/>
        <c:axPos val="l"/>
        <c:minorGridlines/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12964080"/>
        <c:crosses val="autoZero"/>
        <c:crossBetween val="between"/>
        <c:majorUnit val="0.1"/>
        <c:minorUnit val="0.1"/>
      </c:valAx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Indicadores!$C$123</c:f>
              <c:strCache>
                <c:ptCount val="1"/>
                <c:pt idx="0">
                  <c:v>Proporção de idosos que receberam orientação sobre prática de atividade física regular</c:v>
                </c:pt>
              </c:strCache>
            </c:strRef>
          </c:tx>
          <c:spPr>
            <a:solidFill>
              <a:schemeClr val="tx1"/>
            </a:solidFill>
            <a:ln w="25400">
              <a:noFill/>
            </a:ln>
          </c:spPr>
          <c:invertIfNegative val="0"/>
          <c:cat>
            <c:strRef>
              <c:f>Indicadores!$D$122:$G$122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Indicadores!$D$123:$G$123</c:f>
              <c:numCache>
                <c:formatCode>0.0%</c:formatCode>
                <c:ptCount val="4"/>
                <c:pt idx="0">
                  <c:v>0.7142857142857143</c:v>
                </c:pt>
                <c:pt idx="1">
                  <c:v>0.84210526315789469</c:v>
                </c:pt>
                <c:pt idx="2">
                  <c:v>0.89830508474576276</c:v>
                </c:pt>
                <c:pt idx="3">
                  <c:v>0.94805194805194803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2963688"/>
        <c:axId val="312968392"/>
      </c:barChart>
      <c:catAx>
        <c:axId val="312963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12968392"/>
        <c:crosses val="autoZero"/>
        <c:auto val="1"/>
        <c:lblAlgn val="ctr"/>
        <c:lblOffset val="100"/>
        <c:noMultiLvlLbl val="0"/>
      </c:catAx>
      <c:valAx>
        <c:axId val="31296839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12963688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Indicadores!$C$131</c:f>
              <c:strCache>
                <c:ptCount val="1"/>
                <c:pt idx="0">
                  <c:v>Proporção de idosos com orientação individual de cuidados de saúde bucal em dia</c:v>
                </c:pt>
              </c:strCache>
            </c:strRef>
          </c:tx>
          <c:spPr>
            <a:solidFill>
              <a:schemeClr val="tx1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Indicadores!$D$130:$G$130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Indicadores!$D$131:$G$131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2966040"/>
        <c:axId val="312968784"/>
      </c:barChart>
      <c:catAx>
        <c:axId val="312966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12968784"/>
        <c:crosses val="autoZero"/>
        <c:auto val="1"/>
        <c:lblAlgn val="ctr"/>
        <c:lblOffset val="100"/>
        <c:noMultiLvlLbl val="0"/>
      </c:catAx>
      <c:valAx>
        <c:axId val="31296878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12966040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Indicadores!$C$137</c:f>
              <c:strCache>
                <c:ptCount val="1"/>
                <c:pt idx="0">
                  <c:v>Proporção de idosos com participação em ações coletivas de educação em saúde bucal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Indicadores!$D$136:$G$136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Indicadores!$D$137:$G$137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2970352"/>
        <c:axId val="312970744"/>
      </c:barChart>
      <c:catAx>
        <c:axId val="312970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12970744"/>
        <c:crosses val="autoZero"/>
        <c:auto val="1"/>
        <c:lblAlgn val="ctr"/>
        <c:lblOffset val="100"/>
        <c:noMultiLvlLbl val="0"/>
      </c:catAx>
      <c:valAx>
        <c:axId val="312970744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1297035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idosos acamados ou com problemas de locomoção com visita domiciliar</c:v>
                </c:pt>
              </c:strCache>
            </c:strRef>
          </c:tx>
          <c:spPr>
            <a:solidFill>
              <a:schemeClr val="tx1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Indicadores!$D$14:$G$14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Indicadores!$D$15:$G$15</c:f>
              <c:numCache>
                <c:formatCode>0.0%</c:formatCode>
                <c:ptCount val="4"/>
                <c:pt idx="0">
                  <c:v>0.75</c:v>
                </c:pt>
                <c:pt idx="1">
                  <c:v>0.75</c:v>
                </c:pt>
                <c:pt idx="2">
                  <c:v>0.75</c:v>
                </c:pt>
                <c:pt idx="3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1381576"/>
        <c:axId val="311381968"/>
      </c:barChart>
      <c:catAx>
        <c:axId val="311381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11381968"/>
        <c:crosses val="autoZero"/>
        <c:auto val="1"/>
        <c:lblAlgn val="ctr"/>
        <c:lblOffset val="100"/>
        <c:noMultiLvlLbl val="0"/>
      </c:catAx>
      <c:valAx>
        <c:axId val="31138196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11381576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Indicadores!$C$20</c:f>
              <c:strCache>
                <c:ptCount val="1"/>
                <c:pt idx="0">
                  <c:v>Proporção de idosos com verificação da pressão arterial na última consulta</c:v>
                </c:pt>
              </c:strCache>
            </c:strRef>
          </c:tx>
          <c:spPr>
            <a:solidFill>
              <a:schemeClr val="tx1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Indicadores!$D$19:$G$19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Indicadores!$D$20:$G$20</c:f>
              <c:numCache>
                <c:formatCode>0.0%</c:formatCode>
                <c:ptCount val="4"/>
                <c:pt idx="0">
                  <c:v>0.95238095238095233</c:v>
                </c:pt>
                <c:pt idx="1">
                  <c:v>0.94736842105263153</c:v>
                </c:pt>
                <c:pt idx="2">
                  <c:v>0.96610169491525422</c:v>
                </c:pt>
                <c:pt idx="3">
                  <c:v>0.98701298701298701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0391336"/>
        <c:axId val="310390552"/>
      </c:barChart>
      <c:catAx>
        <c:axId val="310391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10390552"/>
        <c:crosses val="autoZero"/>
        <c:auto val="1"/>
        <c:lblAlgn val="ctr"/>
        <c:lblOffset val="100"/>
        <c:noMultiLvlLbl val="0"/>
      </c:catAx>
      <c:valAx>
        <c:axId val="310390552"/>
        <c:scaling>
          <c:orientation val="minMax"/>
          <c:max val="1"/>
          <c:min val="0"/>
        </c:scaling>
        <c:delete val="0"/>
        <c:axPos val="l"/>
        <c:minorGridlines/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10391336"/>
        <c:crosses val="autoZero"/>
        <c:crossBetween val="between"/>
        <c:majorUnit val="0.1"/>
        <c:minorUnit val="0.1"/>
      </c:valAx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Indicadores!$C$25</c:f>
              <c:strCache>
                <c:ptCount val="1"/>
                <c:pt idx="0">
                  <c:v>Proporção de idosos hipertensos rastreados para diabetes</c:v>
                </c:pt>
              </c:strCache>
            </c:strRef>
          </c:tx>
          <c:spPr>
            <a:solidFill>
              <a:schemeClr val="tx1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Indicadores!$D$24:$G$24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Indicadores!$D$25:$G$25</c:f>
              <c:numCache>
                <c:formatCode>0.0%</c:formatCode>
                <c:ptCount val="4"/>
                <c:pt idx="0">
                  <c:v>1</c:v>
                </c:pt>
                <c:pt idx="1">
                  <c:v>0.95454545454545459</c:v>
                </c:pt>
                <c:pt idx="2">
                  <c:v>0.94594594594594594</c:v>
                </c:pt>
                <c:pt idx="3">
                  <c:v>0.95454545454545459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0390944"/>
        <c:axId val="232621920"/>
      </c:barChart>
      <c:catAx>
        <c:axId val="310390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2621920"/>
        <c:crosses val="autoZero"/>
        <c:auto val="1"/>
        <c:lblAlgn val="ctr"/>
        <c:lblOffset val="100"/>
        <c:noMultiLvlLbl val="0"/>
      </c:catAx>
      <c:valAx>
        <c:axId val="23262192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10390944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Indicadores!$C$30</c:f>
              <c:strCache>
                <c:ptCount val="1"/>
                <c:pt idx="0">
                  <c:v>Proporção de idosos com primeira consulta odontológica programática</c:v>
                </c:pt>
              </c:strCache>
            </c:strRef>
          </c:tx>
          <c:spPr>
            <a:solidFill>
              <a:schemeClr val="tx1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Indicadores!$D$29:$G$29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Indicadores!$D$30:$G$30</c:f>
              <c:numCache>
                <c:formatCode>0.0%</c:formatCode>
                <c:ptCount val="4"/>
                <c:pt idx="0">
                  <c:v>0.38095238095238093</c:v>
                </c:pt>
                <c:pt idx="1">
                  <c:v>0.21052631578947367</c:v>
                </c:pt>
                <c:pt idx="2">
                  <c:v>0.13559322033898305</c:v>
                </c:pt>
                <c:pt idx="3">
                  <c:v>0.12987012987012986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2623488"/>
        <c:axId val="312557184"/>
      </c:barChart>
      <c:catAx>
        <c:axId val="232623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12557184"/>
        <c:crosses val="autoZero"/>
        <c:auto val="1"/>
        <c:lblAlgn val="ctr"/>
        <c:lblOffset val="100"/>
        <c:noMultiLvlLbl val="0"/>
      </c:catAx>
      <c:valAx>
        <c:axId val="31255718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2623488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Indicadores!$C$35</c:f>
              <c:strCache>
                <c:ptCount val="1"/>
                <c:pt idx="0">
                  <c:v>Proporção de idosos acamados ou com dificuldade de locomoção que receberam visita domiciliar odontológica</c:v>
                </c:pt>
              </c:strCache>
            </c:strRef>
          </c:tx>
          <c:spPr>
            <a:solidFill>
              <a:schemeClr val="tx1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Indicadores!$D$34:$G$34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Indicadores!$D$35:$G$35</c:f>
              <c:numCache>
                <c:formatCode>0.0%</c:formatCode>
                <c:ptCount val="4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2556008"/>
        <c:axId val="312556792"/>
      </c:barChart>
      <c:catAx>
        <c:axId val="312556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12556792"/>
        <c:crosses val="autoZero"/>
        <c:auto val="1"/>
        <c:lblAlgn val="ctr"/>
        <c:lblOffset val="100"/>
        <c:noMultiLvlLbl val="0"/>
      </c:catAx>
      <c:valAx>
        <c:axId val="31255679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minorGridlines/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12556008"/>
        <c:crosses val="autoZero"/>
        <c:crossBetween val="between"/>
        <c:majorUnit val="0.1"/>
        <c:minorUnit val="0.1"/>
      </c:valAx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Indicadores!$C$40</c:f>
              <c:strCache>
                <c:ptCount val="1"/>
                <c:pt idx="0">
                  <c:v>Proporção de idosos faltosos às consultas que receberam busca ativa</c:v>
                </c:pt>
              </c:strCache>
            </c:strRef>
          </c:tx>
          <c:spPr>
            <a:solidFill>
              <a:schemeClr val="tx1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Indicadores!$D$39:$G$39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Indicadores!$D$40:$G$40</c:f>
              <c:numCache>
                <c:formatCode>0.0%</c:formatCode>
                <c:ptCount val="4"/>
                <c:pt idx="0">
                  <c:v>0.6</c:v>
                </c:pt>
                <c:pt idx="1">
                  <c:v>0.7142857142857143</c:v>
                </c:pt>
                <c:pt idx="2">
                  <c:v>0.66666666666666663</c:v>
                </c:pt>
                <c:pt idx="3">
                  <c:v>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2557576"/>
        <c:axId val="312554048"/>
      </c:barChart>
      <c:catAx>
        <c:axId val="312557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12554048"/>
        <c:crosses val="autoZero"/>
        <c:auto val="1"/>
        <c:lblAlgn val="ctr"/>
        <c:lblOffset val="100"/>
        <c:noMultiLvlLbl val="0"/>
      </c:catAx>
      <c:valAx>
        <c:axId val="31255404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12557576"/>
        <c:crosses val="autoZero"/>
        <c:crossBetween val="between"/>
        <c:majorUnit val="0.1"/>
        <c:min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Indicadores!$C$45</c:f>
              <c:strCache>
                <c:ptCount val="1"/>
                <c:pt idx="0">
                  <c:v>Proporção de idosos com Avaliação Multidimensional Rápida em dia</c:v>
                </c:pt>
              </c:strCache>
            </c:strRef>
          </c:tx>
          <c:spPr>
            <a:solidFill>
              <a:schemeClr val="tx1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Indicadores!$D$44:$G$44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Indicadores!$D$45:$G$45</c:f>
              <c:numCache>
                <c:formatCode>0.0%</c:formatCode>
                <c:ptCount val="4"/>
                <c:pt idx="0">
                  <c:v>0.95238095238095233</c:v>
                </c:pt>
                <c:pt idx="1">
                  <c:v>0.97368421052631582</c:v>
                </c:pt>
                <c:pt idx="2">
                  <c:v>0.89830508474576276</c:v>
                </c:pt>
                <c:pt idx="3">
                  <c:v>0.93506493506493504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2555224"/>
        <c:axId val="312555616"/>
      </c:barChart>
      <c:catAx>
        <c:axId val="312555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12555616"/>
        <c:crosses val="autoZero"/>
        <c:auto val="1"/>
        <c:lblAlgn val="ctr"/>
        <c:lblOffset val="100"/>
        <c:noMultiLvlLbl val="0"/>
      </c:catAx>
      <c:valAx>
        <c:axId val="31255561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12555224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4B64B-EBB5-432F-8E63-E99A7682EDE8}" type="datetimeFigureOut">
              <a:rPr lang="pt-BR" smtClean="0"/>
              <a:t>19/05/2014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33FEE-6476-40A4-AD20-DB631C5737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4548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4B64B-EBB5-432F-8E63-E99A7682EDE8}" type="datetimeFigureOut">
              <a:rPr lang="pt-BR" smtClean="0"/>
              <a:t>19/05/2014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33FEE-6476-40A4-AD20-DB631C5737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178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4B64B-EBB5-432F-8E63-E99A7682EDE8}" type="datetimeFigureOut">
              <a:rPr lang="pt-BR" smtClean="0"/>
              <a:t>19/05/2014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33FEE-6476-40A4-AD20-DB631C5737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2275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4B64B-EBB5-432F-8E63-E99A7682EDE8}" type="datetimeFigureOut">
              <a:rPr lang="pt-BR" smtClean="0"/>
              <a:t>19/05/2014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33FEE-6476-40A4-AD20-DB631C5737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5115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4B64B-EBB5-432F-8E63-E99A7682EDE8}" type="datetimeFigureOut">
              <a:rPr lang="pt-BR" smtClean="0"/>
              <a:t>19/05/2014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33FEE-6476-40A4-AD20-DB631C5737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9534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4B64B-EBB5-432F-8E63-E99A7682EDE8}" type="datetimeFigureOut">
              <a:rPr lang="pt-BR" smtClean="0"/>
              <a:t>19/05/2014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33FEE-6476-40A4-AD20-DB631C5737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9965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4B64B-EBB5-432F-8E63-E99A7682EDE8}" type="datetimeFigureOut">
              <a:rPr lang="pt-BR" smtClean="0"/>
              <a:t>19/05/2014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33FEE-6476-40A4-AD20-DB631C5737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0429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4B64B-EBB5-432F-8E63-E99A7682EDE8}" type="datetimeFigureOut">
              <a:rPr lang="pt-BR" smtClean="0"/>
              <a:t>19/05/2014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33FEE-6476-40A4-AD20-DB631C5737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6067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4B64B-EBB5-432F-8E63-E99A7682EDE8}" type="datetimeFigureOut">
              <a:rPr lang="pt-BR" smtClean="0"/>
              <a:t>19/05/2014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33FEE-6476-40A4-AD20-DB631C5737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255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4B64B-EBB5-432F-8E63-E99A7682EDE8}" type="datetimeFigureOut">
              <a:rPr lang="pt-BR" smtClean="0"/>
              <a:t>19/05/2014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33FEE-6476-40A4-AD20-DB631C5737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5434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4B64B-EBB5-432F-8E63-E99A7682EDE8}" type="datetimeFigureOut">
              <a:rPr lang="pt-BR" smtClean="0"/>
              <a:t>19/05/2014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33FEE-6476-40A4-AD20-DB631C5737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0939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4B64B-EBB5-432F-8E63-E99A7682EDE8}" type="datetimeFigureOut">
              <a:rPr lang="pt-BR" smtClean="0"/>
              <a:t>19/05/2014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33FEE-6476-40A4-AD20-DB631C5737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482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96980" y="5681649"/>
            <a:ext cx="9144000" cy="8001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pt-BR" b="1" dirty="0" smtClean="0"/>
              <a:t>Especializanda: Patrícia </a:t>
            </a:r>
            <a:r>
              <a:rPr lang="pt-BR" b="1" dirty="0"/>
              <a:t>Valdi </a:t>
            </a:r>
            <a:r>
              <a:rPr lang="pt-BR" b="1" dirty="0" smtClean="0"/>
              <a:t>Régis</a:t>
            </a:r>
          </a:p>
          <a:p>
            <a:pPr algn="r"/>
            <a:r>
              <a:rPr lang="pt-BR" b="1" dirty="0" smtClean="0"/>
              <a:t>Orientadora: Violeta Rodrigues Aguiar</a:t>
            </a:r>
          </a:p>
        </p:txBody>
      </p:sp>
      <p:sp>
        <p:nvSpPr>
          <p:cNvPr id="4" name="Retângulo 3"/>
          <p:cNvSpPr/>
          <p:nvPr/>
        </p:nvSpPr>
        <p:spPr>
          <a:xfrm>
            <a:off x="2712027" y="2755138"/>
            <a:ext cx="73048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MELHORIA DA ATENÇÃO À SAÚDE DO </a:t>
            </a:r>
            <a:r>
              <a:rPr lang="pt-BR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IDOSO </a:t>
            </a:r>
            <a:r>
              <a:rPr lang="pt-BR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DA 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EQUIPE DE SAÚDE LAGOA NOVA, MORRO DO CHAPÉU / BA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m 4" descr="UFPEL-ESCUDO-201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364" y="1457676"/>
            <a:ext cx="1017270" cy="101727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/>
          <p:cNvSpPr/>
          <p:nvPr/>
        </p:nvSpPr>
        <p:spPr>
          <a:xfrm>
            <a:off x="3255818" y="522919"/>
            <a:ext cx="6096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t-BR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UNIVERSIDADE FEDERAL DE PELOTAS</a:t>
            </a:r>
            <a:endParaRPr lang="pt-BR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PRÓ-REITORIA DE PESQUISA E PÓS-GRADUAÇÃO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0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1599716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727364" y="0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1239498" y="-3463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 descr="http://dms.ufpel.edu.br/aquares/images/stories/logos/unasus-ufpel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4" y="4451399"/>
            <a:ext cx="857250" cy="738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593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23948" y="1435001"/>
            <a:ext cx="924098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Meta</a:t>
            </a:r>
            <a:endParaRPr lang="pt-BR" sz="1200" dirty="0"/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1.2 Cadastrar 60% dos idosos acamados ou com problemas de locomoção.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123948" y="250676"/>
            <a:ext cx="996314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Objetivo</a:t>
            </a: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</a:rPr>
              <a:t>1.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Ampliar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cobertura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acompanhamento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idosos</a:t>
            </a:r>
            <a:endParaRPr lang="pt-B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1599716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727364" y="0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1239498" y="-3463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6978317" y="4237092"/>
            <a:ext cx="234615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</a:lstStyle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1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04 idosos</a:t>
            </a:r>
          </a:p>
          <a:p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2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3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4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9292250" y="3056205"/>
            <a:ext cx="1191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24,2%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Seta dobrada 13"/>
          <p:cNvSpPr/>
          <p:nvPr/>
        </p:nvSpPr>
        <p:spPr>
          <a:xfrm>
            <a:off x="7820527" y="2948642"/>
            <a:ext cx="1010652" cy="1036693"/>
          </a:xfrm>
          <a:prstGeom prst="ben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1466867205"/>
              </p:ext>
            </p:extLst>
          </p:nvPr>
        </p:nvGraphicFramePr>
        <p:xfrm>
          <a:off x="1287379" y="2815390"/>
          <a:ext cx="5329989" cy="3392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047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23948" y="1435001"/>
            <a:ext cx="924098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Meta</a:t>
            </a:r>
            <a:endParaRPr lang="pt-BR" sz="1200" dirty="0"/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1.3 Realizar visita domiciliar a 60% dos idosos acamados ou com problemas de locomoção.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123948" y="250676"/>
            <a:ext cx="996314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Objetivo</a:t>
            </a: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</a:rPr>
              <a:t>1.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Ampliar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cobertura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acompanhamento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idosos</a:t>
            </a:r>
            <a:endParaRPr lang="pt-B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1599716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727364" y="0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1239498" y="-3463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6978317" y="4237092"/>
            <a:ext cx="234615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</a:lstStyle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1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03 idosos</a:t>
            </a:r>
          </a:p>
          <a:p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2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3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4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9292250" y="3056205"/>
            <a:ext cx="1191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75%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Seta dobrada 13"/>
          <p:cNvSpPr/>
          <p:nvPr/>
        </p:nvSpPr>
        <p:spPr>
          <a:xfrm>
            <a:off x="7820527" y="2948642"/>
            <a:ext cx="1010652" cy="1036693"/>
          </a:xfrm>
          <a:prstGeom prst="ben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4061075233"/>
              </p:ext>
            </p:extLst>
          </p:nvPr>
        </p:nvGraphicFramePr>
        <p:xfrm>
          <a:off x="1323473" y="2948642"/>
          <a:ext cx="5221705" cy="3211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593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23948" y="1435001"/>
            <a:ext cx="924098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Meta</a:t>
            </a:r>
            <a:endParaRPr lang="pt-BR" sz="1200" dirty="0"/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1.4 Rastrear 40% dos idosos para Hipertensão Arterial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Sistêmica.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123948" y="250676"/>
            <a:ext cx="996314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Objetivo</a:t>
            </a: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</a:rPr>
              <a:t>1.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Ampliar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cobertura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acompanhamento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idosos</a:t>
            </a:r>
            <a:endParaRPr lang="pt-B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1599716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727364" y="0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1239498" y="-3463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6978317" y="4237092"/>
            <a:ext cx="234615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</a:lstStyle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1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 idosos</a:t>
            </a:r>
          </a:p>
          <a:p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2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idosos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3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21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idosos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4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idosos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9292250" y="3056205"/>
            <a:ext cx="1191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98,7%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Seta dobrada 13"/>
          <p:cNvSpPr/>
          <p:nvPr/>
        </p:nvSpPr>
        <p:spPr>
          <a:xfrm>
            <a:off x="7820527" y="2948642"/>
            <a:ext cx="1010652" cy="1036693"/>
          </a:xfrm>
          <a:prstGeom prst="ben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3789752144"/>
              </p:ext>
            </p:extLst>
          </p:nvPr>
        </p:nvGraphicFramePr>
        <p:xfrm>
          <a:off x="1371600" y="2562727"/>
          <a:ext cx="5017169" cy="3459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897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23948" y="1435001"/>
            <a:ext cx="924098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Meta</a:t>
            </a:r>
            <a:endParaRPr lang="pt-BR" sz="1200" dirty="0"/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1.5 Rastrear 40% dos  idosos com pressão arterial sustentada maior que 135/80 mmHg para Diabetes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Mellitus.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123948" y="250676"/>
            <a:ext cx="996314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Objetivo</a:t>
            </a: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</a:rPr>
              <a:t>1.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Ampliar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cobertura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acompanhamento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idosos</a:t>
            </a:r>
            <a:endParaRPr lang="pt-B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1599716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727364" y="0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1239498" y="-3463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7832559" y="4237092"/>
            <a:ext cx="234615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</a:lstStyle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1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14 idosos</a:t>
            </a:r>
          </a:p>
          <a:p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2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07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idosos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3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idosos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4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07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idosos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9895970" y="3017016"/>
            <a:ext cx="1191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95,5%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Seta dobrada 13"/>
          <p:cNvSpPr/>
          <p:nvPr/>
        </p:nvSpPr>
        <p:spPr>
          <a:xfrm>
            <a:off x="8674769" y="2948642"/>
            <a:ext cx="1010652" cy="1036693"/>
          </a:xfrm>
          <a:prstGeom prst="ben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1690124549"/>
              </p:ext>
            </p:extLst>
          </p:nvPr>
        </p:nvGraphicFramePr>
        <p:xfrm>
          <a:off x="1371600" y="2851484"/>
          <a:ext cx="5426242" cy="3477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529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23948" y="1435001"/>
            <a:ext cx="924098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Meta</a:t>
            </a:r>
            <a:endParaRPr lang="pt-BR" sz="1200" dirty="0"/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1.6 Ampliar a cobertura de primeira consulta odontológica para 40% dos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idosos.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123948" y="250676"/>
            <a:ext cx="996314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Objetivo</a:t>
            </a: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</a:rPr>
              <a:t>1.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Ampliar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cobertura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acompanhamento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idosos</a:t>
            </a:r>
            <a:endParaRPr lang="pt-B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1599716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727364" y="0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1239498" y="-3463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7676149" y="4670230"/>
            <a:ext cx="234615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</a:lstStyle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1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08 idosos</a:t>
            </a:r>
          </a:p>
          <a:p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2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3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4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02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idosos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9990082" y="3489343"/>
            <a:ext cx="1191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13%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Seta dobrada 13"/>
          <p:cNvSpPr/>
          <p:nvPr/>
        </p:nvSpPr>
        <p:spPr>
          <a:xfrm>
            <a:off x="8518359" y="3381780"/>
            <a:ext cx="1010652" cy="1036693"/>
          </a:xfrm>
          <a:prstGeom prst="ben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4018845225"/>
              </p:ext>
            </p:extLst>
          </p:nvPr>
        </p:nvGraphicFramePr>
        <p:xfrm>
          <a:off x="1287379" y="2887579"/>
          <a:ext cx="5426242" cy="3425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331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23948" y="1435001"/>
            <a:ext cx="924098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Meta</a:t>
            </a:r>
            <a:endParaRPr lang="pt-BR" sz="1200" dirty="0"/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1.7 Fazer visita domiciliar odontológica de 40% dos idosos acamados ou com dificuldade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locomoção.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123948" y="250676"/>
            <a:ext cx="996314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Objetivo</a:t>
            </a: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</a:rPr>
              <a:t>1.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Ampliar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cobertura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acompanhamento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idosos</a:t>
            </a:r>
            <a:endParaRPr lang="pt-B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1599716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727364" y="0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1239498" y="-3463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7351297" y="4381475"/>
            <a:ext cx="234615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</a:lstStyle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1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01 idoso</a:t>
            </a:r>
          </a:p>
          <a:p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2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3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4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9665230" y="3200588"/>
            <a:ext cx="1191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25%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Seta dobrada 13"/>
          <p:cNvSpPr/>
          <p:nvPr/>
        </p:nvSpPr>
        <p:spPr>
          <a:xfrm>
            <a:off x="8193507" y="3093025"/>
            <a:ext cx="1010652" cy="1036693"/>
          </a:xfrm>
          <a:prstGeom prst="ben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2463986183"/>
              </p:ext>
            </p:extLst>
          </p:nvPr>
        </p:nvGraphicFramePr>
        <p:xfrm>
          <a:off x="1275348" y="2923674"/>
          <a:ext cx="5432876" cy="3242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544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23948" y="1807985"/>
            <a:ext cx="924098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Meta</a:t>
            </a:r>
            <a:endParaRPr lang="pt-BR" sz="1200" dirty="0"/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2.1. Buscar 40% dos idosos faltosos  às consultas programadas.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123948" y="250676"/>
            <a:ext cx="996314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Objetivo</a:t>
            </a: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</a:rPr>
              <a:t>2.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Aumentar a adesão dos idosos ao Programa de Atenção à Saúde do Idoso </a:t>
            </a:r>
            <a:endParaRPr lang="pt-B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1599716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727364" y="0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1239498" y="-3463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7724277" y="4525855"/>
            <a:ext cx="234615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</a:lstStyle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1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03 idosos</a:t>
            </a:r>
          </a:p>
          <a:p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2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01 idoso</a:t>
            </a:r>
          </a:p>
          <a:p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3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01 idoso</a:t>
            </a:r>
          </a:p>
          <a:p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4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01 idoso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0038210" y="3344968"/>
            <a:ext cx="1191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70%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Seta dobrada 13"/>
          <p:cNvSpPr/>
          <p:nvPr/>
        </p:nvSpPr>
        <p:spPr>
          <a:xfrm>
            <a:off x="8566487" y="3237405"/>
            <a:ext cx="1010652" cy="1036693"/>
          </a:xfrm>
          <a:prstGeom prst="ben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4157742255"/>
              </p:ext>
            </p:extLst>
          </p:nvPr>
        </p:nvGraphicFramePr>
        <p:xfrm>
          <a:off x="1287379" y="2911643"/>
          <a:ext cx="5390147" cy="3342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479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23948" y="1374847"/>
            <a:ext cx="996314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Meta</a:t>
            </a:r>
            <a:endParaRPr lang="pt-BR" sz="1200" dirty="0"/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3.1. Realizar Avaliação Multidimensional Rápida de 40% dos idosos da área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abrangência.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123948" y="250676"/>
            <a:ext cx="996314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Objetivo</a:t>
            </a: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pt-BR" sz="2400" dirty="0">
                <a:latin typeface="Arial" panose="020B0604020202020204" pitchFamily="34" charset="0"/>
              </a:rPr>
              <a:t>3. Melhorar a qualidade da atenção ao idoso na Unidade de Saúde</a:t>
            </a:r>
            <a:endParaRPr lang="pt-B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1599716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727364" y="0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1239498" y="-3463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7591931" y="4477728"/>
            <a:ext cx="234615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</a:lstStyle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1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 idosos</a:t>
            </a:r>
          </a:p>
          <a:p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2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idosos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3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idosos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4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idosos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9905864" y="3296841"/>
            <a:ext cx="1191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93,5%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Seta dobrada 13"/>
          <p:cNvSpPr/>
          <p:nvPr/>
        </p:nvSpPr>
        <p:spPr>
          <a:xfrm>
            <a:off x="8434141" y="3189278"/>
            <a:ext cx="1010652" cy="1036693"/>
          </a:xfrm>
          <a:prstGeom prst="ben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3910157255"/>
              </p:ext>
            </p:extLst>
          </p:nvPr>
        </p:nvGraphicFramePr>
        <p:xfrm>
          <a:off x="1347537" y="2863517"/>
          <a:ext cx="5199648" cy="3399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014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23948" y="1459070"/>
            <a:ext cx="996314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Meta</a:t>
            </a:r>
            <a:endParaRPr lang="pt-BR" sz="1200" dirty="0"/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3.2. Realizar exame clínico apropriado em 40% das consultas, incluindo exame físico dos pés, com palpação dos pulsos tibial posterior e pedioso e medida da sensibilidade a cada 03 meses para diabéticos.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123948" y="250676"/>
            <a:ext cx="996314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Objetivo</a:t>
            </a: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pt-BR" sz="2400" dirty="0">
                <a:latin typeface="Arial" panose="020B0604020202020204" pitchFamily="34" charset="0"/>
              </a:rPr>
              <a:t>3. Melhorar a qualidade da atenção ao idoso na Unidade de Saúde</a:t>
            </a:r>
            <a:endParaRPr lang="pt-B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1599716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727364" y="0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1239498" y="-3463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7255045" y="4561948"/>
            <a:ext cx="234615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</a:lstStyle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1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 idosos</a:t>
            </a:r>
          </a:p>
          <a:p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2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idosos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3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idosos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4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idosos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9568978" y="3381061"/>
            <a:ext cx="1191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97,4%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Seta dobrada 13"/>
          <p:cNvSpPr/>
          <p:nvPr/>
        </p:nvSpPr>
        <p:spPr>
          <a:xfrm>
            <a:off x="8097255" y="3273498"/>
            <a:ext cx="1010652" cy="1036693"/>
          </a:xfrm>
          <a:prstGeom prst="ben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2429590444"/>
              </p:ext>
            </p:extLst>
          </p:nvPr>
        </p:nvGraphicFramePr>
        <p:xfrm>
          <a:off x="1419726" y="3273498"/>
          <a:ext cx="5247774" cy="2953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631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23948" y="1422971"/>
            <a:ext cx="996314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Meta</a:t>
            </a:r>
            <a:endParaRPr lang="pt-BR" sz="1200" dirty="0"/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3 3. Realizar a solicitação de exames complementares periódicos em 40% dos idosos hipertensos e/ou diabéticos.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123948" y="250676"/>
            <a:ext cx="996314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Objetivo</a:t>
            </a: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pt-BR" sz="2400" dirty="0">
                <a:latin typeface="Arial" panose="020B0604020202020204" pitchFamily="34" charset="0"/>
              </a:rPr>
              <a:t>3. Melhorar a qualidade da atenção ao idoso na Unidade de Saúde</a:t>
            </a:r>
            <a:endParaRPr lang="pt-B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1599716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727364" y="0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1239498" y="-3463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7555832" y="4513818"/>
            <a:ext cx="234615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</a:lstStyle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1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14 idosos</a:t>
            </a:r>
          </a:p>
          <a:p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2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08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idosos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3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idosos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4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09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idosos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9869765" y="3332931"/>
            <a:ext cx="1191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97,7%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Seta dobrada 13"/>
          <p:cNvSpPr/>
          <p:nvPr/>
        </p:nvSpPr>
        <p:spPr>
          <a:xfrm>
            <a:off x="8398042" y="3225368"/>
            <a:ext cx="1010652" cy="1036693"/>
          </a:xfrm>
          <a:prstGeom prst="ben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436891827"/>
              </p:ext>
            </p:extLst>
          </p:nvPr>
        </p:nvGraphicFramePr>
        <p:xfrm>
          <a:off x="1347537" y="2911643"/>
          <a:ext cx="5425991" cy="3387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057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23949" y="1335962"/>
            <a:ext cx="9240981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Distante 35Km da sede do Município;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pt-B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Extensa área rural com lavouras cafeeiras, tendo 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povoado mais próximo a 4Km e o mais distante a 38Km;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pt-B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Área formada por 18 comunidades, sendo apenas três delas cobertas por ACS;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pt-B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População total de 2.070 pessoas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distribuídas em 608 km</a:t>
            </a:r>
            <a:r>
              <a:rPr lang="pt-BR" sz="2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pt-B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População efetivamente assistida: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1.045 pessoas.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123948" y="107420"/>
            <a:ext cx="71264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CARACTERIZAÇÃO DO POVOADO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1599716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727364" y="0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1239498" y="-3463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Picture 7" descr="ESF LAGOA NOVA 3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427" y="3768631"/>
            <a:ext cx="3661171" cy="2746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11" descr="Ficheiro:Bahia Municip MorrodoChapeu.sv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94618" y="226355"/>
            <a:ext cx="2145665" cy="2233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AutoShape 2"/>
          <p:cNvSpPr>
            <a:spLocks noChangeArrowheads="1"/>
          </p:cNvSpPr>
          <p:nvPr/>
        </p:nvSpPr>
        <p:spPr bwMode="auto">
          <a:xfrm rot="1819540">
            <a:off x="9216609" y="4032835"/>
            <a:ext cx="201612" cy="295275"/>
          </a:xfrm>
          <a:prstGeom prst="downArrow">
            <a:avLst>
              <a:gd name="adj1" fmla="val 50000"/>
              <a:gd name="adj2" fmla="val 36614"/>
            </a:avLst>
          </a:prstGeom>
          <a:gradFill rotWithShape="0">
            <a:gsLst>
              <a:gs pos="0">
                <a:srgbClr val="F79646"/>
              </a:gs>
              <a:gs pos="100000">
                <a:srgbClr val="DF6A09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outerShdw dist="28398" dir="3806097" algn="ctr" rotWithShape="0">
              <a:srgbClr val="974706"/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 rot="16200000">
            <a:off x="8150368" y="5363829"/>
            <a:ext cx="200025" cy="295275"/>
          </a:xfrm>
          <a:prstGeom prst="downArrow">
            <a:avLst>
              <a:gd name="adj1" fmla="val 50000"/>
              <a:gd name="adj2" fmla="val 36905"/>
            </a:avLst>
          </a:prstGeom>
          <a:gradFill rotWithShape="0">
            <a:gsLst>
              <a:gs pos="0">
                <a:srgbClr val="95B3D7"/>
              </a:gs>
              <a:gs pos="50000">
                <a:srgbClr val="4F81BD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4F81BD"/>
            </a:solidFill>
            <a:miter lim="800000"/>
            <a:headEnd/>
            <a:tailEnd/>
          </a:ln>
          <a:effectLst>
            <a:outerShdw dist="28398" dir="3806097" algn="ctr" rotWithShape="0">
              <a:srgbClr val="243F60"/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 rot="12956944">
            <a:off x="9223331" y="5708002"/>
            <a:ext cx="201613" cy="295275"/>
          </a:xfrm>
          <a:prstGeom prst="downArrow">
            <a:avLst>
              <a:gd name="adj1" fmla="val 50000"/>
              <a:gd name="adj2" fmla="val 36614"/>
            </a:avLst>
          </a:prstGeom>
          <a:gradFill rotWithShape="0">
            <a:gsLst>
              <a:gs pos="0">
                <a:srgbClr val="C2D69B"/>
              </a:gs>
              <a:gs pos="50000">
                <a:srgbClr val="9BBB59"/>
              </a:gs>
              <a:gs pos="100000">
                <a:srgbClr val="C2D69B"/>
              </a:gs>
            </a:gsLst>
            <a:lin ang="5400000" scaled="1"/>
          </a:gradFill>
          <a:ln w="12700">
            <a:solidFill>
              <a:srgbClr val="9BBB59"/>
            </a:solidFill>
            <a:miter lim="800000"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421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23948" y="1314689"/>
            <a:ext cx="996314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Meta</a:t>
            </a:r>
            <a:endParaRPr lang="pt-BR" sz="1200" dirty="0"/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3.4. Avaliar acesso aos medicamentos prescritos em 60% dos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idosos.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123948" y="250676"/>
            <a:ext cx="996314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Objetivo</a:t>
            </a: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pt-BR" sz="2400" dirty="0">
                <a:latin typeface="Arial" panose="020B0604020202020204" pitchFamily="34" charset="0"/>
              </a:rPr>
              <a:t>3. Melhorar a qualidade da atenção ao idoso na Unidade de Saúde</a:t>
            </a:r>
            <a:endParaRPr lang="pt-B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1599716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727364" y="0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1239498" y="-3463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7640057" y="4622106"/>
            <a:ext cx="234615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</a:lstStyle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1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 idosos</a:t>
            </a:r>
          </a:p>
          <a:p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2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idosos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3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21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idosos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4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idosos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9953990" y="3441219"/>
            <a:ext cx="1191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98,7%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Seta dobrada 13"/>
          <p:cNvSpPr/>
          <p:nvPr/>
        </p:nvSpPr>
        <p:spPr>
          <a:xfrm>
            <a:off x="8482267" y="3333656"/>
            <a:ext cx="1010652" cy="1036693"/>
          </a:xfrm>
          <a:prstGeom prst="ben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265973717"/>
              </p:ext>
            </p:extLst>
          </p:nvPr>
        </p:nvGraphicFramePr>
        <p:xfrm>
          <a:off x="1287379" y="2598822"/>
          <a:ext cx="5425574" cy="3650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825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23948" y="1374847"/>
            <a:ext cx="996314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Meta</a:t>
            </a:r>
            <a:endParaRPr lang="pt-BR" sz="1200" dirty="0"/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3.5. Avaliar alterações de mucosa em 40% dos idosos cadastrados.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123948" y="250676"/>
            <a:ext cx="996314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Objetivo</a:t>
            </a: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pt-BR" sz="2400" dirty="0">
                <a:latin typeface="Arial" panose="020B0604020202020204" pitchFamily="34" charset="0"/>
              </a:rPr>
              <a:t>3. Melhorar a qualidade da atenção ao idoso na Unidade de Saúde</a:t>
            </a:r>
            <a:endParaRPr lang="pt-B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1599716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727364" y="0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1239498" y="-3463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7664120" y="4393502"/>
            <a:ext cx="234615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</a:lstStyle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1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08 idosos</a:t>
            </a:r>
          </a:p>
          <a:p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2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3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4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02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idosos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9978053" y="3212615"/>
            <a:ext cx="1191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13%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Seta dobrada 13"/>
          <p:cNvSpPr/>
          <p:nvPr/>
        </p:nvSpPr>
        <p:spPr>
          <a:xfrm>
            <a:off x="8506330" y="3105052"/>
            <a:ext cx="1010652" cy="1036693"/>
          </a:xfrm>
          <a:prstGeom prst="ben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680614625"/>
              </p:ext>
            </p:extLst>
          </p:nvPr>
        </p:nvGraphicFramePr>
        <p:xfrm>
          <a:off x="1359568" y="2658979"/>
          <a:ext cx="5324809" cy="3561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087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23948" y="1471099"/>
            <a:ext cx="996314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Meta</a:t>
            </a:r>
            <a:endParaRPr lang="pt-BR" sz="1200" dirty="0"/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3.6. Avaliar necessidade de prótese dentária em 40% dos idosos com primeira consulta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odontológica.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123948" y="250676"/>
            <a:ext cx="996314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Objetivo</a:t>
            </a: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pt-BR" sz="2400" dirty="0">
                <a:latin typeface="Arial" panose="020B0604020202020204" pitchFamily="34" charset="0"/>
              </a:rPr>
              <a:t>3. Melhorar a qualidade da atenção ao idoso na Unidade de Saúde</a:t>
            </a:r>
            <a:endParaRPr lang="pt-B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1599716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727364" y="0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1239498" y="-3463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7255045" y="4417569"/>
            <a:ext cx="234615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</a:lstStyle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1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08 idosos</a:t>
            </a:r>
          </a:p>
          <a:p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2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3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4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02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idosos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9568978" y="3236682"/>
            <a:ext cx="1191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90%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Seta dobrada 13"/>
          <p:cNvSpPr/>
          <p:nvPr/>
        </p:nvSpPr>
        <p:spPr>
          <a:xfrm>
            <a:off x="8097255" y="3129119"/>
            <a:ext cx="1010652" cy="1036693"/>
          </a:xfrm>
          <a:prstGeom prst="ben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3165439986"/>
              </p:ext>
            </p:extLst>
          </p:nvPr>
        </p:nvGraphicFramePr>
        <p:xfrm>
          <a:off x="1251285" y="2947738"/>
          <a:ext cx="5488488" cy="3254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367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23948" y="1350783"/>
            <a:ext cx="996314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Meta</a:t>
            </a:r>
            <a:endParaRPr lang="pt-BR" sz="1200" dirty="0"/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3.7 Concluir o tratamento odontológico em 40% dos idosos com primeira consulta odontológica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programática.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123948" y="250676"/>
            <a:ext cx="996314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Objetivo</a:t>
            </a: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pt-BR" sz="2400" dirty="0">
                <a:latin typeface="Arial" panose="020B0604020202020204" pitchFamily="34" charset="0"/>
              </a:rPr>
              <a:t>3. Melhorar a qualidade da atenção ao idoso na Unidade de Saúde</a:t>
            </a:r>
            <a:endParaRPr lang="pt-B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1599716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727364" y="0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1239498" y="-3463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7579899" y="4513820"/>
            <a:ext cx="234615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</a:lstStyle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1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03 idosos</a:t>
            </a:r>
          </a:p>
          <a:p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2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3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4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02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idosos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9893832" y="3332933"/>
            <a:ext cx="1191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50%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Seta dobrada 13"/>
          <p:cNvSpPr/>
          <p:nvPr/>
        </p:nvSpPr>
        <p:spPr>
          <a:xfrm>
            <a:off x="8422109" y="3225370"/>
            <a:ext cx="1010652" cy="1036693"/>
          </a:xfrm>
          <a:prstGeom prst="ben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2757032021"/>
              </p:ext>
            </p:extLst>
          </p:nvPr>
        </p:nvGraphicFramePr>
        <p:xfrm>
          <a:off x="1263316" y="2851484"/>
          <a:ext cx="5931568" cy="3447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863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23948" y="1447030"/>
            <a:ext cx="996314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Meta</a:t>
            </a:r>
            <a:endParaRPr lang="pt-BR" sz="1200" dirty="0"/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4.1. Manter registro específico de 60% das pessoas idosas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123948" y="250676"/>
            <a:ext cx="996314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Objetivo</a:t>
            </a: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pt-BR" sz="2400" dirty="0">
                <a:latin typeface="Arial" panose="020B0604020202020204" pitchFamily="34" charset="0"/>
              </a:rPr>
              <a:t>4. Melhorar os registros das informações</a:t>
            </a:r>
            <a:endParaRPr lang="pt-B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1599716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727364" y="0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1239498" y="-3463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7447551" y="4586010"/>
            <a:ext cx="234615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</a:lstStyle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1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 idosos</a:t>
            </a:r>
          </a:p>
          <a:p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2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idosos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3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idosos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4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idosos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9761484" y="3405123"/>
            <a:ext cx="1191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96,1%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Seta dobrada 13"/>
          <p:cNvSpPr/>
          <p:nvPr/>
        </p:nvSpPr>
        <p:spPr>
          <a:xfrm>
            <a:off x="8289761" y="3297560"/>
            <a:ext cx="1010652" cy="1036693"/>
          </a:xfrm>
          <a:prstGeom prst="ben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308507737"/>
              </p:ext>
            </p:extLst>
          </p:nvPr>
        </p:nvGraphicFramePr>
        <p:xfrm>
          <a:off x="1464509" y="2779295"/>
          <a:ext cx="5537869" cy="3591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820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23948" y="1447030"/>
            <a:ext cx="996314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Meta</a:t>
            </a:r>
            <a:endParaRPr lang="pt-BR" sz="1200" dirty="0"/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4.2. Distribuir a Caderneta de Saúde da Pessoa Idosa a 60% dos idosos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cadastrados.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123948" y="250676"/>
            <a:ext cx="996314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Objetivo</a:t>
            </a: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pt-BR" sz="2400" dirty="0">
                <a:latin typeface="Arial" panose="020B0604020202020204" pitchFamily="34" charset="0"/>
              </a:rPr>
              <a:t>4. Melhorar os registros das informações</a:t>
            </a:r>
            <a:endParaRPr lang="pt-B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1599716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727364" y="0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1239498" y="-3463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7519742" y="4598042"/>
            <a:ext cx="234615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</a:lstStyle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1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19 idosos</a:t>
            </a:r>
          </a:p>
          <a:p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2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idosos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3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07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idosos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4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04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idosos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9833675" y="3417155"/>
            <a:ext cx="1191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51,9%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Seta dobrada 13"/>
          <p:cNvSpPr/>
          <p:nvPr/>
        </p:nvSpPr>
        <p:spPr>
          <a:xfrm>
            <a:off x="8361952" y="3309592"/>
            <a:ext cx="1010652" cy="1036693"/>
          </a:xfrm>
          <a:prstGeom prst="ben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1989633103"/>
              </p:ext>
            </p:extLst>
          </p:nvPr>
        </p:nvGraphicFramePr>
        <p:xfrm>
          <a:off x="1319580" y="2983832"/>
          <a:ext cx="5791083" cy="3445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963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23948" y="1447030"/>
            <a:ext cx="996314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Meta</a:t>
            </a:r>
            <a:endParaRPr lang="pt-BR" sz="1200" dirty="0"/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5.1. Rastrear 40% das pessoas idosas para risco de morbimortalidade.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123948" y="250676"/>
            <a:ext cx="996314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Objetivo</a:t>
            </a: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pt-BR" sz="2400" dirty="0">
                <a:latin typeface="Arial" panose="020B0604020202020204" pitchFamily="34" charset="0"/>
              </a:rPr>
              <a:t>5. Mapear os idosos de risco da área de abrangência</a:t>
            </a:r>
            <a:endParaRPr lang="pt-B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1599716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727364" y="0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1239498" y="-3463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7784440" y="4465692"/>
            <a:ext cx="234615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</a:lstStyle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1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21 idosos</a:t>
            </a:r>
          </a:p>
          <a:p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2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idosos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3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idosos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4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idosos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0098373" y="3284805"/>
            <a:ext cx="1191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97,4%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Seta dobrada 13"/>
          <p:cNvSpPr/>
          <p:nvPr/>
        </p:nvSpPr>
        <p:spPr>
          <a:xfrm>
            <a:off x="8626650" y="3177242"/>
            <a:ext cx="1010652" cy="1036693"/>
          </a:xfrm>
          <a:prstGeom prst="ben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886919280"/>
              </p:ext>
            </p:extLst>
          </p:nvPr>
        </p:nvGraphicFramePr>
        <p:xfrm>
          <a:off x="1383047" y="2719137"/>
          <a:ext cx="6112627" cy="3694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481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23948" y="1447030"/>
            <a:ext cx="996314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Meta</a:t>
            </a:r>
            <a:endParaRPr lang="pt-BR" sz="1200" dirty="0"/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5.2. Investigar a presença de indicadores de fragilização na velhice  em 40% das pessoas idosas.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123948" y="250676"/>
            <a:ext cx="996314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Objetivo</a:t>
            </a: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pt-BR" sz="2400" dirty="0">
                <a:latin typeface="Arial" panose="020B0604020202020204" pitchFamily="34" charset="0"/>
              </a:rPr>
              <a:t>5. Mapear os idosos de risco da área de abrangência</a:t>
            </a:r>
            <a:endParaRPr lang="pt-B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1599716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727364" y="0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1239498" y="-3463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7363331" y="4610072"/>
            <a:ext cx="234615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</a:lstStyle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1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21 idosos</a:t>
            </a:r>
          </a:p>
          <a:p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2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idosos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3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idosos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4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idosos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9677264" y="3429185"/>
            <a:ext cx="1191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98,7%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Seta dobrada 13"/>
          <p:cNvSpPr/>
          <p:nvPr/>
        </p:nvSpPr>
        <p:spPr>
          <a:xfrm>
            <a:off x="8205541" y="3321622"/>
            <a:ext cx="1010652" cy="1036693"/>
          </a:xfrm>
          <a:prstGeom prst="ben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797586786"/>
              </p:ext>
            </p:extLst>
          </p:nvPr>
        </p:nvGraphicFramePr>
        <p:xfrm>
          <a:off x="1373521" y="2947737"/>
          <a:ext cx="5737142" cy="3447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877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23948" y="1447030"/>
            <a:ext cx="996314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Meta</a:t>
            </a:r>
            <a:endParaRPr lang="pt-BR" sz="1200" dirty="0"/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5.3. Avaliar a rede social de 40% dos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idosos.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123948" y="250676"/>
            <a:ext cx="996314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Objetivo</a:t>
            </a: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pt-BR" sz="2400" dirty="0">
                <a:latin typeface="Arial" panose="020B0604020202020204" pitchFamily="34" charset="0"/>
              </a:rPr>
              <a:t>5. Mapear os idosos de risco da área de abrangência</a:t>
            </a:r>
            <a:endParaRPr lang="pt-B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1599716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727364" y="0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1239498" y="-3463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7411455" y="4417565"/>
            <a:ext cx="234615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</a:lstStyle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1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21 idosos</a:t>
            </a:r>
          </a:p>
          <a:p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2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idosos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3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idosos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4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idosos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9725388" y="3248710"/>
            <a:ext cx="1191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98,7%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Seta dobrada 13"/>
          <p:cNvSpPr/>
          <p:nvPr/>
        </p:nvSpPr>
        <p:spPr>
          <a:xfrm>
            <a:off x="8253665" y="3141147"/>
            <a:ext cx="1010652" cy="1036693"/>
          </a:xfrm>
          <a:prstGeom prst="ben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963297073"/>
              </p:ext>
            </p:extLst>
          </p:nvPr>
        </p:nvGraphicFramePr>
        <p:xfrm>
          <a:off x="1390316" y="2586789"/>
          <a:ext cx="5648158" cy="3693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978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23948" y="1447030"/>
            <a:ext cx="996314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Meta</a:t>
            </a:r>
            <a:endParaRPr lang="pt-BR" sz="1200" dirty="0"/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5.4. Realizar avaliação de risco em saúde bucal em 40% dos idosos.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123948" y="250676"/>
            <a:ext cx="996314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Objetivo</a:t>
            </a: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pt-BR" sz="2400" dirty="0">
                <a:latin typeface="Arial" panose="020B0604020202020204" pitchFamily="34" charset="0"/>
              </a:rPr>
              <a:t>5. Mapear os idosos de risco da área de abrangência</a:t>
            </a:r>
            <a:endParaRPr lang="pt-B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1599716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727364" y="0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1239498" y="-3463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7676149" y="4622104"/>
            <a:ext cx="234615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</a:lstStyle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1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08 idosos</a:t>
            </a:r>
          </a:p>
          <a:p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2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3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4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02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idosos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9990082" y="3441217"/>
            <a:ext cx="1191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90%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Seta dobrada 13"/>
          <p:cNvSpPr/>
          <p:nvPr/>
        </p:nvSpPr>
        <p:spPr>
          <a:xfrm>
            <a:off x="8518359" y="3333654"/>
            <a:ext cx="1010652" cy="1036693"/>
          </a:xfrm>
          <a:prstGeom prst="ben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1581993826"/>
              </p:ext>
            </p:extLst>
          </p:nvPr>
        </p:nvGraphicFramePr>
        <p:xfrm>
          <a:off x="1450473" y="2995863"/>
          <a:ext cx="5227054" cy="3411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143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23949" y="1335962"/>
            <a:ext cx="977264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Inaugurada em Outubro de 2012;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pt-B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Equipe composta por 01 Médico,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 Enfermeira, 01 Cirurgiã-dentista,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 Técnicos em Enfermagem, 03 ACS e 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 Recepcionista;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pt-BR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Atendimento ocorre principalmente por livre demanda nos 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dois turnos</a:t>
            </a: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pt-BR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Todos os profissionais possuem salas/consultórios específicos;</a:t>
            </a:r>
          </a:p>
          <a:p>
            <a:pPr marL="457200" indent="-4572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pt-BR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equipe dispõe de veículo próprio para as necessidades do trabalho.</a:t>
            </a:r>
            <a:endParaRPr lang="pt-B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pt-BR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123948" y="107420"/>
            <a:ext cx="7126433" cy="751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CARACTERIZAÇÃO DA UBS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1599716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727364" y="0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1239498" y="-3463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 descr="F:\DCIM\100DICAM\DSCI004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0852" y="858908"/>
            <a:ext cx="3725746" cy="2682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716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23948" y="1447030"/>
            <a:ext cx="996314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Meta</a:t>
            </a:r>
            <a:endParaRPr lang="pt-BR" sz="1200" dirty="0"/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6.1. Garantir orientação nutricional para hábitos alimentares saudáveis a 40% das pessoas idosas.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123948" y="250676"/>
            <a:ext cx="996314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Objetivo</a:t>
            </a: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pt-BR" sz="2400" dirty="0">
                <a:latin typeface="Arial" panose="020B0604020202020204" pitchFamily="34" charset="0"/>
              </a:rPr>
              <a:t>6. Promover a atenção integral à saúde do idoso</a:t>
            </a:r>
            <a:endParaRPr lang="pt-B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1599716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727364" y="0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1239498" y="-3463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7279110" y="4622104"/>
            <a:ext cx="234615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</a:lstStyle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1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 idosos</a:t>
            </a:r>
          </a:p>
          <a:p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2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idosos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3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21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idosos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4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idosos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9593043" y="3441217"/>
            <a:ext cx="1191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100%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Seta dobrada 13"/>
          <p:cNvSpPr/>
          <p:nvPr/>
        </p:nvSpPr>
        <p:spPr>
          <a:xfrm>
            <a:off x="8121320" y="3333654"/>
            <a:ext cx="1010652" cy="1036693"/>
          </a:xfrm>
          <a:prstGeom prst="ben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1295551719"/>
              </p:ext>
            </p:extLst>
          </p:nvPr>
        </p:nvGraphicFramePr>
        <p:xfrm>
          <a:off x="1416885" y="2995863"/>
          <a:ext cx="5465177" cy="3411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306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23948" y="1447030"/>
            <a:ext cx="996314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Meta</a:t>
            </a:r>
            <a:endParaRPr lang="pt-BR" sz="1200" dirty="0"/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6.2. Garantir orientação para a prática de atividade física regular a 40% idosos.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123948" y="250676"/>
            <a:ext cx="996314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Objetivo</a:t>
            </a: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pt-BR" sz="2400" dirty="0">
                <a:latin typeface="Arial" panose="020B0604020202020204" pitchFamily="34" charset="0"/>
              </a:rPr>
              <a:t>6. Promover a atenção integral à saúde do idoso</a:t>
            </a:r>
            <a:endParaRPr lang="pt-B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1599716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727364" y="0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1239498" y="-3463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7303171" y="4670230"/>
            <a:ext cx="234615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</a:lstStyle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1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15 idosos</a:t>
            </a:r>
          </a:p>
          <a:p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2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idosos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3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21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idosos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4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idosos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9617104" y="3489343"/>
            <a:ext cx="1191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94,8%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Seta dobrada 13"/>
          <p:cNvSpPr/>
          <p:nvPr/>
        </p:nvSpPr>
        <p:spPr>
          <a:xfrm>
            <a:off x="8145381" y="3381780"/>
            <a:ext cx="1010652" cy="1036693"/>
          </a:xfrm>
          <a:prstGeom prst="ben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1564315422"/>
              </p:ext>
            </p:extLst>
          </p:nvPr>
        </p:nvGraphicFramePr>
        <p:xfrm>
          <a:off x="1400341" y="2899611"/>
          <a:ext cx="5529847" cy="3555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229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23948" y="1447030"/>
            <a:ext cx="996314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Meta</a:t>
            </a:r>
            <a:endParaRPr lang="pt-BR" sz="1200" dirty="0"/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6.3. Garantir orientações individuais sobre higiene bucal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40% dos idosos cadastrados com primeira consulta odontológica programática.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123948" y="250676"/>
            <a:ext cx="996314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Objetivo</a:t>
            </a: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pt-BR" sz="2400" dirty="0">
                <a:latin typeface="Arial" panose="020B0604020202020204" pitchFamily="34" charset="0"/>
              </a:rPr>
              <a:t>6. Promover a atenção integral à saúde do idoso</a:t>
            </a:r>
            <a:endParaRPr lang="pt-B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1599716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727364" y="0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1239498" y="-3463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7303171" y="4658200"/>
            <a:ext cx="234615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</a:lstStyle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1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08 idosos</a:t>
            </a:r>
          </a:p>
          <a:p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2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3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4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02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idosos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9617104" y="3477313"/>
            <a:ext cx="1191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100%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Seta dobrada 13"/>
          <p:cNvSpPr/>
          <p:nvPr/>
        </p:nvSpPr>
        <p:spPr>
          <a:xfrm>
            <a:off x="8145381" y="3369750"/>
            <a:ext cx="1010652" cy="1036693"/>
          </a:xfrm>
          <a:prstGeom prst="ben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1578946225"/>
              </p:ext>
            </p:extLst>
          </p:nvPr>
        </p:nvGraphicFramePr>
        <p:xfrm>
          <a:off x="1388310" y="3019926"/>
          <a:ext cx="5481721" cy="3423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249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23948" y="1447030"/>
            <a:ext cx="996314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Meta</a:t>
            </a:r>
            <a:endParaRPr lang="pt-BR" sz="1200" dirty="0"/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6.4. Garantir ações coletivas de educação em saúde bucal para 40% dos idosos cadastrados.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123948" y="250676"/>
            <a:ext cx="996314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Objetivo</a:t>
            </a: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pt-BR" sz="2400" dirty="0">
                <a:latin typeface="Arial" panose="020B0604020202020204" pitchFamily="34" charset="0"/>
              </a:rPr>
              <a:t>6. Promover a atenção integral à saúde do idoso</a:t>
            </a:r>
            <a:endParaRPr lang="pt-B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1599716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727364" y="0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1239498" y="-3463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1170217438"/>
              </p:ext>
            </p:extLst>
          </p:nvPr>
        </p:nvGraphicFramePr>
        <p:xfrm>
          <a:off x="1383632" y="2947737"/>
          <a:ext cx="5756106" cy="3260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7471613" y="4417567"/>
            <a:ext cx="234615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</a:lstStyle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1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2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3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4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9785546" y="3236680"/>
            <a:ext cx="1191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0%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Seta dobrada 13"/>
          <p:cNvSpPr/>
          <p:nvPr/>
        </p:nvSpPr>
        <p:spPr>
          <a:xfrm>
            <a:off x="8313823" y="3129117"/>
            <a:ext cx="1010652" cy="1036693"/>
          </a:xfrm>
          <a:prstGeom prst="ben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01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087581" y="262710"/>
            <a:ext cx="98090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SITUAÇÃO DOS 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INDICADORES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1599716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727364" y="0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1239498" y="-3463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7444781" y="4073213"/>
            <a:ext cx="393359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</a:pPr>
            <a:endParaRPr lang="pt-BR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pt-B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Dificuldades para atingir as metas de saúde bucal.</a:t>
            </a:r>
          </a:p>
        </p:txBody>
      </p:sp>
      <p:sp>
        <p:nvSpPr>
          <p:cNvPr id="3" name="Retângulo 2"/>
          <p:cNvSpPr/>
          <p:nvPr/>
        </p:nvSpPr>
        <p:spPr>
          <a:xfrm>
            <a:off x="1087581" y="1650014"/>
            <a:ext cx="6096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pt-B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Melhoria nos indicadores diretamente relacionados à assistência;</a:t>
            </a:r>
          </a:p>
        </p:txBody>
      </p:sp>
      <p:pic>
        <p:nvPicPr>
          <p:cNvPr id="5126" name="Picture 6" descr="http://thumbs.dreamstime.com/x/polegar-acima-abaixo-da-tecla-180879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581" y="3039750"/>
            <a:ext cx="38100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27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087582" y="262710"/>
            <a:ext cx="999951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DISCUSSÃO</a:t>
            </a:r>
          </a:p>
          <a:p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pt-B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 intervenção proporcionou conhecimento</a:t>
            </a:r>
          </a:p>
          <a:p>
            <a:pPr>
              <a:buClr>
                <a:srgbClr val="0070C0"/>
              </a:buClr>
            </a:pPr>
            <a:r>
              <a:rPr lang="pt-B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à equipe ao exigir a sua capacitação;</a:t>
            </a:r>
          </a:p>
          <a:p>
            <a:pPr>
              <a:buClr>
                <a:srgbClr val="0070C0"/>
              </a:buClr>
            </a:pPr>
            <a:endParaRPr lang="pt-B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pt-B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Orientou a oferta dos cuidados,</a:t>
            </a:r>
          </a:p>
          <a:p>
            <a:pPr>
              <a:buClr>
                <a:srgbClr val="0070C0"/>
              </a:buClr>
            </a:pPr>
            <a:r>
              <a:rPr lang="pt-B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organizando o serviço;</a:t>
            </a:r>
          </a:p>
          <a:p>
            <a:pPr>
              <a:buClr>
                <a:srgbClr val="0070C0"/>
              </a:buClr>
            </a:pPr>
            <a:endParaRPr lang="pt-B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pt-B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Fortaleceu o vínculo da equipe com a comunidade e consigo mesma;</a:t>
            </a: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pt-B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pt-B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Garantiu a captação e adesão dos idosos, bem como da sua família, ao convívio da equipe;</a:t>
            </a: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pt-B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pt-B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Identificou falhas e possibilidades de melhoria em todos os serviços e áreas que podem, inclusive, ser aproveitadas em outras ações programáticas.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1599716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727364" y="0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1239498" y="-3463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Picture 4" descr="http://www.vaibelem.com.br/upload/vibe/2aa5076a61c6ba5e44fccea93d8a14c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524" y="1070811"/>
            <a:ext cx="2642074" cy="1664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1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087582" y="262710"/>
            <a:ext cx="9999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REFLEXÃO CRÍTICA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1599716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727364" y="0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1239498" y="-3463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Picture 2" descr="http://www.unisinos.br/blogs/ppg-enfermagem/files/2011/07/m-atildeos-da-enfermeira-e-do-paciente-idoso-thumb16301469-400x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49" y="2473037"/>
            <a:ext cx="38100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1" name="Retângulo 10"/>
          <p:cNvSpPr/>
          <p:nvPr/>
        </p:nvSpPr>
        <p:spPr>
          <a:xfrm>
            <a:off x="1083566" y="1088883"/>
            <a:ext cx="9999516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pt-B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Impacto positivo na comunidade e na ESF;</a:t>
            </a: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pt-B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pt-B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Expectativa inicial intimidadora;</a:t>
            </a: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pt-BR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pt-BR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pt-BR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pt-BR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pt-BR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pt-BR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pt-BR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pt-B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Predominância do espírito de equipe;</a:t>
            </a: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pt-B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pt-B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Desenvolvimento da visão holística e da empatia;</a:t>
            </a: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pt-B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pt-B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Conhecimento e aplicabilidade dos recursos existentes.</a:t>
            </a:r>
          </a:p>
        </p:txBody>
      </p:sp>
    </p:spTree>
    <p:extLst>
      <p:ext uri="{BB962C8B-B14F-4D97-AF65-F5344CB8AC3E}">
        <p14:creationId xmlns:p14="http://schemas.microsoft.com/office/powerpoint/2010/main" val="20881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087582" y="226615"/>
            <a:ext cx="9809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IMPORTÂNCIA DA INTERVENÇÃO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1599716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727364" y="0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1239498" y="-3463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123949" y="1003455"/>
            <a:ext cx="9240981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Amadurecimento </a:t>
            </a:r>
            <a:r>
              <a:rPr lang="pt-B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profissional para lidar com o idoso</a:t>
            </a:r>
            <a:r>
              <a:rPr lang="pt-B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Fortalecimento da visita domiciliar;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pt-BR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Tornar conhecida à população a oferta de serviços disponíveis para os idosos;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pt-BR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Fortalecimento do vínculo profissional a partir da assistência prestada aos próprios familiares;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pt-BR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Valorização do paciente idoso.</a:t>
            </a:r>
          </a:p>
        </p:txBody>
      </p:sp>
      <p:pic>
        <p:nvPicPr>
          <p:cNvPr id="5122" name="Picture 2" descr="http://4.bp.blogspot.com/-KQ5tTWZbS0s/T7wBt2bIa9I/AAAAAAAAAmo/AP9DKVp9Syg/s1600/v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t="19900" r="6570"/>
          <a:stretch/>
        </p:blipFill>
        <p:spPr bwMode="auto">
          <a:xfrm>
            <a:off x="6495675" y="3946358"/>
            <a:ext cx="4058022" cy="248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53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1599716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727364" y="0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1239498" y="-3463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084117" y="327055"/>
            <a:ext cx="980901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NÍVEL DE INCORPORAÇÃO À ROTINA DO SERVIÇO</a:t>
            </a:r>
          </a:p>
          <a:p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pt-B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Expectativas preenchidas;</a:t>
            </a:r>
          </a:p>
          <a:p>
            <a:pPr>
              <a:buClr>
                <a:srgbClr val="0070C0"/>
              </a:buClr>
            </a:pPr>
            <a:endParaRPr lang="pt-BR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pt-B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Completa viabilidade de incorporação;</a:t>
            </a:r>
          </a:p>
          <a:p>
            <a:pPr>
              <a:buClr>
                <a:srgbClr val="0070C0"/>
              </a:buClr>
            </a:pPr>
            <a:endParaRPr lang="pt-BR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pt-B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Acesso ao idoso ao respeitar o seu papel na comunidade.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7172" name="Picture 4" descr="http://www.velosodemelo.com.br/wp-content/uploads/2013/11/idoso-que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727" y="3678214"/>
            <a:ext cx="3435852" cy="265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72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087582" y="250678"/>
            <a:ext cx="999951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EXPECTATIVAS INICIAIS</a:t>
            </a:r>
          </a:p>
          <a:p>
            <a:endParaRPr lang="pt-BR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pt-B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Dificuldade quanto aos prazos;</a:t>
            </a:r>
          </a:p>
          <a:p>
            <a:pPr>
              <a:buClr>
                <a:srgbClr val="0070C0"/>
              </a:buClr>
            </a:pPr>
            <a:endParaRPr lang="pt-BR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pt-B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Efetivação da proposta de intervenção;</a:t>
            </a:r>
          </a:p>
          <a:p>
            <a:pPr>
              <a:buClr>
                <a:srgbClr val="0070C0"/>
              </a:buClr>
            </a:pPr>
            <a:endParaRPr lang="pt-BR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pt-B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Credibilidade de um curso EAD.</a:t>
            </a:r>
          </a:p>
          <a:p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SIGNIFICADO PARA A PRÁTICA PROFISSIONAL</a:t>
            </a:r>
          </a:p>
          <a:p>
            <a:endParaRPr lang="pt-BR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pt-B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Fortalecimento do vínculo com a equipe;</a:t>
            </a:r>
          </a:p>
          <a:p>
            <a:pPr>
              <a:buClr>
                <a:srgbClr val="0070C0"/>
              </a:buClr>
            </a:pPr>
            <a:endParaRPr lang="pt-BR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pt-B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Compromisso profissional e de amizade com a comunidade.</a:t>
            </a:r>
          </a:p>
          <a:p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APRENDIZADOS MAIS RELEVANTES</a:t>
            </a:r>
          </a:p>
          <a:p>
            <a:endParaRPr lang="pt-BR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pt-B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Contexto social do idoso;</a:t>
            </a:r>
          </a:p>
          <a:p>
            <a:pPr>
              <a:buClr>
                <a:srgbClr val="0070C0"/>
              </a:buClr>
            </a:pPr>
            <a:endParaRPr lang="pt-BR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pt-BR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Importância do idoso na comunidade.</a:t>
            </a:r>
            <a:endParaRPr lang="pt-BR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1599716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727364" y="0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1239498" y="-3463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Picture 2" descr="https://encrypted-tbn0.gstatic.com/images?q=tbn:ANd9GcS_nSsaMxXqpCGAS04dMxP-Y7GARF6vYS86fKhnkrV32L8J6pmh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718" y="484659"/>
            <a:ext cx="1957124" cy="191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87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286741" y="3621645"/>
            <a:ext cx="9240981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</a:pPr>
            <a:endParaRPr lang="pt-B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Falta de conhecimento adequado quanto à real situação da saúde do idoso na comunidade;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pt-B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Intervenção em tempo inoportuno às 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condições agudas de saúde.</a:t>
            </a:r>
            <a:endParaRPr lang="pt-B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pt-B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123948" y="107420"/>
            <a:ext cx="99631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t-B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SITUAÇÃO E ORGANIZAÇÃO DO PROCESSO DE TRABALHO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t-B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ANTES DA INTERVENÇÃO</a:t>
            </a:r>
            <a:endParaRPr lang="pt-BR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1599716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727364" y="0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1239498" y="-3463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98" name="Picture 2" descr="http://www.betnuts.com/files/noticias/escolhacert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1" r="19502"/>
          <a:stretch/>
        </p:blipFill>
        <p:spPr bwMode="auto">
          <a:xfrm>
            <a:off x="1262701" y="1594375"/>
            <a:ext cx="1696453" cy="198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111555" y="1651875"/>
            <a:ext cx="74161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Atendimento predominante à demanda espontânea;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pt-B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Ausência de cadastros e de acompanhamento efetivo;</a:t>
            </a:r>
          </a:p>
        </p:txBody>
      </p:sp>
      <p:pic>
        <p:nvPicPr>
          <p:cNvPr id="4100" name="Picture 4" descr="http://cache-assets.flogao.com.br/s74/2009/07/28/75/13118422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" t="13080" r="926" b="11131"/>
          <a:stretch/>
        </p:blipFill>
        <p:spPr bwMode="auto">
          <a:xfrm>
            <a:off x="7932818" y="4655881"/>
            <a:ext cx="2153653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70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1599716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727364" y="0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1239498" y="-3463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 descr="C:\Users\PATRICIA\AppData\Local\Temp\100_129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335504"/>
            <a:ext cx="6825275" cy="5063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CaixaDeTexto 1"/>
          <p:cNvSpPr txBox="1"/>
          <p:nvPr/>
        </p:nvSpPr>
        <p:spPr>
          <a:xfrm>
            <a:off x="1070265" y="98157"/>
            <a:ext cx="9946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Nenhum de nós </a:t>
            </a:r>
          </a:p>
          <a:p>
            <a:pPr algn="ctr"/>
            <a:r>
              <a:rPr lang="pt-BR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é tão bom quanto todos nós juntos!</a:t>
            </a:r>
            <a:endParaRPr lang="pt-BR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59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-qa8HvfRhKa0/TkCgxXQo0DI/AAAAAAAAAI0/c_hVhb6C4OU/s1600/idosos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469"/>
          <a:stretch/>
        </p:blipFill>
        <p:spPr bwMode="auto">
          <a:xfrm>
            <a:off x="3176155" y="1771539"/>
            <a:ext cx="6092536" cy="485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0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1599716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727364" y="0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1239498" y="-3463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5176578" y="394234"/>
            <a:ext cx="20916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PELA</a:t>
            </a:r>
            <a:endParaRPr lang="pt-B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Retângulo 10"/>
          <p:cNvSpPr/>
          <p:nvPr/>
        </p:nvSpPr>
        <p:spPr>
          <a:xfrm rot="20010569">
            <a:off x="1227413" y="1249977"/>
            <a:ext cx="39568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OBRIGADO</a:t>
            </a:r>
            <a:endParaRPr lang="pt-B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" name="Retângulo 11"/>
          <p:cNvSpPr/>
          <p:nvPr/>
        </p:nvSpPr>
        <p:spPr>
          <a:xfrm rot="1291766">
            <a:off x="7251257" y="1079544"/>
            <a:ext cx="39568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ATENÇÃO!</a:t>
            </a:r>
            <a:endParaRPr lang="pt-B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683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23949" y="1205252"/>
            <a:ext cx="924098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Melhorar as 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condições de vida das pessoas com idade de 60 anos ou </a:t>
            </a: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mais, visto tratar-se de uma 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população com tendência ao crescimento </a:t>
            </a: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frequentemente desassistida por 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familiares </a:t>
            </a: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profissionais 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diversas </a:t>
            </a: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áreas;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Ajudar a população idosa a alcançar 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maturidade cronológica mantendo um desempenho aceitável no contexto </a:t>
            </a: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social;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Sistematizar o  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acompanhamento </a:t>
            </a:r>
            <a:endParaRPr lang="pt-B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prestado aos idosos, tornando-o específico </a:t>
            </a:r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integral.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1599716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727364" y="0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1239498" y="-3463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1087582" y="241361"/>
            <a:ext cx="76458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IMPORTÂNCIA DO FOCO ESCOLHIDO</a:t>
            </a:r>
            <a:endParaRPr lang="pt-BR" sz="3200" dirty="0"/>
          </a:p>
        </p:txBody>
      </p:sp>
      <p:pic>
        <p:nvPicPr>
          <p:cNvPr id="2050" name="Picture 2" descr="http://4.bp.blogspot.com/-FsOEsP4j06c/TsP4uLg7DOI/AAAAAAAADHQ/MICtbvSReOE/s1600/idos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842" y="4102518"/>
            <a:ext cx="2424087" cy="249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72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23949" y="962978"/>
            <a:ext cx="92409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Garantir ações de cuidado integral à saúde do idoso.</a:t>
            </a: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123949" y="282091"/>
            <a:ext cx="3936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OBJETIVO GERAL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1599716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727364" y="0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1239498" y="-3463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131971" y="1974526"/>
            <a:ext cx="5639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OBJETIVOS ESPECÍFICOS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131970" y="2656362"/>
            <a:ext cx="9232959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Ampliar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cobertura de acompanhamento de idosos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Aft>
                <a:spcPts val="0"/>
              </a:spcAft>
              <a:buClr>
                <a:srgbClr val="0070C0"/>
              </a:buClr>
            </a:pPr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Melhorar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adesão dos idosos ao Programa de Atenção à Saúde do Idoso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Aft>
                <a:spcPts val="0"/>
              </a:spcAft>
              <a:buClr>
                <a:srgbClr val="0070C0"/>
              </a:buClr>
            </a:pPr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Melhorar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qualidade da atenção ao idoso na Unidade de Saúde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Aft>
                <a:spcPts val="0"/>
              </a:spcAft>
              <a:buClr>
                <a:srgbClr val="0070C0"/>
              </a:buClr>
            </a:pPr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Melhorar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registros das informações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Aft>
                <a:spcPts val="0"/>
              </a:spcAft>
              <a:buClr>
                <a:srgbClr val="0070C0"/>
              </a:buClr>
            </a:pPr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Mapear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idosos de risco da área de abrangência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Aft>
                <a:spcPts val="0"/>
              </a:spcAft>
              <a:buClr>
                <a:srgbClr val="0070C0"/>
              </a:buClr>
            </a:pPr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 Promover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a saúde.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881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123948" y="261309"/>
            <a:ext cx="105898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METODOLOGIA EMPREGADA</a:t>
            </a:r>
            <a:endParaRPr lang="pt-B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1599716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727364" y="0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1239498" y="-3463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1" t="33622" r="37598" b="9481"/>
          <a:stretch/>
        </p:blipFill>
        <p:spPr bwMode="auto">
          <a:xfrm>
            <a:off x="1403131" y="1000853"/>
            <a:ext cx="2065283" cy="267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6" t="13850" r="38449" b="27909"/>
          <a:stretch/>
        </p:blipFill>
        <p:spPr bwMode="auto">
          <a:xfrm>
            <a:off x="1485899" y="4004442"/>
            <a:ext cx="1982515" cy="26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10"/>
          <p:cNvPicPr/>
          <p:nvPr/>
        </p:nvPicPr>
        <p:blipFill>
          <a:blip r:embed="rId4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979" y="1000853"/>
            <a:ext cx="5216372" cy="2428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m 11"/>
          <p:cNvPicPr/>
          <p:nvPr/>
        </p:nvPicPr>
        <p:blipFill>
          <a:blip r:embed="rId5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980" y="4004442"/>
            <a:ext cx="5216372" cy="2529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074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23948" y="1011109"/>
            <a:ext cx="977265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/>
              <a:t>Distribuídas em quatro eixos:</a:t>
            </a:r>
          </a:p>
          <a:p>
            <a:pPr algn="just"/>
            <a:endParaRPr lang="pt-BR" sz="2800" b="1" dirty="0" smtClean="0"/>
          </a:p>
          <a:p>
            <a:pPr algn="just"/>
            <a:endParaRPr lang="pt-BR" sz="1000" b="1" dirty="0" smtClean="0"/>
          </a:p>
          <a:p>
            <a:pPr algn="r"/>
            <a:r>
              <a:rPr lang="pt-BR" sz="2800" b="1" dirty="0" smtClean="0"/>
              <a:t>1. Monitoramento e Avaliação		2. Organização e Gestão do 							      Serviço</a:t>
            </a:r>
          </a:p>
          <a:p>
            <a:pPr marL="514350" indent="-514350" algn="just">
              <a:buAutoNum type="arabicPeriod"/>
            </a:pPr>
            <a:endParaRPr lang="pt-BR" sz="2800" b="1" dirty="0" smtClean="0"/>
          </a:p>
          <a:p>
            <a:pPr algn="just"/>
            <a:endParaRPr lang="pt-BR" sz="2800" b="1" dirty="0" smtClean="0"/>
          </a:p>
          <a:p>
            <a:pPr algn="just"/>
            <a:endParaRPr lang="pt-BR" sz="2800" b="1" dirty="0" smtClean="0"/>
          </a:p>
          <a:p>
            <a:pPr algn="just"/>
            <a:endParaRPr lang="pt-BR" sz="2800" b="1" dirty="0"/>
          </a:p>
          <a:p>
            <a:pPr algn="just"/>
            <a:r>
              <a:rPr lang="pt-BR" sz="2800" b="1" dirty="0" smtClean="0"/>
              <a:t>3. Engajamento Público			4. Qualificação da Prática 						Clínica.</a:t>
            </a:r>
            <a:endParaRPr lang="pt-BR" sz="2800" dirty="0"/>
          </a:p>
        </p:txBody>
      </p:sp>
      <p:sp>
        <p:nvSpPr>
          <p:cNvPr id="6" name="Retângulo 5"/>
          <p:cNvSpPr/>
          <p:nvPr/>
        </p:nvSpPr>
        <p:spPr>
          <a:xfrm>
            <a:off x="1123948" y="261309"/>
            <a:ext cx="40403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AÇÕES REALIZADAS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1599716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727364" y="0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1239498" y="-3463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938" y="2416866"/>
            <a:ext cx="1818121" cy="18181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s://encrypted-tbn1.gstatic.com/images?q=tbn:ANd9GcRaIiLXdkj6P_gZvpA5DXVT90NgrPTGEw-UWpS4G0ArMiikNm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872" y="5095447"/>
            <a:ext cx="2285989" cy="16181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490" y="2781434"/>
            <a:ext cx="2017761" cy="14535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t2.gstatic.com/images?q=tbn:ANd9GcTDyYL0oB8Zr1NhIOl4zbNLlM2Ez1KJr4bV35TzhrBC26hP3tnfV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371" y="5095448"/>
            <a:ext cx="1556082" cy="17583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48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23948" y="1435001"/>
            <a:ext cx="924098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Meta</a:t>
            </a:r>
            <a:endParaRPr lang="pt-BR" sz="1200" dirty="0"/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1.1 Ampliar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cobertura dos idosos da área com acompanhamento na unidade de saúde para 60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%.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123948" y="250676"/>
            <a:ext cx="996314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Objetivo</a:t>
            </a: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</a:rPr>
              <a:t>1.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Ampliar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cobertura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acompanhamento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idosos</a:t>
            </a:r>
            <a:endParaRPr lang="pt-B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1599716" y="0"/>
            <a:ext cx="59228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727364" y="0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1239498" y="-3463"/>
            <a:ext cx="207818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978317" y="4237092"/>
            <a:ext cx="234615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</a:lstStyle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1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21 idosos</a:t>
            </a:r>
          </a:p>
          <a:p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2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idosos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3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21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idosos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Mês 4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idosos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9292250" y="3056205"/>
            <a:ext cx="1191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81,9%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Seta dobrada 11"/>
          <p:cNvSpPr/>
          <p:nvPr/>
        </p:nvSpPr>
        <p:spPr>
          <a:xfrm>
            <a:off x="7820527" y="2948642"/>
            <a:ext cx="1010652" cy="1036693"/>
          </a:xfrm>
          <a:prstGeom prst="ben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2121130262"/>
              </p:ext>
            </p:extLst>
          </p:nvPr>
        </p:nvGraphicFramePr>
        <p:xfrm>
          <a:off x="1263316" y="2948642"/>
          <a:ext cx="5281863" cy="3247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672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</TotalTime>
  <Words>1894</Words>
  <Application>Microsoft Office PowerPoint</Application>
  <PresentationFormat>Widescreen</PresentationFormat>
  <Paragraphs>448</Paragraphs>
  <Slides>41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Calibri Light</vt:lpstr>
      <vt:lpstr>Lucida Handwriting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PATRICIA</dc:creator>
  <cp:lastModifiedBy>PATRICIA</cp:lastModifiedBy>
  <cp:revision>111</cp:revision>
  <dcterms:created xsi:type="dcterms:W3CDTF">2014-03-26T23:54:40Z</dcterms:created>
  <dcterms:modified xsi:type="dcterms:W3CDTF">2014-05-20T01:54:33Z</dcterms:modified>
</cp:coreProperties>
</file>