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Lst>
  <p:notesMasterIdLst>
    <p:notesMasterId r:id="rId31"/>
  </p:notesMasterIdLst>
  <p:sldIdLst>
    <p:sldId id="256" r:id="rId2"/>
    <p:sldId id="379" r:id="rId3"/>
    <p:sldId id="383" r:id="rId4"/>
    <p:sldId id="392" r:id="rId5"/>
    <p:sldId id="357" r:id="rId6"/>
    <p:sldId id="377" r:id="rId7"/>
    <p:sldId id="380" r:id="rId8"/>
    <p:sldId id="381" r:id="rId9"/>
    <p:sldId id="358" r:id="rId10"/>
    <p:sldId id="308" r:id="rId11"/>
    <p:sldId id="396" r:id="rId12"/>
    <p:sldId id="370" r:id="rId13"/>
    <p:sldId id="311" r:id="rId14"/>
    <p:sldId id="359" r:id="rId15"/>
    <p:sldId id="313" r:id="rId16"/>
    <p:sldId id="397" r:id="rId17"/>
    <p:sldId id="360" r:id="rId18"/>
    <p:sldId id="405" r:id="rId19"/>
    <p:sldId id="403" r:id="rId20"/>
    <p:sldId id="402" r:id="rId21"/>
    <p:sldId id="365" r:id="rId22"/>
    <p:sldId id="364" r:id="rId23"/>
    <p:sldId id="406" r:id="rId24"/>
    <p:sldId id="407" r:id="rId25"/>
    <p:sldId id="408" r:id="rId26"/>
    <p:sldId id="409" r:id="rId27"/>
    <p:sldId id="347" r:id="rId28"/>
    <p:sldId id="371" r:id="rId29"/>
    <p:sldId id="353" r:id="rId30"/>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y"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FA1EE0"/>
    <a:srgbClr val="FF99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25" autoAdjust="0"/>
    <p:restoredTop sz="87102" autoAdjust="0"/>
  </p:normalViewPr>
  <p:slideViewPr>
    <p:cSldViewPr snapToGrid="0">
      <p:cViewPr>
        <p:scale>
          <a:sx n="40" d="100"/>
          <a:sy n="40" d="100"/>
        </p:scale>
        <p:origin x="-1066" y="-240"/>
      </p:cViewPr>
      <p:guideLst>
        <p:guide orient="horz" pos="2160"/>
        <p:guide pos="2880"/>
      </p:guideLst>
    </p:cSldViewPr>
  </p:slideViewPr>
  <p:outlineViewPr>
    <p:cViewPr>
      <p:scale>
        <a:sx n="33" d="100"/>
        <a:sy n="33" d="100"/>
      </p:scale>
      <p:origin x="0" y="2218"/>
    </p:cViewPr>
  </p:outlineViewPr>
  <p:notesTextViewPr>
    <p:cViewPr>
      <p:scale>
        <a:sx n="100" d="100"/>
        <a:sy n="100" d="100"/>
      </p:scale>
      <p:origin x="0" y="0"/>
    </p:cViewPr>
  </p:notesTextViewPr>
  <p:sorterViewPr>
    <p:cViewPr>
      <p:scale>
        <a:sx n="100" d="100"/>
        <a:sy n="100" d="100"/>
      </p:scale>
      <p:origin x="0" y="6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D98FB-AD75-4694-898A-B3C9169DDCC9}" type="doc">
      <dgm:prSet loTypeId="urn:microsoft.com/office/officeart/2005/8/layout/chart3" loCatId="relationship" qsTypeId="urn:microsoft.com/office/officeart/2005/8/quickstyle/3d3" qsCatId="3D" csTypeId="urn:microsoft.com/office/officeart/2005/8/colors/colorful5" csCatId="colorful" phldr="1"/>
      <dgm:spPr/>
      <dgm:t>
        <a:bodyPr/>
        <a:lstStyle/>
        <a:p>
          <a:endParaRPr lang="pt-BR"/>
        </a:p>
      </dgm:t>
    </dgm:pt>
    <dgm:pt modelId="{C93A6B60-801B-48F2-A7E2-C060B1081A3A}">
      <dgm:prSet custT="1"/>
      <dgm:spPr/>
      <dgm:t>
        <a:bodyPr/>
        <a:lstStyle/>
        <a:p>
          <a:pPr algn="ctr" rtl="0"/>
          <a:r>
            <a:rPr lang="pt-BR" sz="1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Total da população pre intervenção: 3000</a:t>
          </a:r>
          <a:endParaRPr lang="pt-BR" sz="1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D6B4D5D-BF4F-4595-8616-2B61A88DCAB3}" type="parTrans" cxnId="{E36619FF-407E-4868-897F-485C35F3B5B7}">
      <dgm:prSet/>
      <dgm:spPr/>
      <dgm:t>
        <a:bodyPr/>
        <a:lstStyle/>
        <a:p>
          <a:pPr algn="ctr"/>
          <a:endParaRPr lang="pt-BR" sz="1800"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5F4DECA-5958-46F4-AD50-752D2B11521D}" type="sibTrans" cxnId="{E36619FF-407E-4868-897F-485C35F3B5B7}">
      <dgm:prSet/>
      <dgm:spPr/>
      <dgm:t>
        <a:bodyPr/>
        <a:lstStyle/>
        <a:p>
          <a:pPr algn="ctr"/>
          <a:endParaRPr lang="pt-BR" sz="1800"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C293AB1-63D7-4478-8019-0AD0683CA765}">
      <dgm:prSet custT="1"/>
      <dgm:spPr/>
      <dgm:t>
        <a:bodyPr/>
        <a:lstStyle/>
        <a:p>
          <a:pPr algn="ctr" rtl="0"/>
          <a:r>
            <a:rPr lang="pt-BR" sz="1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Mulheres em idade fértil (10 a 49 anos): 931</a:t>
          </a:r>
          <a:endParaRPr lang="pt-BR" sz="1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36BD685-07C7-4923-A6FB-EB912278F9C7}" type="parTrans" cxnId="{E8B27CBF-55C9-409F-AE8B-5FB13CCDB0F3}">
      <dgm:prSet/>
      <dgm:spPr/>
      <dgm:t>
        <a:bodyPr/>
        <a:lstStyle/>
        <a:p>
          <a:pPr algn="ctr"/>
          <a:endParaRPr lang="pt-BR" sz="1800"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FE6D767-D97D-4A12-9EFA-59C588B90742}" type="sibTrans" cxnId="{E8B27CBF-55C9-409F-AE8B-5FB13CCDB0F3}">
      <dgm:prSet/>
      <dgm:spPr/>
      <dgm:t>
        <a:bodyPr/>
        <a:lstStyle/>
        <a:p>
          <a:pPr algn="ctr"/>
          <a:endParaRPr lang="pt-BR" sz="1800"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E6B5F6A-8A89-4290-9183-DAD34415A1EE}">
      <dgm:prSet custT="1"/>
      <dgm:spPr/>
      <dgm:t>
        <a:bodyPr/>
        <a:lstStyle/>
        <a:p>
          <a:pPr algn="ctr" rtl="0"/>
          <a:r>
            <a:rPr lang="pt-BR" sz="1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Gestantes na área: 1,5% da população total: 45</a:t>
          </a:r>
          <a:endParaRPr lang="pt-BR" sz="1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6978615-85D5-469D-9CAB-1B7C3A08A09F}" type="parTrans" cxnId="{D11DF8E1-8709-43A0-8547-9ED45B63E09A}">
      <dgm:prSet/>
      <dgm:spPr/>
      <dgm:t>
        <a:bodyPr/>
        <a:lstStyle/>
        <a:p>
          <a:pPr algn="ctr"/>
          <a:endParaRPr lang="pt-BR" sz="1800"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E4CE0D9-318A-440F-A50C-2D1A8015B097}" type="sibTrans" cxnId="{D11DF8E1-8709-43A0-8547-9ED45B63E09A}">
      <dgm:prSet/>
      <dgm:spPr/>
      <dgm:t>
        <a:bodyPr/>
        <a:lstStyle/>
        <a:p>
          <a:pPr algn="ctr"/>
          <a:endParaRPr lang="pt-BR" sz="1800"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326D38D-ABE6-49AC-8C45-D5941DA98F07}">
      <dgm:prSet custT="1"/>
      <dgm:spPr/>
      <dgm:t>
        <a:bodyPr/>
        <a:lstStyle/>
        <a:p>
          <a:pPr algn="ctr" rtl="0"/>
          <a:endParaRPr lang="pt-BR" sz="1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rtl="0"/>
          <a:r>
            <a:rPr lang="pt-BR" sz="1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Total de gestantes residentes na área (45) e acompanhadas  pela  UBS: 15   =  33%</a:t>
          </a:r>
          <a:endParaRPr lang="pt-BR" sz="1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4D53F19-5A9A-484C-9EB0-181E9D18E2D8}" type="parTrans" cxnId="{87800216-3CA2-40AC-AC61-FF045A682F2E}">
      <dgm:prSet/>
      <dgm:spPr/>
      <dgm:t>
        <a:bodyPr/>
        <a:lstStyle/>
        <a:p>
          <a:pPr algn="ctr"/>
          <a:endParaRPr lang="pt-BR" sz="1800"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3ACD191-8BBE-4125-92F3-7790B0D1E612}" type="sibTrans" cxnId="{87800216-3CA2-40AC-AC61-FF045A682F2E}">
      <dgm:prSet/>
      <dgm:spPr/>
      <dgm:t>
        <a:bodyPr/>
        <a:lstStyle/>
        <a:p>
          <a:pPr algn="ctr"/>
          <a:endParaRPr lang="pt-BR" sz="1800" b="1"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3B485FC-7AED-4BAF-853E-7242A21A081A}" type="pres">
      <dgm:prSet presAssocID="{BFBD98FB-AD75-4694-898A-B3C9169DDCC9}" presName="compositeShape" presStyleCnt="0">
        <dgm:presLayoutVars>
          <dgm:chMax val="7"/>
          <dgm:dir/>
          <dgm:resizeHandles val="exact"/>
        </dgm:presLayoutVars>
      </dgm:prSet>
      <dgm:spPr/>
      <dgm:t>
        <a:bodyPr/>
        <a:lstStyle/>
        <a:p>
          <a:endParaRPr lang="pt-BR"/>
        </a:p>
      </dgm:t>
    </dgm:pt>
    <dgm:pt modelId="{0DD39184-3A3B-49B8-B151-35F2E6D2A3E6}" type="pres">
      <dgm:prSet presAssocID="{BFBD98FB-AD75-4694-898A-B3C9169DDCC9}" presName="wedge1" presStyleLbl="node1" presStyleIdx="0" presStyleCnt="4" custScaleX="127551" custScaleY="127551" custLinFactNeighborX="-3307" custLinFactNeighborY="4409"/>
      <dgm:spPr/>
      <dgm:t>
        <a:bodyPr/>
        <a:lstStyle/>
        <a:p>
          <a:endParaRPr lang="pt-BR"/>
        </a:p>
      </dgm:t>
    </dgm:pt>
    <dgm:pt modelId="{DF1CC019-059C-4C21-A06F-CA0AA01DFCEE}" type="pres">
      <dgm:prSet presAssocID="{BFBD98FB-AD75-4694-898A-B3C9169DDCC9}" presName="wedge1Tx" presStyleLbl="node1" presStyleIdx="0" presStyleCnt="4">
        <dgm:presLayoutVars>
          <dgm:chMax val="0"/>
          <dgm:chPref val="0"/>
          <dgm:bulletEnabled val="1"/>
        </dgm:presLayoutVars>
      </dgm:prSet>
      <dgm:spPr/>
      <dgm:t>
        <a:bodyPr/>
        <a:lstStyle/>
        <a:p>
          <a:endParaRPr lang="pt-BR"/>
        </a:p>
      </dgm:t>
    </dgm:pt>
    <dgm:pt modelId="{93693094-FD2F-46C4-B54C-24A74123AE32}" type="pres">
      <dgm:prSet presAssocID="{BFBD98FB-AD75-4694-898A-B3C9169DDCC9}" presName="wedge2" presStyleLbl="node1" presStyleIdx="1" presStyleCnt="4" custScaleX="127551" custScaleY="127551"/>
      <dgm:spPr/>
      <dgm:t>
        <a:bodyPr/>
        <a:lstStyle/>
        <a:p>
          <a:endParaRPr lang="pt-BR"/>
        </a:p>
      </dgm:t>
    </dgm:pt>
    <dgm:pt modelId="{B3955081-8D19-44DC-9984-EFE232370BEF}" type="pres">
      <dgm:prSet presAssocID="{BFBD98FB-AD75-4694-898A-B3C9169DDCC9}" presName="wedge2Tx" presStyleLbl="node1" presStyleIdx="1" presStyleCnt="4">
        <dgm:presLayoutVars>
          <dgm:chMax val="0"/>
          <dgm:chPref val="0"/>
          <dgm:bulletEnabled val="1"/>
        </dgm:presLayoutVars>
      </dgm:prSet>
      <dgm:spPr/>
      <dgm:t>
        <a:bodyPr/>
        <a:lstStyle/>
        <a:p>
          <a:endParaRPr lang="pt-BR"/>
        </a:p>
      </dgm:t>
    </dgm:pt>
    <dgm:pt modelId="{72F2DA2B-A041-49CD-8E99-5DE959602A49}" type="pres">
      <dgm:prSet presAssocID="{BFBD98FB-AD75-4694-898A-B3C9169DDCC9}" presName="wedge3" presStyleLbl="node1" presStyleIdx="2" presStyleCnt="4" custScaleX="127551" custScaleY="127551"/>
      <dgm:spPr/>
      <dgm:t>
        <a:bodyPr/>
        <a:lstStyle/>
        <a:p>
          <a:endParaRPr lang="pt-BR"/>
        </a:p>
      </dgm:t>
    </dgm:pt>
    <dgm:pt modelId="{54B0EF6B-EA57-4490-B212-498FB4F02988}" type="pres">
      <dgm:prSet presAssocID="{BFBD98FB-AD75-4694-898A-B3C9169DDCC9}" presName="wedge3Tx" presStyleLbl="node1" presStyleIdx="2" presStyleCnt="4">
        <dgm:presLayoutVars>
          <dgm:chMax val="0"/>
          <dgm:chPref val="0"/>
          <dgm:bulletEnabled val="1"/>
        </dgm:presLayoutVars>
      </dgm:prSet>
      <dgm:spPr/>
      <dgm:t>
        <a:bodyPr/>
        <a:lstStyle/>
        <a:p>
          <a:endParaRPr lang="pt-BR"/>
        </a:p>
      </dgm:t>
    </dgm:pt>
    <dgm:pt modelId="{4A3CD0AC-7210-4C84-9BF8-638989F617F5}" type="pres">
      <dgm:prSet presAssocID="{BFBD98FB-AD75-4694-898A-B3C9169DDCC9}" presName="wedge4" presStyleLbl="node1" presStyleIdx="3" presStyleCnt="4" custScaleX="127551" custScaleY="127551"/>
      <dgm:spPr/>
      <dgm:t>
        <a:bodyPr/>
        <a:lstStyle/>
        <a:p>
          <a:endParaRPr lang="pt-BR"/>
        </a:p>
      </dgm:t>
    </dgm:pt>
    <dgm:pt modelId="{2661DA23-784E-4740-B944-42B65008B719}" type="pres">
      <dgm:prSet presAssocID="{BFBD98FB-AD75-4694-898A-B3C9169DDCC9}" presName="wedge4Tx" presStyleLbl="node1" presStyleIdx="3" presStyleCnt="4">
        <dgm:presLayoutVars>
          <dgm:chMax val="0"/>
          <dgm:chPref val="0"/>
          <dgm:bulletEnabled val="1"/>
        </dgm:presLayoutVars>
      </dgm:prSet>
      <dgm:spPr/>
      <dgm:t>
        <a:bodyPr/>
        <a:lstStyle/>
        <a:p>
          <a:endParaRPr lang="pt-BR"/>
        </a:p>
      </dgm:t>
    </dgm:pt>
  </dgm:ptLst>
  <dgm:cxnLst>
    <dgm:cxn modelId="{E36619FF-407E-4868-897F-485C35F3B5B7}" srcId="{BFBD98FB-AD75-4694-898A-B3C9169DDCC9}" destId="{C93A6B60-801B-48F2-A7E2-C060B1081A3A}" srcOrd="3" destOrd="0" parTransId="{1D6B4D5D-BF4F-4595-8616-2B61A88DCAB3}" sibTransId="{65F4DECA-5958-46F4-AD50-752D2B11521D}"/>
    <dgm:cxn modelId="{E8B27CBF-55C9-409F-AE8B-5FB13CCDB0F3}" srcId="{BFBD98FB-AD75-4694-898A-B3C9169DDCC9}" destId="{AC293AB1-63D7-4478-8019-0AD0683CA765}" srcOrd="0" destOrd="0" parTransId="{436BD685-07C7-4923-A6FB-EB912278F9C7}" sibTransId="{9FE6D767-D97D-4A12-9EFA-59C588B90742}"/>
    <dgm:cxn modelId="{85F43DD5-9FC0-45F3-BCFA-D24038C2B333}" type="presOf" srcId="{BFBD98FB-AD75-4694-898A-B3C9169DDCC9}" destId="{73B485FC-7AED-4BAF-853E-7242A21A081A}" srcOrd="0" destOrd="0" presId="urn:microsoft.com/office/officeart/2005/8/layout/chart3"/>
    <dgm:cxn modelId="{89EC1418-7C54-4981-BF8F-602FBAFE9F60}" type="presOf" srcId="{AC293AB1-63D7-4478-8019-0AD0683CA765}" destId="{0DD39184-3A3B-49B8-B151-35F2E6D2A3E6}" srcOrd="0" destOrd="0" presId="urn:microsoft.com/office/officeart/2005/8/layout/chart3"/>
    <dgm:cxn modelId="{87800216-3CA2-40AC-AC61-FF045A682F2E}" srcId="{BFBD98FB-AD75-4694-898A-B3C9169DDCC9}" destId="{5326D38D-ABE6-49AC-8C45-D5941DA98F07}" srcOrd="2" destOrd="0" parTransId="{D4D53F19-5A9A-484C-9EB0-181E9D18E2D8}" sibTransId="{43ACD191-8BBE-4125-92F3-7790B0D1E612}"/>
    <dgm:cxn modelId="{0EAF98C9-8D75-49C8-9C43-96C8B2BF2FA4}" type="presOf" srcId="{C93A6B60-801B-48F2-A7E2-C060B1081A3A}" destId="{4A3CD0AC-7210-4C84-9BF8-638989F617F5}" srcOrd="0" destOrd="0" presId="urn:microsoft.com/office/officeart/2005/8/layout/chart3"/>
    <dgm:cxn modelId="{9EF11EA1-497D-4B4D-9229-E74CD5451539}" type="presOf" srcId="{AC293AB1-63D7-4478-8019-0AD0683CA765}" destId="{DF1CC019-059C-4C21-A06F-CA0AA01DFCEE}" srcOrd="1" destOrd="0" presId="urn:microsoft.com/office/officeart/2005/8/layout/chart3"/>
    <dgm:cxn modelId="{D27A3417-5E36-4670-AE1E-23F6D049715E}" type="presOf" srcId="{5326D38D-ABE6-49AC-8C45-D5941DA98F07}" destId="{54B0EF6B-EA57-4490-B212-498FB4F02988}" srcOrd="1" destOrd="0" presId="urn:microsoft.com/office/officeart/2005/8/layout/chart3"/>
    <dgm:cxn modelId="{5AA3FF51-8565-4E66-9312-D0DCDA7B3D7F}" type="presOf" srcId="{CE6B5F6A-8A89-4290-9183-DAD34415A1EE}" destId="{93693094-FD2F-46C4-B54C-24A74123AE32}" srcOrd="0" destOrd="0" presId="urn:microsoft.com/office/officeart/2005/8/layout/chart3"/>
    <dgm:cxn modelId="{B6FCEFAC-2499-40AC-8496-5B1423EC4AA7}" type="presOf" srcId="{5326D38D-ABE6-49AC-8C45-D5941DA98F07}" destId="{72F2DA2B-A041-49CD-8E99-5DE959602A49}" srcOrd="0" destOrd="0" presId="urn:microsoft.com/office/officeart/2005/8/layout/chart3"/>
    <dgm:cxn modelId="{D11DF8E1-8709-43A0-8547-9ED45B63E09A}" srcId="{BFBD98FB-AD75-4694-898A-B3C9169DDCC9}" destId="{CE6B5F6A-8A89-4290-9183-DAD34415A1EE}" srcOrd="1" destOrd="0" parTransId="{E6978615-85D5-469D-9CAB-1B7C3A08A09F}" sibTransId="{0E4CE0D9-318A-440F-A50C-2D1A8015B097}"/>
    <dgm:cxn modelId="{4158A839-4FC3-4994-AFE6-CDF2363E62B5}" type="presOf" srcId="{CE6B5F6A-8A89-4290-9183-DAD34415A1EE}" destId="{B3955081-8D19-44DC-9984-EFE232370BEF}" srcOrd="1" destOrd="0" presId="urn:microsoft.com/office/officeart/2005/8/layout/chart3"/>
    <dgm:cxn modelId="{7735B6EB-B899-4E80-832C-E8D8DDD88C89}" type="presOf" srcId="{C93A6B60-801B-48F2-A7E2-C060B1081A3A}" destId="{2661DA23-784E-4740-B944-42B65008B719}" srcOrd="1" destOrd="0" presId="urn:microsoft.com/office/officeart/2005/8/layout/chart3"/>
    <dgm:cxn modelId="{C7C01E0A-1F68-4400-8545-01BB4890A8DB}" type="presParOf" srcId="{73B485FC-7AED-4BAF-853E-7242A21A081A}" destId="{0DD39184-3A3B-49B8-B151-35F2E6D2A3E6}" srcOrd="0" destOrd="0" presId="urn:microsoft.com/office/officeart/2005/8/layout/chart3"/>
    <dgm:cxn modelId="{59FA112C-C44E-498E-A7FA-8841A6A9EDA2}" type="presParOf" srcId="{73B485FC-7AED-4BAF-853E-7242A21A081A}" destId="{DF1CC019-059C-4C21-A06F-CA0AA01DFCEE}" srcOrd="1" destOrd="0" presId="urn:microsoft.com/office/officeart/2005/8/layout/chart3"/>
    <dgm:cxn modelId="{DA23A413-7B57-47DB-B3CA-97F2EDE95CC9}" type="presParOf" srcId="{73B485FC-7AED-4BAF-853E-7242A21A081A}" destId="{93693094-FD2F-46C4-B54C-24A74123AE32}" srcOrd="2" destOrd="0" presId="urn:microsoft.com/office/officeart/2005/8/layout/chart3"/>
    <dgm:cxn modelId="{E54BAF21-47F0-4700-9780-F659667EFD8B}" type="presParOf" srcId="{73B485FC-7AED-4BAF-853E-7242A21A081A}" destId="{B3955081-8D19-44DC-9984-EFE232370BEF}" srcOrd="3" destOrd="0" presId="urn:microsoft.com/office/officeart/2005/8/layout/chart3"/>
    <dgm:cxn modelId="{7110C699-D0DB-4900-822B-D7B24A00526B}" type="presParOf" srcId="{73B485FC-7AED-4BAF-853E-7242A21A081A}" destId="{72F2DA2B-A041-49CD-8E99-5DE959602A49}" srcOrd="4" destOrd="0" presId="urn:microsoft.com/office/officeart/2005/8/layout/chart3"/>
    <dgm:cxn modelId="{9D24E0EA-E7EC-4947-A8DF-8DFEC5319CC2}" type="presParOf" srcId="{73B485FC-7AED-4BAF-853E-7242A21A081A}" destId="{54B0EF6B-EA57-4490-B212-498FB4F02988}" srcOrd="5" destOrd="0" presId="urn:microsoft.com/office/officeart/2005/8/layout/chart3"/>
    <dgm:cxn modelId="{B79A3755-BFFC-4067-9594-BA3E35F78075}" type="presParOf" srcId="{73B485FC-7AED-4BAF-853E-7242A21A081A}" destId="{4A3CD0AC-7210-4C84-9BF8-638989F617F5}" srcOrd="6" destOrd="0" presId="urn:microsoft.com/office/officeart/2005/8/layout/chart3"/>
    <dgm:cxn modelId="{088EE5EF-0785-4A13-A296-3776463DCB5D}" type="presParOf" srcId="{73B485FC-7AED-4BAF-853E-7242A21A081A}" destId="{2661DA23-784E-4740-B944-42B65008B719}" srcOrd="7" destOrd="0" presId="urn:microsoft.com/office/officeart/2005/8/layout/chart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BD98FB-AD75-4694-898A-B3C9169DDCC9}" type="doc">
      <dgm:prSet loTypeId="urn:microsoft.com/office/officeart/2005/8/layout/target2" loCatId="relationship" qsTypeId="urn:microsoft.com/office/officeart/2005/8/quickstyle/simple1" qsCatId="simple" csTypeId="urn:microsoft.com/office/officeart/2005/8/colors/colorful5" csCatId="colorful" phldr="1"/>
      <dgm:spPr/>
      <dgm:t>
        <a:bodyPr/>
        <a:lstStyle/>
        <a:p>
          <a:endParaRPr lang="pt-BR"/>
        </a:p>
      </dgm:t>
    </dgm:pt>
    <dgm:pt modelId="{891DF9A1-3C19-412F-9361-063B3A3D177F}">
      <dgm:prSet custT="1"/>
      <dgm:spPr/>
      <dgm:t>
        <a:bodyPr/>
        <a:lstStyle/>
        <a:p>
          <a:pPr algn="ctr" rtl="0"/>
          <a:r>
            <a:rPr lang="pt-BR" sz="2800" b="1" dirty="0" smtClean="0">
              <a:effectLst>
                <a:outerShdw blurRad="38100" dist="38100" dir="2700000" algn="tl">
                  <a:srgbClr val="000000">
                    <a:alpha val="43137"/>
                  </a:srgbClr>
                </a:outerShdw>
              </a:effectLst>
            </a:rPr>
            <a:t>Numero estimado de partos nos últimos 12 meses:   36</a:t>
          </a:r>
          <a:endParaRPr lang="pt-BR" sz="2800" b="1" dirty="0">
            <a:effectLst>
              <a:outerShdw blurRad="38100" dist="38100" dir="2700000" algn="tl">
                <a:srgbClr val="000000">
                  <a:alpha val="43137"/>
                </a:srgbClr>
              </a:outerShdw>
            </a:effectLst>
          </a:endParaRPr>
        </a:p>
      </dgm:t>
    </dgm:pt>
    <dgm:pt modelId="{CA4FDB5F-FFC8-4D98-B465-7F910D450DE6}" type="parTrans" cxnId="{F08F967A-FEFE-4540-8126-D54B505ADDDC}">
      <dgm:prSet/>
      <dgm:spPr/>
      <dgm:t>
        <a:bodyPr/>
        <a:lstStyle/>
        <a:p>
          <a:pPr algn="ctr"/>
          <a:endParaRPr lang="pt-BR" sz="2800" b="1">
            <a:effectLst>
              <a:outerShdw blurRad="38100" dist="38100" dir="2700000" algn="tl">
                <a:srgbClr val="000000">
                  <a:alpha val="43137"/>
                </a:srgbClr>
              </a:outerShdw>
            </a:effectLst>
          </a:endParaRPr>
        </a:p>
      </dgm:t>
    </dgm:pt>
    <dgm:pt modelId="{1640BAE6-CCC4-41BD-8E34-6C3C56E2CB00}" type="sibTrans" cxnId="{F08F967A-FEFE-4540-8126-D54B505ADDDC}">
      <dgm:prSet/>
      <dgm:spPr/>
      <dgm:t>
        <a:bodyPr/>
        <a:lstStyle/>
        <a:p>
          <a:pPr algn="ctr"/>
          <a:endParaRPr lang="pt-BR" sz="2800" b="1">
            <a:effectLst>
              <a:outerShdw blurRad="38100" dist="38100" dir="2700000" algn="tl">
                <a:srgbClr val="000000">
                  <a:alpha val="43137"/>
                </a:srgbClr>
              </a:outerShdw>
            </a:effectLst>
          </a:endParaRPr>
        </a:p>
      </dgm:t>
    </dgm:pt>
    <dgm:pt modelId="{4C7A26AF-5C0B-4176-9014-ACF1817D97B5}">
      <dgm:prSet custT="1"/>
      <dgm:spPr/>
      <dgm:t>
        <a:bodyPr/>
        <a:lstStyle/>
        <a:p>
          <a:pPr algn="ctr" rtl="0"/>
          <a:r>
            <a:rPr lang="pt-BR" sz="2800" b="1" dirty="0" smtClean="0">
              <a:effectLst>
                <a:outerShdw blurRad="38100" dist="38100" dir="2700000" algn="tl">
                  <a:srgbClr val="000000">
                    <a:alpha val="43137"/>
                  </a:srgbClr>
                </a:outerShdw>
              </a:effectLst>
            </a:rPr>
            <a:t>Total de mulheres residentes na área  que fizeram consulta de puerpério nos últimos 12 meses na  UBS: 2   =  6%</a:t>
          </a:r>
          <a:endParaRPr lang="pt-BR" sz="2800" b="1" dirty="0">
            <a:effectLst>
              <a:outerShdw blurRad="38100" dist="38100" dir="2700000" algn="tl">
                <a:srgbClr val="000000">
                  <a:alpha val="43137"/>
                </a:srgbClr>
              </a:outerShdw>
            </a:effectLst>
          </a:endParaRPr>
        </a:p>
      </dgm:t>
    </dgm:pt>
    <dgm:pt modelId="{543F5EB0-684B-4982-9CE2-CF63753777AD}" type="parTrans" cxnId="{13661831-D6D9-4A4C-B345-6C357EE7242F}">
      <dgm:prSet/>
      <dgm:spPr/>
      <dgm:t>
        <a:bodyPr/>
        <a:lstStyle/>
        <a:p>
          <a:pPr algn="ctr"/>
          <a:endParaRPr lang="pt-BR" sz="2800" b="1">
            <a:effectLst>
              <a:outerShdw blurRad="38100" dist="38100" dir="2700000" algn="tl">
                <a:srgbClr val="000000">
                  <a:alpha val="43137"/>
                </a:srgbClr>
              </a:outerShdw>
            </a:effectLst>
          </a:endParaRPr>
        </a:p>
      </dgm:t>
    </dgm:pt>
    <dgm:pt modelId="{B6357A36-EAD5-4C73-8E9F-6D490E1FAC1F}" type="sibTrans" cxnId="{13661831-D6D9-4A4C-B345-6C357EE7242F}">
      <dgm:prSet/>
      <dgm:spPr/>
      <dgm:t>
        <a:bodyPr/>
        <a:lstStyle/>
        <a:p>
          <a:pPr algn="ctr"/>
          <a:endParaRPr lang="pt-BR" sz="2800" b="1">
            <a:effectLst>
              <a:outerShdw blurRad="38100" dist="38100" dir="2700000" algn="tl">
                <a:srgbClr val="000000">
                  <a:alpha val="43137"/>
                </a:srgbClr>
              </a:outerShdw>
            </a:effectLst>
          </a:endParaRPr>
        </a:p>
      </dgm:t>
    </dgm:pt>
    <dgm:pt modelId="{CE6B5F6A-8A89-4290-9183-DAD34415A1EE}">
      <dgm:prSet custT="1"/>
      <dgm:spPr/>
      <dgm:t>
        <a:bodyPr/>
        <a:lstStyle/>
        <a:p>
          <a:pPr algn="ctr" rtl="0"/>
          <a:endParaRPr lang="pt-BR" sz="2000" b="1" dirty="0">
            <a:effectLst>
              <a:outerShdw blurRad="38100" dist="38100" dir="2700000" algn="tl">
                <a:srgbClr val="000000">
                  <a:alpha val="43137"/>
                </a:srgbClr>
              </a:outerShdw>
            </a:effectLst>
          </a:endParaRPr>
        </a:p>
      </dgm:t>
    </dgm:pt>
    <dgm:pt modelId="{0E4CE0D9-318A-440F-A50C-2D1A8015B097}" type="sibTrans" cxnId="{D11DF8E1-8709-43A0-8547-9ED45B63E09A}">
      <dgm:prSet/>
      <dgm:spPr/>
      <dgm:t>
        <a:bodyPr/>
        <a:lstStyle/>
        <a:p>
          <a:pPr algn="ctr"/>
          <a:endParaRPr lang="pt-BR" sz="2800" b="1">
            <a:effectLst>
              <a:outerShdw blurRad="38100" dist="38100" dir="2700000" algn="tl">
                <a:srgbClr val="000000">
                  <a:alpha val="43137"/>
                </a:srgbClr>
              </a:outerShdw>
            </a:effectLst>
          </a:endParaRPr>
        </a:p>
      </dgm:t>
    </dgm:pt>
    <dgm:pt modelId="{E6978615-85D5-469D-9CAB-1B7C3A08A09F}" type="parTrans" cxnId="{D11DF8E1-8709-43A0-8547-9ED45B63E09A}">
      <dgm:prSet/>
      <dgm:spPr/>
      <dgm:t>
        <a:bodyPr/>
        <a:lstStyle/>
        <a:p>
          <a:pPr algn="ctr"/>
          <a:endParaRPr lang="pt-BR" sz="2800" b="1">
            <a:effectLst>
              <a:outerShdw blurRad="38100" dist="38100" dir="2700000" algn="tl">
                <a:srgbClr val="000000">
                  <a:alpha val="43137"/>
                </a:srgbClr>
              </a:outerShdw>
            </a:effectLst>
          </a:endParaRPr>
        </a:p>
      </dgm:t>
    </dgm:pt>
    <dgm:pt modelId="{027246B3-6151-4832-81FC-2F15C045A4D7}" type="pres">
      <dgm:prSet presAssocID="{BFBD98FB-AD75-4694-898A-B3C9169DDCC9}" presName="Name0" presStyleCnt="0">
        <dgm:presLayoutVars>
          <dgm:chMax val="3"/>
          <dgm:chPref val="1"/>
          <dgm:dir/>
          <dgm:animLvl val="lvl"/>
          <dgm:resizeHandles/>
        </dgm:presLayoutVars>
      </dgm:prSet>
      <dgm:spPr/>
      <dgm:t>
        <a:bodyPr/>
        <a:lstStyle/>
        <a:p>
          <a:endParaRPr lang="pt-BR"/>
        </a:p>
      </dgm:t>
    </dgm:pt>
    <dgm:pt modelId="{72CA910D-008E-41E0-BF6F-16854EB25F72}" type="pres">
      <dgm:prSet presAssocID="{BFBD98FB-AD75-4694-898A-B3C9169DDCC9}" presName="outerBox" presStyleCnt="0"/>
      <dgm:spPr/>
    </dgm:pt>
    <dgm:pt modelId="{560D4508-869E-4348-A3E3-40A6A333BA39}" type="pres">
      <dgm:prSet presAssocID="{BFBD98FB-AD75-4694-898A-B3C9169DDCC9}" presName="outerBoxParent" presStyleLbl="node1" presStyleIdx="0" presStyleCnt="3"/>
      <dgm:spPr/>
      <dgm:t>
        <a:bodyPr/>
        <a:lstStyle/>
        <a:p>
          <a:endParaRPr lang="pt-BR"/>
        </a:p>
      </dgm:t>
    </dgm:pt>
    <dgm:pt modelId="{85F143ED-7E66-4EF6-AB54-AFB51E7DAF95}" type="pres">
      <dgm:prSet presAssocID="{BFBD98FB-AD75-4694-898A-B3C9169DDCC9}" presName="outerBoxChildren" presStyleCnt="0"/>
      <dgm:spPr/>
    </dgm:pt>
    <dgm:pt modelId="{B4CCF3FA-B057-4694-BA14-2788BF6E12C2}" type="pres">
      <dgm:prSet presAssocID="{BFBD98FB-AD75-4694-898A-B3C9169DDCC9}" presName="middleBox" presStyleCnt="0"/>
      <dgm:spPr/>
    </dgm:pt>
    <dgm:pt modelId="{EC65C8E9-F86F-4503-A1E8-21C6ADA61FBB}" type="pres">
      <dgm:prSet presAssocID="{BFBD98FB-AD75-4694-898A-B3C9169DDCC9}" presName="middleBoxParent" presStyleLbl="node1" presStyleIdx="1" presStyleCnt="3" custScaleY="111864"/>
      <dgm:spPr/>
      <dgm:t>
        <a:bodyPr/>
        <a:lstStyle/>
        <a:p>
          <a:endParaRPr lang="pt-BR"/>
        </a:p>
      </dgm:t>
    </dgm:pt>
    <dgm:pt modelId="{574A5E84-DC92-4B9E-93FD-65C222261E58}" type="pres">
      <dgm:prSet presAssocID="{BFBD98FB-AD75-4694-898A-B3C9169DDCC9}" presName="middleBoxChildren" presStyleCnt="0"/>
      <dgm:spPr/>
    </dgm:pt>
    <dgm:pt modelId="{C42E1331-44C5-4638-A952-6390A76403A1}" type="pres">
      <dgm:prSet presAssocID="{BFBD98FB-AD75-4694-898A-B3C9169DDCC9}" presName="centerBox" presStyleCnt="0"/>
      <dgm:spPr/>
    </dgm:pt>
    <dgm:pt modelId="{909B70A7-E17C-4907-8BC3-918DAD207967}" type="pres">
      <dgm:prSet presAssocID="{BFBD98FB-AD75-4694-898A-B3C9169DDCC9}" presName="centerBoxParent" presStyleLbl="node1" presStyleIdx="2" presStyleCnt="3" custScaleY="124576" custLinFactNeighborY="6356"/>
      <dgm:spPr/>
      <dgm:t>
        <a:bodyPr/>
        <a:lstStyle/>
        <a:p>
          <a:endParaRPr lang="pt-BR"/>
        </a:p>
      </dgm:t>
    </dgm:pt>
  </dgm:ptLst>
  <dgm:cxnLst>
    <dgm:cxn modelId="{D11DF8E1-8709-43A0-8547-9ED45B63E09A}" srcId="{BFBD98FB-AD75-4694-898A-B3C9169DDCC9}" destId="{CE6B5F6A-8A89-4290-9183-DAD34415A1EE}" srcOrd="0" destOrd="0" parTransId="{E6978615-85D5-469D-9CAB-1B7C3A08A09F}" sibTransId="{0E4CE0D9-318A-440F-A50C-2D1A8015B097}"/>
    <dgm:cxn modelId="{F08F967A-FEFE-4540-8126-D54B505ADDDC}" srcId="{BFBD98FB-AD75-4694-898A-B3C9169DDCC9}" destId="{891DF9A1-3C19-412F-9361-063B3A3D177F}" srcOrd="1" destOrd="0" parTransId="{CA4FDB5F-FFC8-4D98-B465-7F910D450DE6}" sibTransId="{1640BAE6-CCC4-41BD-8E34-6C3C56E2CB00}"/>
    <dgm:cxn modelId="{5B0B35CE-04AB-43B4-8E22-7E09EF8F53E5}" type="presOf" srcId="{BFBD98FB-AD75-4694-898A-B3C9169DDCC9}" destId="{027246B3-6151-4832-81FC-2F15C045A4D7}" srcOrd="0" destOrd="0" presId="urn:microsoft.com/office/officeart/2005/8/layout/target2"/>
    <dgm:cxn modelId="{13661831-D6D9-4A4C-B345-6C357EE7242F}" srcId="{BFBD98FB-AD75-4694-898A-B3C9169DDCC9}" destId="{4C7A26AF-5C0B-4176-9014-ACF1817D97B5}" srcOrd="2" destOrd="0" parTransId="{543F5EB0-684B-4982-9CE2-CF63753777AD}" sibTransId="{B6357A36-EAD5-4C73-8E9F-6D490E1FAC1F}"/>
    <dgm:cxn modelId="{55F6707A-D312-4E64-8258-28FDA6C9098A}" type="presOf" srcId="{891DF9A1-3C19-412F-9361-063B3A3D177F}" destId="{EC65C8E9-F86F-4503-A1E8-21C6ADA61FBB}" srcOrd="0" destOrd="0" presId="urn:microsoft.com/office/officeart/2005/8/layout/target2"/>
    <dgm:cxn modelId="{272D7390-393B-4683-B42E-3FBD849C31DD}" type="presOf" srcId="{4C7A26AF-5C0B-4176-9014-ACF1817D97B5}" destId="{909B70A7-E17C-4907-8BC3-918DAD207967}" srcOrd="0" destOrd="0" presId="urn:microsoft.com/office/officeart/2005/8/layout/target2"/>
    <dgm:cxn modelId="{7DFEAC27-F3A9-41D4-891F-A69DED03243D}" type="presOf" srcId="{CE6B5F6A-8A89-4290-9183-DAD34415A1EE}" destId="{560D4508-869E-4348-A3E3-40A6A333BA39}" srcOrd="0" destOrd="0" presId="urn:microsoft.com/office/officeart/2005/8/layout/target2"/>
    <dgm:cxn modelId="{C973417E-1C20-48BC-9DC2-504B6EBC3065}" type="presParOf" srcId="{027246B3-6151-4832-81FC-2F15C045A4D7}" destId="{72CA910D-008E-41E0-BF6F-16854EB25F72}" srcOrd="0" destOrd="0" presId="urn:microsoft.com/office/officeart/2005/8/layout/target2"/>
    <dgm:cxn modelId="{590771C0-5CB4-4C03-AE18-27689D04D4EA}" type="presParOf" srcId="{72CA910D-008E-41E0-BF6F-16854EB25F72}" destId="{560D4508-869E-4348-A3E3-40A6A333BA39}" srcOrd="0" destOrd="0" presId="urn:microsoft.com/office/officeart/2005/8/layout/target2"/>
    <dgm:cxn modelId="{999BA869-C158-435C-8690-47AC20E5556E}" type="presParOf" srcId="{72CA910D-008E-41E0-BF6F-16854EB25F72}" destId="{85F143ED-7E66-4EF6-AB54-AFB51E7DAF95}" srcOrd="1" destOrd="0" presId="urn:microsoft.com/office/officeart/2005/8/layout/target2"/>
    <dgm:cxn modelId="{DD25371A-AB9D-4E6D-8B1F-15CB5F893F9E}" type="presParOf" srcId="{027246B3-6151-4832-81FC-2F15C045A4D7}" destId="{B4CCF3FA-B057-4694-BA14-2788BF6E12C2}" srcOrd="1" destOrd="0" presId="urn:microsoft.com/office/officeart/2005/8/layout/target2"/>
    <dgm:cxn modelId="{3427CE6D-F802-4AC5-8858-5E95EE954F35}" type="presParOf" srcId="{B4CCF3FA-B057-4694-BA14-2788BF6E12C2}" destId="{EC65C8E9-F86F-4503-A1E8-21C6ADA61FBB}" srcOrd="0" destOrd="0" presId="urn:microsoft.com/office/officeart/2005/8/layout/target2"/>
    <dgm:cxn modelId="{45A01336-7902-402E-9BA1-D6558FC42AE6}" type="presParOf" srcId="{B4CCF3FA-B057-4694-BA14-2788BF6E12C2}" destId="{574A5E84-DC92-4B9E-93FD-65C222261E58}" srcOrd="1" destOrd="0" presId="urn:microsoft.com/office/officeart/2005/8/layout/target2"/>
    <dgm:cxn modelId="{28928167-BA76-4366-A506-098F2A1D97D1}" type="presParOf" srcId="{027246B3-6151-4832-81FC-2F15C045A4D7}" destId="{C42E1331-44C5-4638-A952-6390A76403A1}" srcOrd="2" destOrd="0" presId="urn:microsoft.com/office/officeart/2005/8/layout/target2"/>
    <dgm:cxn modelId="{0DA4310F-CE96-497E-BAFE-2BF6108BA71B}" type="presParOf" srcId="{C42E1331-44C5-4638-A952-6390A76403A1}" destId="{909B70A7-E17C-4907-8BC3-918DAD207967}"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39184-3A3B-49B8-B151-35F2E6D2A3E6}">
      <dsp:nvSpPr>
        <dsp:cNvPr id="0" name=""/>
        <dsp:cNvSpPr/>
      </dsp:nvSpPr>
      <dsp:spPr>
        <a:xfrm>
          <a:off x="-197825" y="-70755"/>
          <a:ext cx="4628570" cy="4628570"/>
        </a:xfrm>
        <a:prstGeom prst="pie">
          <a:avLst>
            <a:gd name="adj1" fmla="val 16200000"/>
            <a:gd name="adj2" fmla="val 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Mulheres em idade fértil (10 a 49 anos): 931</a:t>
          </a:r>
          <a:endParaRPr lang="pt-BR" sz="18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169357" y="785530"/>
        <a:ext cx="1708162" cy="1377550"/>
      </dsp:txXfrm>
    </dsp:sp>
    <dsp:sp modelId="{93693094-FD2F-46C4-B54C-24A74123AE32}">
      <dsp:nvSpPr>
        <dsp:cNvPr id="0" name=""/>
        <dsp:cNvSpPr/>
      </dsp:nvSpPr>
      <dsp:spPr>
        <a:xfrm>
          <a:off x="-230749" y="-77821"/>
          <a:ext cx="4628570" cy="4628570"/>
        </a:xfrm>
        <a:prstGeom prst="pie">
          <a:avLst>
            <a:gd name="adj1" fmla="val 0"/>
            <a:gd name="adj2" fmla="val 5400000"/>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Gestantes na área: 1,5% da população total: 45</a:t>
          </a:r>
          <a:endParaRPr lang="pt-BR" sz="18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166189" y="2319117"/>
        <a:ext cx="1708162" cy="1377550"/>
      </dsp:txXfrm>
    </dsp:sp>
    <dsp:sp modelId="{72F2DA2B-A041-49CD-8E99-5DE959602A49}">
      <dsp:nvSpPr>
        <dsp:cNvPr id="0" name=""/>
        <dsp:cNvSpPr/>
      </dsp:nvSpPr>
      <dsp:spPr>
        <a:xfrm>
          <a:off x="-230749" y="-77821"/>
          <a:ext cx="4628570" cy="4628570"/>
        </a:xfrm>
        <a:prstGeom prst="pie">
          <a:avLst>
            <a:gd name="adj1" fmla="val 5400000"/>
            <a:gd name="adj2" fmla="val 10800000"/>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endParaRPr lang="pt-BR" sz="18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defTabSz="800100" rtl="0">
            <a:lnSpc>
              <a:spcPct val="90000"/>
            </a:lnSpc>
            <a:spcBef>
              <a:spcPct val="0"/>
            </a:spcBef>
            <a:spcAft>
              <a:spcPct val="35000"/>
            </a:spcAft>
          </a:pPr>
          <a:r>
            <a:rPr lang="pt-BR" sz="18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Total de gestantes residentes na área (45) e acompanhadas  pela  UBS: 15   =  33%</a:t>
          </a:r>
          <a:endParaRPr lang="pt-BR" sz="18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92719" y="2319117"/>
        <a:ext cx="1708162" cy="1377550"/>
      </dsp:txXfrm>
    </dsp:sp>
    <dsp:sp modelId="{4A3CD0AC-7210-4C84-9BF8-638989F617F5}">
      <dsp:nvSpPr>
        <dsp:cNvPr id="0" name=""/>
        <dsp:cNvSpPr/>
      </dsp:nvSpPr>
      <dsp:spPr>
        <a:xfrm>
          <a:off x="-230749" y="-77821"/>
          <a:ext cx="4628570" cy="4628570"/>
        </a:xfrm>
        <a:prstGeom prst="pie">
          <a:avLst>
            <a:gd name="adj1" fmla="val 10800000"/>
            <a:gd name="adj2" fmla="val 1620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Total da população pre intervenção: 3000</a:t>
          </a:r>
          <a:endParaRPr lang="pt-BR" sz="18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92719" y="776260"/>
        <a:ext cx="1708162" cy="1377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2838D-111C-421F-87AE-5D5C98B532AD}" type="datetimeFigureOut">
              <a:rPr lang="pt-BR" smtClean="0"/>
              <a:pPr/>
              <a:t>16/09/2015</a:t>
            </a:fld>
            <a:endParaRPr lang="pt-BR" dirty="0"/>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2F09E-54CE-4C0D-9334-A727B19CE5F7}" type="slidenum">
              <a:rPr lang="pt-BR" smtClean="0"/>
              <a:pPr/>
              <a:t>‹nº›</a:t>
            </a:fld>
            <a:endParaRPr lang="pt-BR" dirty="0"/>
          </a:p>
        </p:txBody>
      </p:sp>
    </p:spTree>
    <p:extLst>
      <p:ext uri="{BB962C8B-B14F-4D97-AF65-F5344CB8AC3E}">
        <p14:creationId xmlns:p14="http://schemas.microsoft.com/office/powerpoint/2010/main" val="118898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Bom dia, meu</a:t>
            </a:r>
            <a:r>
              <a:rPr lang="pt-BR" baseline="0" dirty="0" smtClean="0"/>
              <a:t> nome é Patrícia Bragança, sou brasileira nascida em Santana do Livramento, formada desde a educação inicial até a Especialização em medicina familiar e comunitária no Uruguai. Vim trabalhar na Atenção básica na minha cidade natal por meio do Programa mais médicos e hoje estou aqui para apresentar o meu trabalho de conclusão de curso em especialização em saúde da família, realizado na universidade federal de pelotas por meio da educação a distancia. Minha orientadora é Flavia Jose, e este trabalho foi desenvolvido durante o período de março a junho de 2015.</a:t>
            </a:r>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pPr/>
              <a:t>1</a:t>
            </a:fld>
            <a:endParaRPr lang="pt-BR" dirty="0"/>
          </a:p>
        </p:txBody>
      </p:sp>
    </p:spTree>
    <p:extLst>
      <p:ext uri="{BB962C8B-B14F-4D97-AF65-F5344CB8AC3E}">
        <p14:creationId xmlns:p14="http://schemas.microsoft.com/office/powerpoint/2010/main" val="2343332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a:p>
            <a:r>
              <a:rPr lang="pt-BR" dirty="0" smtClean="0"/>
              <a:t>INDICADORES DE QUALIDADE:</a:t>
            </a:r>
          </a:p>
          <a:p>
            <a:endParaRPr lang="pt-BR" dirty="0" smtClean="0"/>
          </a:p>
          <a:p>
            <a:pPr fontAlgn="base"/>
            <a:r>
              <a:rPr lang="pt-BR" sz="1200" u="none" strike="noStrike" kern="1200" dirty="0" smtClean="0">
                <a:solidFill>
                  <a:schemeClr val="tx1"/>
                </a:solidFill>
                <a:effectLst/>
                <a:latin typeface="+mn-lt"/>
                <a:ea typeface="+mn-ea"/>
                <a:cs typeface="+mn-cs"/>
              </a:rPr>
              <a:t>Consultaram antes dos 42 dias de pós-parto.  2   </a:t>
            </a:r>
            <a:r>
              <a:rPr lang="pt-BR" sz="1200" b="1" i="0" kern="1200" dirty="0" smtClean="0">
                <a:solidFill>
                  <a:schemeClr val="tx1"/>
                </a:solidFill>
                <a:effectLst/>
                <a:latin typeface="+mn-lt"/>
                <a:ea typeface="+mn-ea"/>
                <a:cs typeface="+mn-cs"/>
              </a:rPr>
              <a:t>100%</a:t>
            </a:r>
          </a:p>
          <a:p>
            <a:pPr fontAlgn="base"/>
            <a:r>
              <a:rPr lang="pt-BR" sz="1200" u="none" strike="noStrike" kern="1200" dirty="0" smtClean="0">
                <a:solidFill>
                  <a:schemeClr val="tx1"/>
                </a:solidFill>
                <a:effectLst/>
                <a:latin typeface="+mn-lt"/>
                <a:ea typeface="+mn-ea"/>
                <a:cs typeface="+mn-cs"/>
              </a:rPr>
              <a:t>Tiveram a sua consulta puerperal registrada.2    </a:t>
            </a:r>
            <a:r>
              <a:rPr lang="pt-BR" sz="1200" b="1" i="0" kern="1200" dirty="0" smtClean="0">
                <a:solidFill>
                  <a:schemeClr val="tx1"/>
                </a:solidFill>
                <a:effectLst/>
                <a:latin typeface="+mn-lt"/>
                <a:ea typeface="+mn-ea"/>
                <a:cs typeface="+mn-cs"/>
              </a:rPr>
              <a:t>100%</a:t>
            </a:r>
          </a:p>
          <a:p>
            <a:pPr fontAlgn="base"/>
            <a:r>
              <a:rPr lang="pt-BR" sz="1200" u="none" strike="noStrike" kern="1200" dirty="0" smtClean="0">
                <a:solidFill>
                  <a:schemeClr val="tx1"/>
                </a:solidFill>
                <a:effectLst/>
                <a:latin typeface="+mn-lt"/>
                <a:ea typeface="+mn-ea"/>
                <a:cs typeface="+mn-cs"/>
              </a:rPr>
              <a:t>Receberam orientações sobre os cuidados básicos do recém-nascido.2    </a:t>
            </a:r>
            <a:r>
              <a:rPr lang="pt-BR" sz="1200" b="1" i="0" kern="1200" dirty="0" smtClean="0">
                <a:solidFill>
                  <a:schemeClr val="tx1"/>
                </a:solidFill>
                <a:effectLst/>
                <a:latin typeface="+mn-lt"/>
                <a:ea typeface="+mn-ea"/>
                <a:cs typeface="+mn-cs"/>
              </a:rPr>
              <a:t>100%</a:t>
            </a:r>
          </a:p>
          <a:p>
            <a:pPr fontAlgn="base"/>
            <a:r>
              <a:rPr lang="pt-BR" sz="1200" u="none" strike="noStrike" kern="1200" dirty="0" smtClean="0">
                <a:solidFill>
                  <a:schemeClr val="tx1"/>
                </a:solidFill>
                <a:effectLst/>
                <a:latin typeface="+mn-lt"/>
                <a:ea typeface="+mn-ea"/>
                <a:cs typeface="+mn-cs"/>
              </a:rPr>
              <a:t>Receberam orientações sobre aleitamento materno exclusivo.2    </a:t>
            </a:r>
            <a:r>
              <a:rPr lang="pt-BR" sz="1200" b="1" i="0" kern="1200" dirty="0" smtClean="0">
                <a:solidFill>
                  <a:schemeClr val="tx1"/>
                </a:solidFill>
                <a:effectLst/>
                <a:latin typeface="+mn-lt"/>
                <a:ea typeface="+mn-ea"/>
                <a:cs typeface="+mn-cs"/>
              </a:rPr>
              <a:t>100%</a:t>
            </a:r>
          </a:p>
          <a:p>
            <a:pPr fontAlgn="base"/>
            <a:r>
              <a:rPr lang="pt-BR" sz="1200" u="none" strike="noStrike" kern="1200" dirty="0" smtClean="0">
                <a:solidFill>
                  <a:schemeClr val="tx1"/>
                </a:solidFill>
                <a:effectLst/>
                <a:latin typeface="+mn-lt"/>
                <a:ea typeface="+mn-ea"/>
                <a:cs typeface="+mn-cs"/>
              </a:rPr>
              <a:t>Receberam orientação sobre planejamento familiar.   2    </a:t>
            </a:r>
            <a:r>
              <a:rPr lang="pt-BR" sz="1200" b="1" i="0" kern="1200" dirty="0" smtClean="0">
                <a:solidFill>
                  <a:schemeClr val="tx1"/>
                </a:solidFill>
                <a:effectLst/>
                <a:latin typeface="+mn-lt"/>
                <a:ea typeface="+mn-ea"/>
                <a:cs typeface="+mn-cs"/>
              </a:rPr>
              <a:t>100%</a:t>
            </a:r>
          </a:p>
          <a:p>
            <a:pPr fontAlgn="base"/>
            <a:r>
              <a:rPr lang="pt-BR" sz="1200" u="none" strike="noStrike" kern="1200" dirty="0" smtClean="0">
                <a:solidFill>
                  <a:schemeClr val="tx1"/>
                </a:solidFill>
                <a:effectLst/>
                <a:latin typeface="+mn-lt"/>
                <a:ea typeface="+mn-ea"/>
                <a:cs typeface="+mn-cs"/>
              </a:rPr>
              <a:t>Tiveram as mamas examinadas.  2   </a:t>
            </a:r>
            <a:r>
              <a:rPr lang="pt-BR" sz="1200" b="1" i="0" kern="1200" dirty="0" smtClean="0">
                <a:solidFill>
                  <a:schemeClr val="tx1"/>
                </a:solidFill>
                <a:effectLst/>
                <a:latin typeface="+mn-lt"/>
                <a:ea typeface="+mn-ea"/>
                <a:cs typeface="+mn-cs"/>
              </a:rPr>
              <a:t>100%</a:t>
            </a:r>
          </a:p>
          <a:p>
            <a:pPr fontAlgn="base"/>
            <a:r>
              <a:rPr lang="pt-BR" sz="1200" u="none" strike="noStrike" kern="1200" dirty="0" smtClean="0">
                <a:solidFill>
                  <a:schemeClr val="tx1"/>
                </a:solidFill>
                <a:effectLst/>
                <a:latin typeface="+mn-lt"/>
                <a:ea typeface="+mn-ea"/>
                <a:cs typeface="+mn-cs"/>
              </a:rPr>
              <a:t>Tiveram o abdome examinado.2     </a:t>
            </a:r>
            <a:r>
              <a:rPr lang="pt-BR" sz="1200" b="1" i="0" kern="1200" dirty="0" smtClean="0">
                <a:solidFill>
                  <a:schemeClr val="tx1"/>
                </a:solidFill>
                <a:effectLst/>
                <a:latin typeface="+mn-lt"/>
                <a:ea typeface="+mn-ea"/>
                <a:cs typeface="+mn-cs"/>
              </a:rPr>
              <a:t>100%</a:t>
            </a:r>
          </a:p>
          <a:p>
            <a:pPr fontAlgn="base"/>
            <a:r>
              <a:rPr lang="pt-BR" sz="1200" u="none" strike="noStrike" kern="1200" dirty="0" smtClean="0">
                <a:solidFill>
                  <a:schemeClr val="tx1"/>
                </a:solidFill>
                <a:effectLst/>
                <a:latin typeface="+mn-lt"/>
                <a:ea typeface="+mn-ea"/>
                <a:cs typeface="+mn-cs"/>
              </a:rPr>
              <a:t>Realizaram exame ginecológico.0    </a:t>
            </a:r>
            <a:r>
              <a:rPr lang="pt-BR" sz="1200" b="1" i="0" kern="1200" dirty="0" smtClean="0">
                <a:solidFill>
                  <a:schemeClr val="tx1"/>
                </a:solidFill>
                <a:effectLst/>
                <a:latin typeface="+mn-lt"/>
                <a:ea typeface="+mn-ea"/>
                <a:cs typeface="+mn-cs"/>
              </a:rPr>
              <a:t>0%</a:t>
            </a:r>
          </a:p>
          <a:p>
            <a:pPr fontAlgn="base"/>
            <a:r>
              <a:rPr lang="pt-BR" sz="1200" u="none" strike="noStrike" kern="1200" dirty="0" smtClean="0">
                <a:solidFill>
                  <a:schemeClr val="tx1"/>
                </a:solidFill>
                <a:effectLst/>
                <a:latin typeface="+mn-lt"/>
                <a:ea typeface="+mn-ea"/>
                <a:cs typeface="+mn-cs"/>
              </a:rPr>
              <a:t>Tiveram seu estado psíquico avaliado. 2</a:t>
            </a:r>
            <a:r>
              <a:rPr lang="pt-BR" sz="1200" u="none" strike="noStrike" kern="1200" baseline="0" dirty="0" smtClean="0">
                <a:solidFill>
                  <a:schemeClr val="tx1"/>
                </a:solidFill>
                <a:effectLst/>
                <a:latin typeface="+mn-lt"/>
                <a:ea typeface="+mn-ea"/>
                <a:cs typeface="+mn-cs"/>
              </a:rPr>
              <a:t>   </a:t>
            </a:r>
            <a:r>
              <a:rPr lang="pt-BR" sz="1200" b="1" i="0" kern="1200" dirty="0" smtClean="0">
                <a:solidFill>
                  <a:schemeClr val="tx1"/>
                </a:solidFill>
                <a:effectLst/>
                <a:latin typeface="+mn-lt"/>
                <a:ea typeface="+mn-ea"/>
                <a:cs typeface="+mn-cs"/>
              </a:rPr>
              <a:t>100%</a:t>
            </a:r>
          </a:p>
          <a:p>
            <a:pPr fontAlgn="base"/>
            <a:r>
              <a:rPr lang="pt-BR" sz="1200" u="none" strike="noStrike" kern="1200" dirty="0" smtClean="0">
                <a:solidFill>
                  <a:schemeClr val="tx1"/>
                </a:solidFill>
                <a:effectLst/>
                <a:latin typeface="+mn-lt"/>
                <a:ea typeface="+mn-ea"/>
                <a:cs typeface="+mn-cs"/>
              </a:rPr>
              <a:t>Foram avaliadas quanto a intercorrências.   0   </a:t>
            </a:r>
            <a:r>
              <a:rPr lang="pt-BR" sz="1200" b="1" i="0" kern="1200" dirty="0" smtClean="0">
                <a:solidFill>
                  <a:schemeClr val="tx1"/>
                </a:solidFill>
                <a:effectLst/>
                <a:latin typeface="+mn-lt"/>
                <a:ea typeface="+mn-ea"/>
                <a:cs typeface="+mn-cs"/>
              </a:rPr>
              <a:t>0%</a:t>
            </a:r>
          </a:p>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pPr/>
              <a:t>11</a:t>
            </a:fld>
            <a:endParaRPr lang="pt-BR" dirty="0"/>
          </a:p>
        </p:txBody>
      </p:sp>
    </p:spTree>
    <p:extLst>
      <p:ext uri="{BB962C8B-B14F-4D97-AF65-F5344CB8AC3E}">
        <p14:creationId xmlns:p14="http://schemas.microsoft.com/office/powerpoint/2010/main" val="905035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lgn="ctr"/>
            <a:r>
              <a:rPr lang="pt-BR" b="1" dirty="0" smtClean="0">
                <a:solidFill>
                  <a:schemeClr val="tx2">
                    <a:lumMod val="75000"/>
                  </a:schemeClr>
                </a:solidFill>
                <a:latin typeface="Arial" pitchFamily="34" charset="0"/>
                <a:cs typeface="Arial" pitchFamily="34" charset="0"/>
              </a:rPr>
              <a:t>Toda gestante tem direito ao pré-natal de qualidade</a:t>
            </a:r>
          </a:p>
          <a:p>
            <a:pPr lvl="0"/>
            <a:r>
              <a:rPr lang="pt-BR" b="1" dirty="0" smtClean="0">
                <a:solidFill>
                  <a:schemeClr val="tx2">
                    <a:lumMod val="75000"/>
                  </a:schemeClr>
                </a:solidFill>
                <a:latin typeface="Arial" pitchFamily="34" charset="0"/>
                <a:cs typeface="Arial" pitchFamily="34" charset="0"/>
              </a:rPr>
              <a:t>Essas consultas ajudam a prevenir várias doenças e garantir a saúde da gestante e do bebê. </a:t>
            </a:r>
            <a:endParaRPr lang="pt-BR" dirty="0" smtClean="0">
              <a:solidFill>
                <a:schemeClr val="tx2">
                  <a:lumMod val="75000"/>
                </a:schemeClr>
              </a:solidFill>
            </a:endParaRPr>
          </a:p>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pPr/>
              <a:t>12</a:t>
            </a:fld>
            <a:endParaRPr lang="pt-BR" dirty="0"/>
          </a:p>
        </p:txBody>
      </p:sp>
    </p:spTree>
    <p:extLst>
      <p:ext uri="{BB962C8B-B14F-4D97-AF65-F5344CB8AC3E}">
        <p14:creationId xmlns:p14="http://schemas.microsoft.com/office/powerpoint/2010/main" val="3634074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pPr/>
              <a:t>15</a:t>
            </a:fld>
            <a:endParaRPr lang="pt-BR" dirty="0"/>
          </a:p>
        </p:txBody>
      </p:sp>
    </p:spTree>
    <p:extLst>
      <p:ext uri="{BB962C8B-B14F-4D97-AF65-F5344CB8AC3E}">
        <p14:creationId xmlns:p14="http://schemas.microsoft.com/office/powerpoint/2010/main" val="2420562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pPr/>
              <a:t>16</a:t>
            </a:fld>
            <a:endParaRPr lang="pt-BR" dirty="0"/>
          </a:p>
        </p:txBody>
      </p:sp>
    </p:spTree>
    <p:extLst>
      <p:ext uri="{BB962C8B-B14F-4D97-AF65-F5344CB8AC3E}">
        <p14:creationId xmlns:p14="http://schemas.microsoft.com/office/powerpoint/2010/main" val="242056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pPr/>
              <a:t>23</a:t>
            </a:fld>
            <a:endParaRPr lang="pt-BR" dirty="0"/>
          </a:p>
        </p:txBody>
      </p:sp>
    </p:spTree>
    <p:extLst>
      <p:ext uri="{BB962C8B-B14F-4D97-AF65-F5344CB8AC3E}">
        <p14:creationId xmlns:p14="http://schemas.microsoft.com/office/powerpoint/2010/main" val="2420562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pPr/>
              <a:t>24</a:t>
            </a:fld>
            <a:endParaRPr lang="pt-BR" dirty="0"/>
          </a:p>
        </p:txBody>
      </p:sp>
    </p:spTree>
    <p:extLst>
      <p:ext uri="{BB962C8B-B14F-4D97-AF65-F5344CB8AC3E}">
        <p14:creationId xmlns:p14="http://schemas.microsoft.com/office/powerpoint/2010/main" val="2420562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pPr/>
              <a:t>25</a:t>
            </a:fld>
            <a:endParaRPr lang="pt-BR" dirty="0"/>
          </a:p>
        </p:txBody>
      </p:sp>
    </p:spTree>
    <p:extLst>
      <p:ext uri="{BB962C8B-B14F-4D97-AF65-F5344CB8AC3E}">
        <p14:creationId xmlns:p14="http://schemas.microsoft.com/office/powerpoint/2010/main" val="2966358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pPr/>
              <a:t>26</a:t>
            </a:fld>
            <a:endParaRPr lang="pt-BR" dirty="0"/>
          </a:p>
        </p:txBody>
      </p:sp>
    </p:spTree>
    <p:extLst>
      <p:ext uri="{BB962C8B-B14F-4D97-AF65-F5344CB8AC3E}">
        <p14:creationId xmlns:p14="http://schemas.microsoft.com/office/powerpoint/2010/main" val="2420562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E90C92B4-D81C-4227-ACE6-89F7D06C5173}" type="slidenum">
              <a:rPr lang="pt-BR" altLang="pt-BR"/>
              <a:pPr/>
              <a:t>28</a:t>
            </a:fld>
            <a:endParaRPr lang="pt-BR" altLang="pt-BR" dirty="0"/>
          </a:p>
        </p:txBody>
      </p:sp>
      <p:sp>
        <p:nvSpPr>
          <p:cNvPr id="10752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dirty="0"/>
          </a:p>
        </p:txBody>
      </p:sp>
    </p:spTree>
    <p:extLst>
      <p:ext uri="{BB962C8B-B14F-4D97-AF65-F5344CB8AC3E}">
        <p14:creationId xmlns:p14="http://schemas.microsoft.com/office/powerpoint/2010/main" val="47418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Esta é</a:t>
            </a:r>
            <a:r>
              <a:rPr lang="pt-BR" baseline="0" dirty="0" smtClean="0"/>
              <a:t> a entrada do Hospital Saint Bois onde me formei com medico de família e comunidade em Montevidéu, antes era um centro de convalescente onde internavam os portadores de doenças infecciosas que deveriam ficar isolados mas hoje é um centro hospitalar onde funciona a unidade de integração latino-americana de medicina familiar, e é onde vários residentes desta formação do brasil estão realizando intercâmbios e aprimorando sua formação. Com muito orgulho posso trazer essa junção entre a ATENÇAO PRIMARIA EM SAUDE do Uruguai e a ESTRATEGIA DE SAUDE DA FAMILIA do Brasil. Programas muito similares que tem como objetivo a visão integral da pessoa como um ser completo, é assim alcançar a tão anelada promoção e prevenção em saúde.</a:t>
            </a:r>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pPr/>
              <a:t>2</a:t>
            </a:fld>
            <a:endParaRPr lang="pt-BR" dirty="0"/>
          </a:p>
        </p:txBody>
      </p:sp>
    </p:spTree>
    <p:extLst>
      <p:ext uri="{BB962C8B-B14F-4D97-AF65-F5344CB8AC3E}">
        <p14:creationId xmlns:p14="http://schemas.microsoft.com/office/powerpoint/2010/main" val="95586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buNone/>
            </a:pPr>
            <a:r>
              <a:rPr lang="pt-BR" sz="1200" b="1" dirty="0" smtClean="0">
                <a:solidFill>
                  <a:schemeClr val="tx2"/>
                </a:solidFill>
              </a:rPr>
              <a:t>DESENVOLVIMENTO DO MILÊNIO </a:t>
            </a:r>
          </a:p>
          <a:p>
            <a:pPr marL="0" indent="0">
              <a:buNone/>
            </a:pPr>
            <a:endParaRPr lang="pt-BR" sz="800" dirty="0" smtClean="0">
              <a:solidFill>
                <a:schemeClr val="tx2"/>
              </a:solidFill>
            </a:endParaRPr>
          </a:p>
          <a:p>
            <a:pPr>
              <a:buBlip>
                <a:blip r:embed="rId3"/>
              </a:buBlip>
            </a:pPr>
            <a:r>
              <a:rPr lang="pt-BR" sz="1200" dirty="0" smtClean="0"/>
              <a:t>Em setembro do ano 2000 lideres de 193 países da ONU se reuniram em uma “Cúpula do Milênio” na cidade de Nova Iorque.</a:t>
            </a:r>
          </a:p>
          <a:p>
            <a:pPr>
              <a:buBlip>
                <a:blip r:embed="rId3"/>
              </a:buBlip>
            </a:pPr>
            <a:r>
              <a:rPr lang="pt-BR" sz="1200" dirty="0" smtClean="0"/>
              <a:t>Surgiu assim a “DECLARAÇÃO DO MILENIO” traçando os 8 objetivos para proporcionar diversos avanços na melhoria das condições de vida da população global e no Brasil. </a:t>
            </a:r>
          </a:p>
          <a:p>
            <a:pPr>
              <a:buBlip>
                <a:blip r:embed="rId3"/>
              </a:buBlip>
            </a:pPr>
            <a:r>
              <a:rPr lang="pt-BR" sz="1200" dirty="0" smtClean="0"/>
              <a:t>Os 8 jeitos de mudar o mundo são metas globais e compromisso dos países até 2015. </a:t>
            </a:r>
            <a:r>
              <a:rPr lang="pt-BR" sz="800" dirty="0" smtClean="0"/>
              <a:t>(renovadas para 2020)</a:t>
            </a:r>
          </a:p>
          <a:p>
            <a:endParaRPr lang="pt-BR" dirty="0" smtClean="0"/>
          </a:p>
          <a:p>
            <a:endParaRPr lang="pt-BR" dirty="0" smtClean="0"/>
          </a:p>
          <a:p>
            <a:pPr>
              <a:buBlip>
                <a:blip r:embed="rId3"/>
              </a:buBlip>
            </a:pPr>
            <a:r>
              <a:rPr lang="pt-BR" dirty="0" smtClean="0"/>
              <a:t>Até 2010 a extrema pobreza mundial</a:t>
            </a:r>
          </a:p>
          <a:p>
            <a:pPr marL="0" indent="0">
              <a:buNone/>
            </a:pPr>
            <a:r>
              <a:rPr lang="pt-BR" dirty="0" smtClean="0"/>
              <a:t>   foi reduzida de 47% para 22% da </a:t>
            </a:r>
          </a:p>
          <a:p>
            <a:pPr marL="0" indent="0">
              <a:buNone/>
            </a:pPr>
            <a:r>
              <a:rPr lang="pt-BR" dirty="0" smtClean="0"/>
              <a:t>   população. No Brasil caiu de 25% da </a:t>
            </a:r>
          </a:p>
          <a:p>
            <a:pPr marL="0" indent="0">
              <a:buNone/>
            </a:pPr>
            <a:r>
              <a:rPr lang="pt-BR" dirty="0" smtClean="0"/>
              <a:t>   população em 1990 para 4% em 2012. </a:t>
            </a:r>
          </a:p>
          <a:p>
            <a:pPr>
              <a:buBlip>
                <a:blip r:embed="rId3"/>
              </a:buBlip>
            </a:pPr>
            <a:r>
              <a:rPr lang="pt-BR" dirty="0" smtClean="0"/>
              <a:t>O acesso à educação e à saúde melhorou no mundo todo, assim como avança as ações de proteção ao meio ambiente. </a:t>
            </a:r>
          </a:p>
          <a:p>
            <a:pPr>
              <a:buBlip>
                <a:blip r:embed="rId3"/>
              </a:buBlip>
            </a:pPr>
            <a:r>
              <a:rPr lang="pt-BR" dirty="0" smtClean="0"/>
              <a:t>No Brasil os resultados são extremamente positivos.  Vamos alcançar ou superar as metas </a:t>
            </a:r>
          </a:p>
          <a:p>
            <a:pPr marL="0" indent="0">
              <a:buNone/>
            </a:pPr>
            <a:r>
              <a:rPr lang="pt-BR" dirty="0" smtClean="0"/>
              <a:t>    em quase todos os objetivos. </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pPr/>
              <a:t>3</a:t>
            </a:fld>
            <a:endParaRPr lang="pt-BR" dirty="0"/>
          </a:p>
        </p:txBody>
      </p:sp>
    </p:spTree>
    <p:extLst>
      <p:ext uri="{BB962C8B-B14F-4D97-AF65-F5344CB8AC3E}">
        <p14:creationId xmlns:p14="http://schemas.microsoft.com/office/powerpoint/2010/main" val="219272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buBlip>
                <a:blip r:embed="rId3"/>
              </a:buBlip>
            </a:pPr>
            <a:r>
              <a:rPr lang="pt-BR" dirty="0" smtClean="0"/>
              <a:t>Permanece como desafio principalmente o </a:t>
            </a:r>
          </a:p>
          <a:p>
            <a:pPr marL="0" indent="0">
              <a:buNone/>
            </a:pPr>
            <a:r>
              <a:rPr lang="pt-BR" b="1" dirty="0" smtClean="0">
                <a:solidFill>
                  <a:schemeClr val="tx2"/>
                </a:solidFill>
                <a:effectLst>
                  <a:outerShdw blurRad="38100" dist="38100" dir="2700000" algn="tl">
                    <a:srgbClr val="000000">
                      <a:alpha val="43137"/>
                    </a:srgbClr>
                  </a:outerShdw>
                </a:effectLst>
              </a:rPr>
              <a:t>      </a:t>
            </a:r>
            <a:r>
              <a:rPr lang="pt-BR" sz="1400" b="1" dirty="0" smtClean="0">
                <a:solidFill>
                  <a:schemeClr val="tx2"/>
                </a:solidFill>
                <a:effectLst>
                  <a:outerShdw blurRad="38100" dist="38100" dir="2700000" algn="tl">
                    <a:srgbClr val="000000">
                      <a:alpha val="43137"/>
                    </a:srgbClr>
                  </a:outerShdw>
                </a:effectLst>
              </a:rPr>
              <a:t>OBJETIVO 5:  MELHORAR A SAÚDE MATERNA</a:t>
            </a:r>
            <a:endParaRPr lang="pt-BR" sz="1600" b="1" dirty="0" smtClean="0">
              <a:solidFill>
                <a:schemeClr val="tx2"/>
              </a:solidFill>
              <a:effectLst>
                <a:outerShdw blurRad="38100" dist="38100" dir="2700000" algn="tl">
                  <a:srgbClr val="000000">
                    <a:alpha val="43137"/>
                  </a:srgbClr>
                </a:outerShdw>
              </a:effectLst>
            </a:endParaRPr>
          </a:p>
          <a:p>
            <a:pPr marL="0" indent="0">
              <a:buNone/>
            </a:pPr>
            <a:r>
              <a:rPr lang="pt-BR" b="1" dirty="0" smtClean="0"/>
              <a:t>     O indicador é a mortalidade materna</a:t>
            </a:r>
            <a:r>
              <a:rPr lang="pt-BR" dirty="0" smtClean="0"/>
              <a:t>, que precisaria </a:t>
            </a:r>
          </a:p>
          <a:p>
            <a:pPr marL="0" indent="0">
              <a:buNone/>
            </a:pPr>
            <a:r>
              <a:rPr lang="pt-BR" dirty="0" smtClean="0"/>
              <a:t>     baixar de 64 para 35 óbitos/100 mil nascidos vivos até 2015. </a:t>
            </a:r>
          </a:p>
          <a:p>
            <a:pPr marL="0" indent="0">
              <a:buNone/>
            </a:pPr>
            <a:endParaRPr lang="pt-BR" dirty="0" smtClean="0"/>
          </a:p>
          <a:p>
            <a:pPr marL="0" indent="0">
              <a:buNone/>
            </a:pPr>
            <a:endParaRPr lang="pt-BR" dirty="0" smtClean="0"/>
          </a:p>
          <a:p>
            <a:pPr>
              <a:buBlip>
                <a:blip r:embed="rId3"/>
              </a:buBlip>
            </a:pPr>
            <a:r>
              <a:rPr lang="pt-BR" dirty="0" smtClean="0"/>
              <a:t>O Brasil foi um dos países que mais contribuiu para o alcance das Metas em âmbito global, fruto de escolhas de políticas públicas e da forte participação da sociedade. </a:t>
            </a:r>
          </a:p>
          <a:p>
            <a:pPr>
              <a:buBlip>
                <a:blip r:embed="rId3"/>
              </a:buBlip>
            </a:pPr>
            <a:r>
              <a:rPr lang="pt-BR" dirty="0" smtClean="0"/>
              <a:t>O Brasil melhorou nos indicadores, mas avançou sobretudo na forma de envolvimento dos atores, que reforça o poder da articulação aberta e institucionalizada dos diferentes setores. </a:t>
            </a:r>
          </a:p>
          <a:p>
            <a:pPr>
              <a:buBlip>
                <a:blip r:embed="rId3"/>
              </a:buBlip>
            </a:pPr>
            <a:r>
              <a:rPr lang="pt-BR" dirty="0" smtClean="0"/>
              <a:t>Devido a diversidade sócio, econômica, demográfica e cultural do Brasil, os objetivos não se refletem igual em todos os estados e municípios pelo qual a PRIORIDADE hoje é elevar os indicadores locais no mínimo aos patamares que o Brasil alcançou municipalizando os ODM.</a:t>
            </a:r>
          </a:p>
          <a:p>
            <a:endParaRPr lang="pt-BR" dirty="0" smtClean="0"/>
          </a:p>
          <a:p>
            <a:endParaRPr lang="pt-BR" dirty="0" smtClean="0"/>
          </a:p>
          <a:p>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t>O Brasil foi um dos países que mais contribuiu para o alcance das Metas em âmbito global, fruto de escolhas de políticas públicas e da forte participação da sociedade. Melhoramos os indicadores e avançamos na forma de envolvimento dos atores, que reforça o poder da articulação aberta e institucionalizada dos diferentes setores. Devido a diversidade os objetivos não se refletem igual em todos os estados e municípios pelo qual a </a:t>
            </a:r>
            <a:r>
              <a:rPr lang="pt-BR" sz="1200" b="1" dirty="0" smtClean="0"/>
              <a:t>PRIORIDADE</a:t>
            </a:r>
            <a:r>
              <a:rPr lang="pt-BR" sz="1200" dirty="0" smtClean="0"/>
              <a:t> hoje é elevar os indicadores locais no mínimo aos patamares que o Brasil alcançou municipalizando os ODM.</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dirty="0" smtClean="0"/>
          </a:p>
          <a:p>
            <a:endParaRPr lang="pt-BR" dirty="0" smtClean="0"/>
          </a:p>
          <a:p>
            <a:pPr>
              <a:buBlip>
                <a:blip r:embed="rId3"/>
              </a:buBlip>
            </a:pPr>
            <a:r>
              <a:rPr lang="pt-BR" sz="1200" dirty="0" smtClean="0"/>
              <a:t>Nascem, a cada ano, mais de 3 milhões de crianças no Brasil. </a:t>
            </a:r>
          </a:p>
          <a:p>
            <a:pPr>
              <a:buBlip>
                <a:blip r:embed="rId3"/>
              </a:buBlip>
            </a:pPr>
            <a:r>
              <a:rPr lang="pt-BR" sz="1200" dirty="0" smtClean="0"/>
              <a:t>As gestações nos períodos extremos da vida fértil estão associadas à nascidos vivos de baixo peso com menor possibilidade de sobreviver.</a:t>
            </a:r>
          </a:p>
          <a:p>
            <a:pPr>
              <a:buBlip>
                <a:blip r:embed="rId3"/>
              </a:buBlip>
            </a:pPr>
            <a:r>
              <a:rPr lang="pt-BR" sz="1200" dirty="0" smtClean="0"/>
              <a:t>54% das mães de nascidos vivos recebem 7 ou mais consultas de pré-natal. </a:t>
            </a:r>
          </a:p>
          <a:p>
            <a:pPr>
              <a:buBlip>
                <a:blip r:embed="rId3"/>
              </a:buBlip>
            </a:pPr>
            <a:r>
              <a:rPr lang="pt-BR" sz="1200" dirty="0" smtClean="0"/>
              <a:t>A baixa escolaridade da mãe e a gravidez indesejada têm sido apontadas como causas de busca tardia de atenção.</a:t>
            </a:r>
          </a:p>
          <a:p>
            <a:pPr>
              <a:buBlip>
                <a:blip r:embed="rId3"/>
              </a:buBlip>
            </a:pPr>
            <a:r>
              <a:rPr lang="pt-BR" sz="1200" dirty="0" smtClean="0"/>
              <a:t>Outro aspecto preocupante do perfil dos nascidos vivos é a elevada proporção de partos cesáreos, dada a repercussão desse procedimento cirúrgico na saúde materna e perinatal. </a:t>
            </a:r>
          </a:p>
          <a:p>
            <a:endParaRPr lang="pt-BR" dirty="0" smtClean="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pPr/>
              <a:t>4</a:t>
            </a:fld>
            <a:endParaRPr lang="pt-BR" dirty="0"/>
          </a:p>
        </p:txBody>
      </p:sp>
    </p:spTree>
    <p:extLst>
      <p:ext uri="{BB962C8B-B14F-4D97-AF65-F5344CB8AC3E}">
        <p14:creationId xmlns:p14="http://schemas.microsoft.com/office/powerpoint/2010/main" val="137404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Hoje trabalho a 2 anos em Santana do Livramento,</a:t>
            </a:r>
            <a:r>
              <a:rPr lang="pt-BR" baseline="0" dirty="0" smtClean="0"/>
              <a:t> RS. Cidade fronteira nacional com o Uruguai, parte da 10º coordenadoria regional de saúde, no centro oeste do rio grande do sul, região da campanha central. 2º Município em extinção territorial do estado, com uma população de 83.559 e apenas 10% da sua população morando no área rural. Minha cidade é conhecida como FRONTEIRA DA PAZ e também como a FRONTEIRA MAIS IRMA DO MUNDO.</a:t>
            </a:r>
          </a:p>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pPr/>
              <a:t>5</a:t>
            </a:fld>
            <a:endParaRPr lang="pt-BR" dirty="0"/>
          </a:p>
        </p:txBody>
      </p:sp>
    </p:spTree>
    <p:extLst>
      <p:ext uri="{BB962C8B-B14F-4D97-AF65-F5344CB8AC3E}">
        <p14:creationId xmlns:p14="http://schemas.microsoft.com/office/powerpoint/2010/main" val="1618752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Somos o</a:t>
            </a:r>
            <a:r>
              <a:rPr lang="pt-BR" baseline="0" dirty="0" smtClean="0"/>
              <a:t> 2 município em território do RS e o 22º em população. No ranking de desenvolvimento onde consideramos a expectativa de vida ao nascer, a renda percapita media e o índice de desenvolvimento humano ocupamos o lugar 188 do RS, segundo lugar dentro da nossa coordenadoria regional de saúde, com uma expectativa de vida de 75 anos, uma renda media de 685 reais e um IDH de 0,727. Nossa população segue o padrão nacional de inversão de pirâmide etária de forma global e hoje dos 83.702 habitantes temos 17.857 mulheres em idade fértil considerada para indicadores de mulheres entre 15 e 45 anos. Trazemos este dado em particular com fins da nossa intervenção.</a:t>
            </a:r>
          </a:p>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pPr/>
              <a:t>6</a:t>
            </a:fld>
            <a:endParaRPr lang="pt-BR" dirty="0"/>
          </a:p>
        </p:txBody>
      </p:sp>
    </p:spTree>
    <p:extLst>
      <p:ext uri="{BB962C8B-B14F-4D97-AF65-F5344CB8AC3E}">
        <p14:creationId xmlns:p14="http://schemas.microsoft.com/office/powerpoint/2010/main" val="4047244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Este e um mapa sucinto</a:t>
            </a:r>
            <a:r>
              <a:rPr lang="pt-BR" baseline="0" dirty="0" smtClean="0"/>
              <a:t> de nossa cidade onde podemos nos localizar entre a fronteira nacional SECA, vemos o centro da cidade onde encontrasse os serviços de referencia como prefeitura, secretaria municipal de saúde, santa casa de misericórdia ( único hospital da cidade) e a farmácia municipal.</a:t>
            </a:r>
          </a:p>
          <a:p>
            <a:r>
              <a:rPr lang="pt-BR" baseline="0" dirty="0" smtClean="0"/>
              <a:t>Nossa unidade encontrasse no bairro Industrial ou Armour como é conhecido popularmente já que foi completamente desenvolvido em volta do já extinto Frigorifico SWIFF ARMOUR onde moravam seu trabalhadores na época de 1970. O bairro fica a aprox. 5 km do centro da cidade e esta dividido em varias vilas ou comunidades além de ser a fronteira este entre a área urbana e a rural. Nossa unidade de planta física nova foi inaugurada em dezembro de 2013 e abrange o bairro completo com aprox. 12.000 habitantes. Nossa equipe assinalada em azul tem o território de abrangência limitado ao norte pelo clube campestre onde ficam as casas dos antigos donos do frigorifico e seus altos mandos que hoje e um clube privativo social com campo de golf. Uma avenida ao oeste que nos separa de outra vila onde esta o centro comercial do bairro, uma rua definida pela sms como limite da área III ao sul e uma vasta área aberta ao este que esta sendo povoada aos poucos conhecida como cinto de vulnerabilidade por onde a cidade se expande. Por meio de esta área chegamos a os 7 assentamentos  que atendemos que ficam a 30 km da área urbana por estrada de terra.</a:t>
            </a:r>
          </a:p>
          <a:p>
            <a:r>
              <a:rPr lang="pt-BR" baseline="0" dirty="0" smtClean="0"/>
              <a:t>Nossa cobertura aprox. e de 3600 pessoas na área urbana e 700 pessoas na área rural sem ser um numero exato devido a que ainda estamos no processo de cadastramento.</a:t>
            </a:r>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pPr/>
              <a:t>7</a:t>
            </a:fld>
            <a:endParaRPr lang="pt-BR" dirty="0"/>
          </a:p>
        </p:txBody>
      </p:sp>
    </p:spTree>
    <p:extLst>
      <p:ext uri="{BB962C8B-B14F-4D97-AF65-F5344CB8AC3E}">
        <p14:creationId xmlns:p14="http://schemas.microsoft.com/office/powerpoint/2010/main" val="1601820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Aqui vemos o antigo frigorifico e a nossa unidade ESF JOVELINO SANTANA. Ubicada</a:t>
            </a:r>
            <a:r>
              <a:rPr lang="pt-BR" baseline="0" dirty="0" smtClean="0"/>
              <a:t> no coração da área no meio de um quarteirão verde onde se planeja construir um centro poliesportivo.</a:t>
            </a:r>
          </a:p>
          <a:p>
            <a:r>
              <a:rPr lang="pt-BR" baseline="0" dirty="0" smtClean="0"/>
              <a:t>Aqui funciona as três equipes de saúde que atendem todo o bairro Armour. </a:t>
            </a:r>
          </a:p>
          <a:p>
            <a:r>
              <a:rPr lang="pt-BR" baseline="0" dirty="0" smtClean="0"/>
              <a:t>Contamos em cada equipe com um consultório medico , um consultório odontológico um consultório de enfermagem um ambulatório, uma sala de recepção uma sala de espera, um banheiro adaptado para usuários e um banheiro para funcionários. Além temos áreas comuns as três equipes que são uma sala de vacinas, uma sala de nebulização e ECG, uma sala de reuniões, uma copa e um salão multiuso bastante amplo. Toda a estrutura fiscal consta de rampas de acesso para deficientes físicos. Os recursos humanos de nossa equipe são um medico clinico do programa mais médicos, um cirurgião dentista, um enfermeiro, uma técnica  de enfermagem, uma recepcionista , um aux. Saúde bucal, um aux. de higienização e 6 acs.</a:t>
            </a:r>
          </a:p>
          <a:p>
            <a:endParaRPr lang="pt-BR" baseline="0" dirty="0" smtClean="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pPr/>
              <a:t>8</a:t>
            </a:fld>
            <a:endParaRPr lang="pt-BR" dirty="0"/>
          </a:p>
        </p:txBody>
      </p:sp>
    </p:spTree>
    <p:extLst>
      <p:ext uri="{BB962C8B-B14F-4D97-AF65-F5344CB8AC3E}">
        <p14:creationId xmlns:p14="http://schemas.microsoft.com/office/powerpoint/2010/main" val="2830214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Denominadores</a:t>
            </a:r>
          </a:p>
          <a:p>
            <a:r>
              <a:rPr lang="pt-BR" dirty="0" smtClean="0"/>
              <a:t>Mulheres em idade fértil (10-49 anos)	931</a:t>
            </a:r>
          </a:p>
          <a:p>
            <a:r>
              <a:rPr lang="pt-BR" dirty="0" smtClean="0"/>
              <a:t>Gestantes na área - 1,5% da população total	45</a:t>
            </a:r>
          </a:p>
          <a:p>
            <a:endParaRPr lang="pt-BR" dirty="0" smtClean="0"/>
          </a:p>
          <a:p>
            <a:r>
              <a:rPr lang="pt-BR" dirty="0" smtClean="0"/>
              <a:t>Estes números foram estimados a partir da distribuição da população da sua área por idade e sexo e serão os DENOMINADORES para os indicadores de cobertura das ações programáticas.</a:t>
            </a:r>
          </a:p>
          <a:p>
            <a:endParaRPr lang="pt-BR" dirty="0" smtClean="0"/>
          </a:p>
          <a:p>
            <a:endParaRPr lang="pt-BR" dirty="0" smtClean="0"/>
          </a:p>
          <a:p>
            <a:r>
              <a:rPr lang="pt-BR" dirty="0" smtClean="0"/>
              <a:t>INDICADORES DE QUALIDADE</a:t>
            </a:r>
            <a:r>
              <a:rPr lang="pt-BR" baseline="0" dirty="0" smtClean="0"/>
              <a:t> DO PRENATAL</a:t>
            </a:r>
            <a:endParaRPr lang="pt-BR" dirty="0" smtClean="0"/>
          </a:p>
          <a:p>
            <a:endParaRPr lang="pt-BR" dirty="0" smtClean="0"/>
          </a:p>
          <a:p>
            <a:endParaRPr lang="pt-BR" dirty="0" smtClean="0"/>
          </a:p>
          <a:p>
            <a:pPr marL="171450" indent="-171450">
              <a:buFont typeface="Arial" pitchFamily="34" charset="0"/>
              <a:buChar char="•"/>
            </a:pPr>
            <a:r>
              <a:rPr lang="pt-BR" sz="1000" dirty="0" smtClean="0"/>
              <a:t>9</a:t>
            </a:r>
            <a:r>
              <a:rPr lang="pt-BR" sz="1000" baseline="0" dirty="0" smtClean="0"/>
              <a:t>  </a:t>
            </a:r>
            <a:r>
              <a:rPr lang="pt-BR" sz="1000" dirty="0" smtClean="0"/>
              <a:t>Pré-natal iniciado no 1°Trimestre</a:t>
            </a:r>
            <a:r>
              <a:rPr lang="pt-BR" sz="1000" baseline="0" dirty="0" smtClean="0"/>
              <a:t> = </a:t>
            </a:r>
            <a:r>
              <a:rPr lang="pt-BR" sz="1000" dirty="0" smtClean="0"/>
              <a:t>60%</a:t>
            </a:r>
          </a:p>
          <a:p>
            <a:pPr marL="171450" indent="-171450">
              <a:buFont typeface="Arial" pitchFamily="34" charset="0"/>
              <a:buChar char="•"/>
            </a:pPr>
            <a:r>
              <a:rPr lang="pt-BR" sz="1000" dirty="0" smtClean="0"/>
              <a:t>12</a:t>
            </a:r>
            <a:r>
              <a:rPr lang="pt-BR" sz="1000" baseline="0" dirty="0" smtClean="0"/>
              <a:t>  </a:t>
            </a:r>
            <a:r>
              <a:rPr lang="pt-BR" sz="1000" dirty="0" smtClean="0"/>
              <a:t>Consultas em dia de acordo com calendário do Ministério da Saúde</a:t>
            </a:r>
            <a:r>
              <a:rPr lang="pt-BR" sz="1000" baseline="0" dirty="0" smtClean="0"/>
              <a:t> = </a:t>
            </a:r>
            <a:r>
              <a:rPr lang="pt-BR" sz="1000" dirty="0" smtClean="0"/>
              <a:t>80%</a:t>
            </a:r>
          </a:p>
          <a:p>
            <a:pPr marL="171450" indent="-171450">
              <a:buFont typeface="Arial" pitchFamily="34" charset="0"/>
              <a:buChar char="•"/>
            </a:pPr>
            <a:r>
              <a:rPr lang="pt-BR" sz="1000" dirty="0" smtClean="0"/>
              <a:t>15</a:t>
            </a:r>
            <a:r>
              <a:rPr lang="pt-BR" sz="1000" baseline="0" dirty="0" smtClean="0"/>
              <a:t>  </a:t>
            </a:r>
            <a:r>
              <a:rPr lang="pt-BR" sz="1000" dirty="0" smtClean="0"/>
              <a:t>Solicitação na 1ª consulta dos exames laboratoriais preconizados</a:t>
            </a:r>
            <a:r>
              <a:rPr lang="pt-BR" sz="1000" baseline="0" dirty="0" smtClean="0"/>
              <a:t> = </a:t>
            </a:r>
            <a:r>
              <a:rPr lang="pt-BR" sz="1000" dirty="0" smtClean="0"/>
              <a:t>100%</a:t>
            </a:r>
          </a:p>
          <a:p>
            <a:pPr marL="171450" indent="-171450">
              <a:buFont typeface="Arial" pitchFamily="34" charset="0"/>
              <a:buChar char="•"/>
            </a:pPr>
            <a:r>
              <a:rPr lang="pt-BR" sz="1000" dirty="0" smtClean="0"/>
              <a:t>13</a:t>
            </a:r>
            <a:r>
              <a:rPr lang="pt-BR" sz="1000" baseline="0" dirty="0" smtClean="0"/>
              <a:t>  </a:t>
            </a:r>
            <a:r>
              <a:rPr lang="pt-BR" sz="1000" dirty="0" smtClean="0"/>
              <a:t>Vacina antitetânica conforme protocolo</a:t>
            </a:r>
            <a:r>
              <a:rPr lang="pt-BR" sz="1000" baseline="0" dirty="0" smtClean="0"/>
              <a:t> = </a:t>
            </a:r>
            <a:r>
              <a:rPr lang="pt-BR" sz="1000" dirty="0" smtClean="0"/>
              <a:t>87%</a:t>
            </a:r>
          </a:p>
          <a:p>
            <a:pPr marL="171450" indent="-171450">
              <a:buFont typeface="Arial" pitchFamily="34" charset="0"/>
              <a:buChar char="•"/>
            </a:pPr>
            <a:r>
              <a:rPr lang="pt-BR" sz="1000" dirty="0" smtClean="0"/>
              <a:t>13</a:t>
            </a:r>
            <a:r>
              <a:rPr lang="pt-BR" sz="1000" baseline="0" dirty="0" smtClean="0"/>
              <a:t>  </a:t>
            </a:r>
            <a:r>
              <a:rPr lang="pt-BR" sz="1000" dirty="0" smtClean="0"/>
              <a:t>Vacina contra hepatite B conforme protocolo</a:t>
            </a:r>
            <a:r>
              <a:rPr lang="pt-BR" sz="1000" baseline="0" dirty="0" smtClean="0"/>
              <a:t> = </a:t>
            </a:r>
            <a:r>
              <a:rPr lang="pt-BR" sz="1000" dirty="0" smtClean="0"/>
              <a:t>87%</a:t>
            </a:r>
          </a:p>
          <a:p>
            <a:pPr marL="171450" indent="-171450">
              <a:buFont typeface="Arial" pitchFamily="34" charset="0"/>
              <a:buChar char="•"/>
            </a:pPr>
            <a:r>
              <a:rPr lang="pt-BR" sz="1000" dirty="0" smtClean="0"/>
              <a:t>8</a:t>
            </a:r>
            <a:r>
              <a:rPr lang="pt-BR" sz="1000" baseline="0" dirty="0" smtClean="0"/>
              <a:t>   </a:t>
            </a:r>
            <a:r>
              <a:rPr lang="pt-BR" sz="1000" dirty="0" smtClean="0"/>
              <a:t>Prescrição de suplementação de sulfato ferroso conforme protocolo</a:t>
            </a:r>
            <a:r>
              <a:rPr lang="pt-BR" sz="1000" baseline="0" dirty="0" smtClean="0"/>
              <a:t> = </a:t>
            </a:r>
            <a:r>
              <a:rPr lang="pt-BR" sz="1000" dirty="0" smtClean="0"/>
              <a:t>53%</a:t>
            </a:r>
          </a:p>
          <a:p>
            <a:pPr marL="171450" indent="-171450">
              <a:buFont typeface="Arial" pitchFamily="34" charset="0"/>
              <a:buChar char="•"/>
            </a:pPr>
            <a:r>
              <a:rPr lang="pt-BR" sz="1000" dirty="0" smtClean="0"/>
              <a:t>4</a:t>
            </a:r>
            <a:r>
              <a:rPr lang="pt-BR" sz="1000" baseline="0" dirty="0" smtClean="0"/>
              <a:t>   </a:t>
            </a:r>
            <a:r>
              <a:rPr lang="pt-BR" sz="1000" dirty="0" smtClean="0"/>
              <a:t>Exame ginecológico por trimestre</a:t>
            </a:r>
            <a:r>
              <a:rPr lang="pt-BR" sz="1000" baseline="0" dirty="0" smtClean="0"/>
              <a:t> = </a:t>
            </a:r>
            <a:r>
              <a:rPr lang="pt-BR" sz="1000" dirty="0" smtClean="0"/>
              <a:t>27%</a:t>
            </a:r>
          </a:p>
          <a:p>
            <a:pPr marL="171450" indent="-171450">
              <a:buFont typeface="Arial" pitchFamily="34" charset="0"/>
              <a:buChar char="•"/>
            </a:pPr>
            <a:r>
              <a:rPr lang="pt-BR" sz="1000" dirty="0" smtClean="0"/>
              <a:t>7</a:t>
            </a:r>
            <a:r>
              <a:rPr lang="pt-BR" sz="1000" baseline="0" dirty="0" smtClean="0"/>
              <a:t>   </a:t>
            </a:r>
            <a:r>
              <a:rPr lang="pt-BR" sz="1000" dirty="0" smtClean="0"/>
              <a:t>Avaliação de saúde bucal</a:t>
            </a:r>
            <a:r>
              <a:rPr lang="pt-BR" sz="1000" baseline="0" dirty="0" smtClean="0"/>
              <a:t> = </a:t>
            </a:r>
            <a:r>
              <a:rPr lang="pt-BR" sz="1000" dirty="0" smtClean="0"/>
              <a:t>47%</a:t>
            </a:r>
          </a:p>
          <a:p>
            <a:pPr marL="171450" indent="-171450">
              <a:buFont typeface="Arial" pitchFamily="34" charset="0"/>
              <a:buChar char="•"/>
            </a:pPr>
            <a:r>
              <a:rPr lang="pt-BR" sz="1000" dirty="0" smtClean="0"/>
              <a:t>13</a:t>
            </a:r>
            <a:r>
              <a:rPr lang="pt-BR" sz="1000" baseline="0" dirty="0" smtClean="0"/>
              <a:t>  </a:t>
            </a:r>
            <a:r>
              <a:rPr lang="pt-BR" sz="1000" dirty="0" smtClean="0"/>
              <a:t>Orientação para aleitamento exclusivo</a:t>
            </a:r>
            <a:r>
              <a:rPr lang="pt-BR" sz="1000" baseline="0" dirty="0" smtClean="0"/>
              <a:t> = </a:t>
            </a:r>
            <a:r>
              <a:rPr lang="pt-BR" sz="1000" dirty="0" smtClean="0"/>
              <a:t>87%</a:t>
            </a:r>
            <a:endParaRPr lang="pt-BR" dirty="0" smtClean="0"/>
          </a:p>
          <a:p>
            <a:endParaRPr lang="pt-BR" dirty="0" smtClean="0"/>
          </a:p>
          <a:p>
            <a:endParaRPr lang="pt-BR" dirty="0" smtClean="0"/>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4F42F09E-54CE-4C0D-9334-A727B19CE5F7}" type="slidenum">
              <a:rPr lang="pt-BR" smtClean="0"/>
              <a:pPr/>
              <a:t>10</a:t>
            </a:fld>
            <a:endParaRPr lang="pt-BR" dirty="0"/>
          </a:p>
        </p:txBody>
      </p:sp>
    </p:spTree>
    <p:extLst>
      <p:ext uri="{BB962C8B-B14F-4D97-AF65-F5344CB8AC3E}">
        <p14:creationId xmlns:p14="http://schemas.microsoft.com/office/powerpoint/2010/main" val="905035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pPr>
              <a:defRPr/>
            </a:pPr>
            <a:endParaRPr lang="pt-BR" dirty="0"/>
          </a:p>
        </p:txBody>
      </p:sp>
      <p:sp>
        <p:nvSpPr>
          <p:cNvPr id="5" name="Espaço Reservado para Rodapé 4"/>
          <p:cNvSpPr>
            <a:spLocks noGrp="1"/>
          </p:cNvSpPr>
          <p:nvPr>
            <p:ph type="ftr" sz="quarter" idx="11"/>
          </p:nvPr>
        </p:nvSpPr>
        <p:spPr/>
        <p:txBody>
          <a:bodyPr/>
          <a:lstStyle/>
          <a:p>
            <a:pPr>
              <a:defRPr/>
            </a:pPr>
            <a:endParaRPr lang="pt-BR" dirty="0"/>
          </a:p>
        </p:txBody>
      </p:sp>
      <p:sp>
        <p:nvSpPr>
          <p:cNvPr id="6" name="Espaço Reservado para Número de Slide 5"/>
          <p:cNvSpPr>
            <a:spLocks noGrp="1"/>
          </p:cNvSpPr>
          <p:nvPr>
            <p:ph type="sldNum" sz="quarter" idx="12"/>
          </p:nvPr>
        </p:nvSpPr>
        <p:spPr/>
        <p:txBody>
          <a:bodyPr/>
          <a:lstStyle/>
          <a:p>
            <a:pPr>
              <a:defRPr/>
            </a:pPr>
            <a:fld id="{520B92FD-A755-4450-B422-F70FE7928CF8}" type="slidenum">
              <a:rPr lang="pt-BR" smtClean="0"/>
              <a:pPr>
                <a:defRPr/>
              </a:pPr>
              <a:t>‹nº›</a:t>
            </a:fld>
            <a:endParaRPr lang="pt-BR" dirty="0"/>
          </a:p>
        </p:txBody>
      </p:sp>
    </p:spTree>
    <p:extLst>
      <p:ext uri="{BB962C8B-B14F-4D97-AF65-F5344CB8AC3E}">
        <p14:creationId xmlns:p14="http://schemas.microsoft.com/office/powerpoint/2010/main" val="3537339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a:defRPr/>
            </a:pPr>
            <a:endParaRPr lang="pt-BR" dirty="0"/>
          </a:p>
        </p:txBody>
      </p:sp>
      <p:sp>
        <p:nvSpPr>
          <p:cNvPr id="5" name="Espaço Reservado para Rodapé 4"/>
          <p:cNvSpPr>
            <a:spLocks noGrp="1"/>
          </p:cNvSpPr>
          <p:nvPr>
            <p:ph type="ftr" sz="quarter" idx="11"/>
          </p:nvPr>
        </p:nvSpPr>
        <p:spPr/>
        <p:txBody>
          <a:bodyPr/>
          <a:lstStyle/>
          <a:p>
            <a:pPr>
              <a:defRPr/>
            </a:pPr>
            <a:endParaRPr lang="pt-BR" dirty="0"/>
          </a:p>
        </p:txBody>
      </p:sp>
      <p:sp>
        <p:nvSpPr>
          <p:cNvPr id="6" name="Espaço Reservado para Número de Slide 5"/>
          <p:cNvSpPr>
            <a:spLocks noGrp="1"/>
          </p:cNvSpPr>
          <p:nvPr>
            <p:ph type="sldNum" sz="quarter" idx="12"/>
          </p:nvPr>
        </p:nvSpPr>
        <p:spPr/>
        <p:txBody>
          <a:bodyPr/>
          <a:lstStyle/>
          <a:p>
            <a:pPr>
              <a:defRPr/>
            </a:pPr>
            <a:fld id="{407917AD-F926-4A02-A17F-D3817455C397}" type="slidenum">
              <a:rPr lang="pt-BR" smtClean="0"/>
              <a:pPr>
                <a:defRPr/>
              </a:pPr>
              <a:t>‹nº›</a:t>
            </a:fld>
            <a:endParaRPr lang="pt-BR" dirty="0"/>
          </a:p>
        </p:txBody>
      </p:sp>
    </p:spTree>
    <p:extLst>
      <p:ext uri="{BB962C8B-B14F-4D97-AF65-F5344CB8AC3E}">
        <p14:creationId xmlns:p14="http://schemas.microsoft.com/office/powerpoint/2010/main" val="2831930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a:defRPr/>
            </a:pPr>
            <a:endParaRPr lang="pt-BR" dirty="0"/>
          </a:p>
        </p:txBody>
      </p:sp>
      <p:sp>
        <p:nvSpPr>
          <p:cNvPr id="5" name="Espaço Reservado para Rodapé 4"/>
          <p:cNvSpPr>
            <a:spLocks noGrp="1"/>
          </p:cNvSpPr>
          <p:nvPr>
            <p:ph type="ftr" sz="quarter" idx="11"/>
          </p:nvPr>
        </p:nvSpPr>
        <p:spPr/>
        <p:txBody>
          <a:bodyPr/>
          <a:lstStyle/>
          <a:p>
            <a:pPr>
              <a:defRPr/>
            </a:pPr>
            <a:endParaRPr lang="pt-BR" dirty="0"/>
          </a:p>
        </p:txBody>
      </p:sp>
      <p:sp>
        <p:nvSpPr>
          <p:cNvPr id="6" name="Espaço Reservado para Número de Slide 5"/>
          <p:cNvSpPr>
            <a:spLocks noGrp="1"/>
          </p:cNvSpPr>
          <p:nvPr>
            <p:ph type="sldNum" sz="quarter" idx="12"/>
          </p:nvPr>
        </p:nvSpPr>
        <p:spPr/>
        <p:txBody>
          <a:bodyPr/>
          <a:lstStyle/>
          <a:p>
            <a:pPr>
              <a:defRPr/>
            </a:pPr>
            <a:fld id="{C84C9592-9AAD-4B26-9297-DCAE44208575}" type="slidenum">
              <a:rPr lang="pt-BR" smtClean="0"/>
              <a:pPr>
                <a:defRPr/>
              </a:pPr>
              <a:t>‹nº›</a:t>
            </a:fld>
            <a:endParaRPr lang="pt-BR" dirty="0"/>
          </a:p>
        </p:txBody>
      </p:sp>
    </p:spTree>
    <p:extLst>
      <p:ext uri="{BB962C8B-B14F-4D97-AF65-F5344CB8AC3E}">
        <p14:creationId xmlns:p14="http://schemas.microsoft.com/office/powerpoint/2010/main" val="119353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a:defRPr/>
            </a:pPr>
            <a:endParaRPr lang="pt-BR" dirty="0"/>
          </a:p>
        </p:txBody>
      </p:sp>
      <p:sp>
        <p:nvSpPr>
          <p:cNvPr id="5" name="Espaço Reservado para Rodapé 4"/>
          <p:cNvSpPr>
            <a:spLocks noGrp="1"/>
          </p:cNvSpPr>
          <p:nvPr>
            <p:ph type="ftr" sz="quarter" idx="11"/>
          </p:nvPr>
        </p:nvSpPr>
        <p:spPr/>
        <p:txBody>
          <a:bodyPr/>
          <a:lstStyle/>
          <a:p>
            <a:pPr>
              <a:defRPr/>
            </a:pPr>
            <a:endParaRPr lang="pt-BR" dirty="0"/>
          </a:p>
        </p:txBody>
      </p:sp>
      <p:sp>
        <p:nvSpPr>
          <p:cNvPr id="6" name="Espaço Reservado para Número de Slide 5"/>
          <p:cNvSpPr>
            <a:spLocks noGrp="1"/>
          </p:cNvSpPr>
          <p:nvPr>
            <p:ph type="sldNum" sz="quarter" idx="12"/>
          </p:nvPr>
        </p:nvSpPr>
        <p:spPr/>
        <p:txBody>
          <a:bodyPr/>
          <a:lstStyle/>
          <a:p>
            <a:pPr>
              <a:defRPr/>
            </a:pPr>
            <a:fld id="{08155E6E-DF50-4478-8304-32A9F1A13FB2}" type="slidenum">
              <a:rPr lang="pt-BR" smtClean="0"/>
              <a:pPr>
                <a:defRPr/>
              </a:pPr>
              <a:t>‹nº›</a:t>
            </a:fld>
            <a:endParaRPr lang="pt-BR" dirty="0"/>
          </a:p>
        </p:txBody>
      </p:sp>
    </p:spTree>
    <p:extLst>
      <p:ext uri="{BB962C8B-B14F-4D97-AF65-F5344CB8AC3E}">
        <p14:creationId xmlns:p14="http://schemas.microsoft.com/office/powerpoint/2010/main" val="375534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pPr>
              <a:defRPr/>
            </a:pPr>
            <a:endParaRPr lang="pt-BR" dirty="0"/>
          </a:p>
        </p:txBody>
      </p:sp>
      <p:sp>
        <p:nvSpPr>
          <p:cNvPr id="5" name="Espaço Reservado para Rodapé 4"/>
          <p:cNvSpPr>
            <a:spLocks noGrp="1"/>
          </p:cNvSpPr>
          <p:nvPr>
            <p:ph type="ftr" sz="quarter" idx="11"/>
          </p:nvPr>
        </p:nvSpPr>
        <p:spPr/>
        <p:txBody>
          <a:bodyPr/>
          <a:lstStyle/>
          <a:p>
            <a:pPr>
              <a:defRPr/>
            </a:pPr>
            <a:endParaRPr lang="pt-BR" dirty="0"/>
          </a:p>
        </p:txBody>
      </p:sp>
      <p:sp>
        <p:nvSpPr>
          <p:cNvPr id="6" name="Espaço Reservado para Número de Slide 5"/>
          <p:cNvSpPr>
            <a:spLocks noGrp="1"/>
          </p:cNvSpPr>
          <p:nvPr>
            <p:ph type="sldNum" sz="quarter" idx="12"/>
          </p:nvPr>
        </p:nvSpPr>
        <p:spPr/>
        <p:txBody>
          <a:bodyPr/>
          <a:lstStyle/>
          <a:p>
            <a:pPr>
              <a:defRPr/>
            </a:pPr>
            <a:fld id="{ED9AEFAF-A6BD-404A-B8AF-CC3B224E9195}" type="slidenum">
              <a:rPr lang="pt-BR" smtClean="0"/>
              <a:pPr>
                <a:defRPr/>
              </a:pPr>
              <a:t>‹nº›</a:t>
            </a:fld>
            <a:endParaRPr lang="pt-BR" dirty="0"/>
          </a:p>
        </p:txBody>
      </p:sp>
    </p:spTree>
    <p:extLst>
      <p:ext uri="{BB962C8B-B14F-4D97-AF65-F5344CB8AC3E}">
        <p14:creationId xmlns:p14="http://schemas.microsoft.com/office/powerpoint/2010/main" val="54729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pPr>
              <a:defRPr/>
            </a:pPr>
            <a:endParaRPr lang="pt-BR" dirty="0"/>
          </a:p>
        </p:txBody>
      </p:sp>
      <p:sp>
        <p:nvSpPr>
          <p:cNvPr id="6" name="Espaço Reservado para Rodapé 5"/>
          <p:cNvSpPr>
            <a:spLocks noGrp="1"/>
          </p:cNvSpPr>
          <p:nvPr>
            <p:ph type="ftr" sz="quarter" idx="11"/>
          </p:nvPr>
        </p:nvSpPr>
        <p:spPr/>
        <p:txBody>
          <a:bodyPr/>
          <a:lstStyle/>
          <a:p>
            <a:pPr>
              <a:defRPr/>
            </a:pPr>
            <a:endParaRPr lang="pt-BR" dirty="0"/>
          </a:p>
        </p:txBody>
      </p:sp>
      <p:sp>
        <p:nvSpPr>
          <p:cNvPr id="7" name="Espaço Reservado para Número de Slide 6"/>
          <p:cNvSpPr>
            <a:spLocks noGrp="1"/>
          </p:cNvSpPr>
          <p:nvPr>
            <p:ph type="sldNum" sz="quarter" idx="12"/>
          </p:nvPr>
        </p:nvSpPr>
        <p:spPr/>
        <p:txBody>
          <a:bodyPr/>
          <a:lstStyle/>
          <a:p>
            <a:pPr>
              <a:defRPr/>
            </a:pPr>
            <a:fld id="{6A2D4C7E-D590-470B-88A0-A794075A175E}" type="slidenum">
              <a:rPr lang="pt-BR" smtClean="0"/>
              <a:pPr>
                <a:defRPr/>
              </a:pPr>
              <a:t>‹nº›</a:t>
            </a:fld>
            <a:endParaRPr lang="pt-BR" dirty="0"/>
          </a:p>
        </p:txBody>
      </p:sp>
    </p:spTree>
    <p:extLst>
      <p:ext uri="{BB962C8B-B14F-4D97-AF65-F5344CB8AC3E}">
        <p14:creationId xmlns:p14="http://schemas.microsoft.com/office/powerpoint/2010/main" val="404685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pPr>
              <a:defRPr/>
            </a:pPr>
            <a:endParaRPr lang="pt-BR" dirty="0"/>
          </a:p>
        </p:txBody>
      </p:sp>
      <p:sp>
        <p:nvSpPr>
          <p:cNvPr id="8" name="Espaço Reservado para Rodapé 7"/>
          <p:cNvSpPr>
            <a:spLocks noGrp="1"/>
          </p:cNvSpPr>
          <p:nvPr>
            <p:ph type="ftr" sz="quarter" idx="11"/>
          </p:nvPr>
        </p:nvSpPr>
        <p:spPr/>
        <p:txBody>
          <a:bodyPr/>
          <a:lstStyle/>
          <a:p>
            <a:pPr>
              <a:defRPr/>
            </a:pPr>
            <a:endParaRPr lang="pt-BR" dirty="0"/>
          </a:p>
        </p:txBody>
      </p:sp>
      <p:sp>
        <p:nvSpPr>
          <p:cNvPr id="9" name="Espaço Reservado para Número de Slide 8"/>
          <p:cNvSpPr>
            <a:spLocks noGrp="1"/>
          </p:cNvSpPr>
          <p:nvPr>
            <p:ph type="sldNum" sz="quarter" idx="12"/>
          </p:nvPr>
        </p:nvSpPr>
        <p:spPr/>
        <p:txBody>
          <a:bodyPr/>
          <a:lstStyle/>
          <a:p>
            <a:pPr>
              <a:defRPr/>
            </a:pPr>
            <a:fld id="{26C56694-EF79-4150-8116-47374930851A}" type="slidenum">
              <a:rPr lang="pt-BR" smtClean="0"/>
              <a:pPr>
                <a:defRPr/>
              </a:pPr>
              <a:t>‹nº›</a:t>
            </a:fld>
            <a:endParaRPr lang="pt-BR" dirty="0"/>
          </a:p>
        </p:txBody>
      </p:sp>
    </p:spTree>
    <p:extLst>
      <p:ext uri="{BB962C8B-B14F-4D97-AF65-F5344CB8AC3E}">
        <p14:creationId xmlns:p14="http://schemas.microsoft.com/office/powerpoint/2010/main" val="12935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pPr>
              <a:defRPr/>
            </a:pPr>
            <a:endParaRPr lang="pt-BR" dirty="0"/>
          </a:p>
        </p:txBody>
      </p:sp>
      <p:sp>
        <p:nvSpPr>
          <p:cNvPr id="4" name="Espaço Reservado para Rodapé 3"/>
          <p:cNvSpPr>
            <a:spLocks noGrp="1"/>
          </p:cNvSpPr>
          <p:nvPr>
            <p:ph type="ftr" sz="quarter" idx="11"/>
          </p:nvPr>
        </p:nvSpPr>
        <p:spPr/>
        <p:txBody>
          <a:bodyPr/>
          <a:lstStyle/>
          <a:p>
            <a:pPr>
              <a:defRPr/>
            </a:pPr>
            <a:endParaRPr lang="pt-BR" dirty="0"/>
          </a:p>
        </p:txBody>
      </p:sp>
      <p:sp>
        <p:nvSpPr>
          <p:cNvPr id="5" name="Espaço Reservado para Número de Slide 4"/>
          <p:cNvSpPr>
            <a:spLocks noGrp="1"/>
          </p:cNvSpPr>
          <p:nvPr>
            <p:ph type="sldNum" sz="quarter" idx="12"/>
          </p:nvPr>
        </p:nvSpPr>
        <p:spPr/>
        <p:txBody>
          <a:bodyPr/>
          <a:lstStyle/>
          <a:p>
            <a:pPr>
              <a:defRPr/>
            </a:pPr>
            <a:fld id="{5FED795A-DA2B-4FA1-9F85-BC1D531D84D6}" type="slidenum">
              <a:rPr lang="pt-BR" smtClean="0"/>
              <a:pPr>
                <a:defRPr/>
              </a:pPr>
              <a:t>‹nº›</a:t>
            </a:fld>
            <a:endParaRPr lang="pt-BR" dirty="0"/>
          </a:p>
        </p:txBody>
      </p:sp>
    </p:spTree>
    <p:extLst>
      <p:ext uri="{BB962C8B-B14F-4D97-AF65-F5344CB8AC3E}">
        <p14:creationId xmlns:p14="http://schemas.microsoft.com/office/powerpoint/2010/main" val="56572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endParaRPr lang="pt-BR" dirty="0"/>
          </a:p>
        </p:txBody>
      </p:sp>
      <p:sp>
        <p:nvSpPr>
          <p:cNvPr id="3" name="Espaço Reservado para Rodapé 2"/>
          <p:cNvSpPr>
            <a:spLocks noGrp="1"/>
          </p:cNvSpPr>
          <p:nvPr>
            <p:ph type="ftr" sz="quarter" idx="11"/>
          </p:nvPr>
        </p:nvSpPr>
        <p:spPr/>
        <p:txBody>
          <a:bodyPr/>
          <a:lstStyle/>
          <a:p>
            <a:pPr>
              <a:defRPr/>
            </a:pPr>
            <a:endParaRPr lang="pt-BR" dirty="0"/>
          </a:p>
        </p:txBody>
      </p:sp>
      <p:sp>
        <p:nvSpPr>
          <p:cNvPr id="4" name="Espaço Reservado para Número de Slide 3"/>
          <p:cNvSpPr>
            <a:spLocks noGrp="1"/>
          </p:cNvSpPr>
          <p:nvPr>
            <p:ph type="sldNum" sz="quarter" idx="12"/>
          </p:nvPr>
        </p:nvSpPr>
        <p:spPr/>
        <p:txBody>
          <a:bodyPr/>
          <a:lstStyle/>
          <a:p>
            <a:pPr>
              <a:defRPr/>
            </a:pPr>
            <a:fld id="{BF8F7CF8-CC4C-4862-B12C-2083793BB922}" type="slidenum">
              <a:rPr lang="pt-BR" smtClean="0"/>
              <a:pPr>
                <a:defRPr/>
              </a:pPr>
              <a:t>‹nº›</a:t>
            </a:fld>
            <a:endParaRPr lang="pt-BR" dirty="0"/>
          </a:p>
        </p:txBody>
      </p:sp>
    </p:spTree>
    <p:extLst>
      <p:ext uri="{BB962C8B-B14F-4D97-AF65-F5344CB8AC3E}">
        <p14:creationId xmlns:p14="http://schemas.microsoft.com/office/powerpoint/2010/main" val="223197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a:defRPr/>
            </a:pPr>
            <a:endParaRPr lang="pt-BR" dirty="0"/>
          </a:p>
        </p:txBody>
      </p:sp>
      <p:sp>
        <p:nvSpPr>
          <p:cNvPr id="6" name="Espaço Reservado para Rodapé 5"/>
          <p:cNvSpPr>
            <a:spLocks noGrp="1"/>
          </p:cNvSpPr>
          <p:nvPr>
            <p:ph type="ftr" sz="quarter" idx="11"/>
          </p:nvPr>
        </p:nvSpPr>
        <p:spPr/>
        <p:txBody>
          <a:bodyPr/>
          <a:lstStyle/>
          <a:p>
            <a:pPr>
              <a:defRPr/>
            </a:pPr>
            <a:endParaRPr lang="pt-BR" dirty="0"/>
          </a:p>
        </p:txBody>
      </p:sp>
      <p:sp>
        <p:nvSpPr>
          <p:cNvPr id="7" name="Espaço Reservado para Número de Slide 6"/>
          <p:cNvSpPr>
            <a:spLocks noGrp="1"/>
          </p:cNvSpPr>
          <p:nvPr>
            <p:ph type="sldNum" sz="quarter" idx="12"/>
          </p:nvPr>
        </p:nvSpPr>
        <p:spPr/>
        <p:txBody>
          <a:bodyPr/>
          <a:lstStyle/>
          <a:p>
            <a:pPr>
              <a:defRPr/>
            </a:pPr>
            <a:fld id="{C253854D-1DDB-4D6A-AF4D-48EC7DBD1EC1}" type="slidenum">
              <a:rPr lang="pt-BR" smtClean="0"/>
              <a:pPr>
                <a:defRPr/>
              </a:pPr>
              <a:t>‹nº›</a:t>
            </a:fld>
            <a:endParaRPr lang="pt-BR" dirty="0"/>
          </a:p>
        </p:txBody>
      </p:sp>
    </p:spTree>
    <p:extLst>
      <p:ext uri="{BB962C8B-B14F-4D97-AF65-F5344CB8AC3E}">
        <p14:creationId xmlns:p14="http://schemas.microsoft.com/office/powerpoint/2010/main" val="135746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pPr>
              <a:defRPr/>
            </a:pPr>
            <a:endParaRPr lang="pt-BR" dirty="0"/>
          </a:p>
        </p:txBody>
      </p:sp>
      <p:sp>
        <p:nvSpPr>
          <p:cNvPr id="6" name="Espaço Reservado para Rodapé 5"/>
          <p:cNvSpPr>
            <a:spLocks noGrp="1"/>
          </p:cNvSpPr>
          <p:nvPr>
            <p:ph type="ftr" sz="quarter" idx="11"/>
          </p:nvPr>
        </p:nvSpPr>
        <p:spPr/>
        <p:txBody>
          <a:bodyPr/>
          <a:lstStyle/>
          <a:p>
            <a:pPr>
              <a:defRPr/>
            </a:pPr>
            <a:endParaRPr lang="pt-BR" dirty="0"/>
          </a:p>
        </p:txBody>
      </p:sp>
      <p:sp>
        <p:nvSpPr>
          <p:cNvPr id="7" name="Espaço Reservado para Número de Slide 6"/>
          <p:cNvSpPr>
            <a:spLocks noGrp="1"/>
          </p:cNvSpPr>
          <p:nvPr>
            <p:ph type="sldNum" sz="quarter" idx="12"/>
          </p:nvPr>
        </p:nvSpPr>
        <p:spPr/>
        <p:txBody>
          <a:bodyPr/>
          <a:lstStyle/>
          <a:p>
            <a:pPr>
              <a:defRPr/>
            </a:pPr>
            <a:fld id="{253B33EB-ED29-444A-828E-4E8931BD0795}" type="slidenum">
              <a:rPr lang="pt-BR" smtClean="0"/>
              <a:pPr>
                <a:defRPr/>
              </a:pPr>
              <a:t>‹nº›</a:t>
            </a:fld>
            <a:endParaRPr lang="pt-BR" dirty="0"/>
          </a:p>
        </p:txBody>
      </p:sp>
    </p:spTree>
    <p:extLst>
      <p:ext uri="{BB962C8B-B14F-4D97-AF65-F5344CB8AC3E}">
        <p14:creationId xmlns:p14="http://schemas.microsoft.com/office/powerpoint/2010/main" val="289968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pt-BR"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B20EA1C-696A-4BF4-BCB6-FC01F03945B0}" type="slidenum">
              <a:rPr lang="pt-BR" smtClean="0"/>
              <a:pPr>
                <a:defRPr/>
              </a:pPr>
              <a:t>‹nº›</a:t>
            </a:fld>
            <a:endParaRPr lang="pt-BR" dirty="0"/>
          </a:p>
        </p:txBody>
      </p:sp>
    </p:spTree>
    <p:extLst>
      <p:ext uri="{BB962C8B-B14F-4D97-AF65-F5344CB8AC3E}">
        <p14:creationId xmlns:p14="http://schemas.microsoft.com/office/powerpoint/2010/main" val="2241653263"/>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8.jpe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extLst>
              <a:ext uri="{BEBA8EAE-BF5A-486C-A8C5-ECC9F3942E4B}">
                <a14:imgProps xmlns:a14="http://schemas.microsoft.com/office/drawing/2010/main">
                  <a14:imgLayer r:embed="rId4">
                    <a14:imgEffect>
                      <a14:backgroundRemoval t="0" b="99485" l="350" r="99476">
                        <a14:foregroundMark x1="20280" y1="20103" x2="40909" y2="0"/>
                        <a14:foregroundMark x1="20629" y1="18557" x2="699" y2="59278"/>
                        <a14:foregroundMark x1="63287" y1="2062" x2="98252" y2="60309"/>
                        <a14:foregroundMark x1="1399" y1="62887" x2="3846" y2="96907"/>
                        <a14:foregroundMark x1="97552" y1="71134" x2="93007" y2="99485"/>
                        <a14:foregroundMark x1="3846" y1="97423" x2="93706" y2="97423"/>
                      </a14:backgroundRemoval>
                    </a14:imgEffect>
                  </a14:imgLayer>
                </a14:imgProps>
              </a:ext>
              <a:ext uri="{28A0092B-C50C-407E-A947-70E740481C1C}">
                <a14:useLocalDpi xmlns:a14="http://schemas.microsoft.com/office/drawing/2010/main" val="0"/>
              </a:ext>
            </a:extLst>
          </a:blip>
          <a:stretch>
            <a:fillRect/>
          </a:stretch>
        </p:blipFill>
        <p:spPr>
          <a:xfrm>
            <a:off x="1465322" y="1511778"/>
            <a:ext cx="7638960" cy="5346222"/>
          </a:xfrm>
          <a:prstGeom prst="rect">
            <a:avLst/>
          </a:prstGeom>
        </p:spPr>
      </p:pic>
      <p:sp>
        <p:nvSpPr>
          <p:cNvPr id="2" name="CaixaDeTexto 1"/>
          <p:cNvSpPr txBox="1"/>
          <p:nvPr/>
        </p:nvSpPr>
        <p:spPr>
          <a:xfrm>
            <a:off x="0" y="0"/>
            <a:ext cx="9104282" cy="1440000"/>
          </a:xfrm>
          <a:prstGeom prst="rect">
            <a:avLst/>
          </a:prstGeom>
          <a:solidFill>
            <a:schemeClr val="accent6"/>
          </a:solidFill>
        </p:spPr>
        <p:txBody>
          <a:bodyPr wrap="square" rtlCol="0">
            <a:spAutoFit/>
          </a:bodyPr>
          <a:lstStyle/>
          <a:p>
            <a:endParaRPr lang="pt-BR" dirty="0"/>
          </a:p>
        </p:txBody>
      </p:sp>
      <p:pic>
        <p:nvPicPr>
          <p:cNvPr id="27649" name="Picture 12"/>
          <p:cNvPicPr>
            <a:picLocks noChangeAspect="1" noChangeArrowheads="1"/>
          </p:cNvPicPr>
          <p:nvPr/>
        </p:nvPicPr>
        <p:blipFill rotWithShape="1">
          <a:blip r:embed="rId5"/>
          <a:srcRect l="6361" t="17719" r="52043" b="63577"/>
          <a:stretch/>
        </p:blipFill>
        <p:spPr bwMode="auto">
          <a:xfrm>
            <a:off x="1551748" y="117787"/>
            <a:ext cx="6066245" cy="1260000"/>
          </a:xfrm>
          <a:prstGeom prst="rect">
            <a:avLst/>
          </a:prstGeom>
          <a:solidFill>
            <a:schemeClr val="accent1">
              <a:lumMod val="40000"/>
              <a:lumOff val="60000"/>
            </a:schemeClr>
          </a:solidFill>
          <a:ln w="9525" algn="ctr">
            <a:noFill/>
            <a:miter lim="800000"/>
            <a:headEnd/>
            <a:tailEnd/>
          </a:ln>
        </p:spPr>
      </p:pic>
      <p:sp>
        <p:nvSpPr>
          <p:cNvPr id="27650" name="Rectangle 2"/>
          <p:cNvSpPr>
            <a:spLocks noGrp="1" noChangeArrowheads="1"/>
          </p:cNvSpPr>
          <p:nvPr>
            <p:ph type="ctrTitle"/>
          </p:nvPr>
        </p:nvSpPr>
        <p:spPr>
          <a:xfrm>
            <a:off x="93671" y="3068960"/>
            <a:ext cx="9050329" cy="1727200"/>
          </a:xfrm>
        </p:spPr>
        <p:txBody>
          <a:bodyPr>
            <a:normAutofit/>
          </a:bodyPr>
          <a:lstStyle/>
          <a:p>
            <a:r>
              <a:rPr lang="x-none" sz="3200" b="1" smtClean="0"/>
              <a:t> </a:t>
            </a:r>
            <a:r>
              <a:rPr lang="pt-BR" sz="3200" b="1" dirty="0" smtClean="0">
                <a:solidFill>
                  <a:schemeClr val="tx2"/>
                </a:solidFill>
              </a:rPr>
              <a:t>Melhoria da Atenção ao </a:t>
            </a:r>
            <a:r>
              <a:rPr lang="pt-BR" sz="3200" b="1" dirty="0" err="1" smtClean="0">
                <a:solidFill>
                  <a:schemeClr val="tx2"/>
                </a:solidFill>
              </a:rPr>
              <a:t>Pré-natal</a:t>
            </a:r>
            <a:r>
              <a:rPr lang="pt-BR" sz="3200" b="1" dirty="0" smtClean="0">
                <a:solidFill>
                  <a:schemeClr val="tx2"/>
                </a:solidFill>
              </a:rPr>
              <a:t> e </a:t>
            </a:r>
            <a:r>
              <a:rPr lang="pt-BR" sz="3200" b="1" dirty="0" err="1" smtClean="0">
                <a:solidFill>
                  <a:schemeClr val="tx2"/>
                </a:solidFill>
              </a:rPr>
              <a:t>Puerpério</a:t>
            </a:r>
            <a:r>
              <a:rPr lang="pt-BR" sz="3200" b="1" dirty="0" smtClean="0">
                <a:solidFill>
                  <a:schemeClr val="tx2"/>
                </a:solidFill>
              </a:rPr>
              <a:t> na ESF </a:t>
            </a:r>
            <a:r>
              <a:rPr lang="pt-BR" sz="3200" b="1" dirty="0" err="1" smtClean="0">
                <a:solidFill>
                  <a:schemeClr val="tx2"/>
                </a:solidFill>
              </a:rPr>
              <a:t>Jovelino</a:t>
            </a:r>
            <a:r>
              <a:rPr lang="pt-BR" sz="3200" b="1" dirty="0" smtClean="0">
                <a:solidFill>
                  <a:schemeClr val="tx2"/>
                </a:solidFill>
              </a:rPr>
              <a:t> Santana, Santana do Livramento/ RS.</a:t>
            </a:r>
            <a:endParaRPr lang="pt-BR" sz="3200" dirty="0">
              <a:solidFill>
                <a:schemeClr val="tx2"/>
              </a:solidFill>
            </a:endParaRPr>
          </a:p>
        </p:txBody>
      </p:sp>
      <p:sp>
        <p:nvSpPr>
          <p:cNvPr id="7" name="CaixaDeTexto 6"/>
          <p:cNvSpPr txBox="1"/>
          <p:nvPr/>
        </p:nvSpPr>
        <p:spPr>
          <a:xfrm>
            <a:off x="25743" y="5029263"/>
            <a:ext cx="9118257" cy="1754326"/>
          </a:xfrm>
          <a:prstGeom prst="rect">
            <a:avLst/>
          </a:prstGeom>
          <a:noFill/>
        </p:spPr>
        <p:txBody>
          <a:bodyPr wrap="square">
            <a:spAutoFit/>
          </a:bodyPr>
          <a:lstStyle/>
          <a:p>
            <a:pPr algn="ctr">
              <a:defRPr/>
            </a:pPr>
            <a:r>
              <a:rPr lang="pt-BR" sz="2800" b="1" dirty="0" smtClean="0">
                <a:solidFill>
                  <a:schemeClr val="accent1">
                    <a:lumMod val="75000"/>
                  </a:schemeClr>
                </a:solidFill>
                <a:latin typeface="+mn-lt"/>
              </a:rPr>
              <a:t>Patrícia Raquel Da Silva Bragança</a:t>
            </a:r>
            <a:endParaRPr lang="pt-BR" sz="2800" b="1" dirty="0">
              <a:solidFill>
                <a:schemeClr val="accent1">
                  <a:lumMod val="75000"/>
                </a:schemeClr>
              </a:solidFill>
              <a:latin typeface="+mn-lt"/>
            </a:endParaRPr>
          </a:p>
          <a:p>
            <a:pPr algn="ctr">
              <a:defRPr/>
            </a:pPr>
            <a:endParaRPr lang="pt-BR" sz="2000" dirty="0">
              <a:solidFill>
                <a:schemeClr val="accent1">
                  <a:lumMod val="75000"/>
                </a:schemeClr>
              </a:solidFill>
              <a:latin typeface="+mn-lt"/>
            </a:endParaRPr>
          </a:p>
          <a:p>
            <a:pPr algn="ctr">
              <a:defRPr/>
            </a:pPr>
            <a:r>
              <a:rPr lang="pt-BR" sz="2000" dirty="0" smtClean="0">
                <a:solidFill>
                  <a:schemeClr val="accent1">
                    <a:lumMod val="75000"/>
                  </a:schemeClr>
                </a:solidFill>
                <a:latin typeface="+mn-lt"/>
              </a:rPr>
              <a:t>Orientadora : Flavia </a:t>
            </a:r>
            <a:r>
              <a:rPr lang="pt-BR" sz="2000" dirty="0" err="1" smtClean="0">
                <a:solidFill>
                  <a:schemeClr val="accent1">
                    <a:lumMod val="75000"/>
                  </a:schemeClr>
                </a:solidFill>
                <a:latin typeface="+mn-lt"/>
              </a:rPr>
              <a:t>Jôse</a:t>
            </a:r>
            <a:r>
              <a:rPr lang="pt-BR" sz="2000" dirty="0" smtClean="0">
                <a:solidFill>
                  <a:schemeClr val="accent1">
                    <a:lumMod val="75000"/>
                  </a:schemeClr>
                </a:solidFill>
                <a:latin typeface="+mn-lt"/>
              </a:rPr>
              <a:t> Oliveira Alves</a:t>
            </a:r>
            <a:endParaRPr lang="pt-BR" sz="2000" dirty="0">
              <a:solidFill>
                <a:schemeClr val="accent1">
                  <a:lumMod val="75000"/>
                </a:schemeClr>
              </a:solidFill>
              <a:latin typeface="+mn-lt"/>
            </a:endParaRPr>
          </a:p>
          <a:p>
            <a:pPr algn="ctr">
              <a:defRPr/>
            </a:pPr>
            <a:endParaRPr lang="pt-BR" sz="2000" dirty="0">
              <a:solidFill>
                <a:schemeClr val="accent1">
                  <a:lumMod val="75000"/>
                </a:schemeClr>
              </a:solidFill>
              <a:latin typeface="+mn-lt"/>
            </a:endParaRPr>
          </a:p>
          <a:p>
            <a:pPr algn="ctr">
              <a:defRPr/>
            </a:pPr>
            <a:r>
              <a:rPr lang="pt-BR" sz="2000" i="1" dirty="0" smtClean="0">
                <a:solidFill>
                  <a:schemeClr val="accent1">
                    <a:lumMod val="75000"/>
                  </a:schemeClr>
                </a:solidFill>
                <a:latin typeface="+mn-lt"/>
              </a:rPr>
              <a:t>Pelotas, 2015</a:t>
            </a:r>
            <a:endParaRPr lang="pt-BR" sz="2000" i="1" dirty="0">
              <a:solidFill>
                <a:schemeClr val="accent1">
                  <a:lumMod val="75000"/>
                </a:schemeClr>
              </a:solidFill>
              <a:latin typeface="+mn-lt"/>
            </a:endParaRPr>
          </a:p>
        </p:txBody>
      </p:sp>
      <p:pic>
        <p:nvPicPr>
          <p:cNvPr id="27652" name="il_fi" descr="http://3.bp.blogspot.com/_TMzEax0xNOA/TOpL8Tn1RfI/AAAAAAAAAEw/3d30uvcmv3I/S220/logo_UFPEL.gif"/>
          <p:cNvPicPr>
            <a:picLocks noChangeAspect="1" noChangeArrowheads="1"/>
          </p:cNvPicPr>
          <p:nvPr/>
        </p:nvPicPr>
        <p:blipFill>
          <a:blip r:embed="rId6"/>
          <a:srcRect/>
          <a:stretch>
            <a:fillRect/>
          </a:stretch>
        </p:blipFill>
        <p:spPr bwMode="auto">
          <a:xfrm>
            <a:off x="4076045" y="1772816"/>
            <a:ext cx="1223962" cy="1081088"/>
          </a:xfrm>
          <a:prstGeom prst="rect">
            <a:avLst/>
          </a:prstGeom>
          <a:noFill/>
          <a:ln w="9525">
            <a:noFill/>
            <a:miter lim="800000"/>
            <a:headEnd/>
            <a:tailEnd/>
          </a:ln>
        </p:spPr>
      </p:pic>
      <p:pic>
        <p:nvPicPr>
          <p:cNvPr id="6" name="Imagem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82946" y="5766816"/>
            <a:ext cx="1493520" cy="1030224"/>
          </a:xfrm>
          <a:prstGeom prst="rect">
            <a:avLst/>
          </a:prstGeom>
        </p:spPr>
      </p:pic>
      <p:pic>
        <p:nvPicPr>
          <p:cNvPr id="8" name="Imagem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5766816"/>
            <a:ext cx="1465322" cy="10911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99730266"/>
              </p:ext>
            </p:extLst>
          </p:nvPr>
        </p:nvGraphicFramePr>
        <p:xfrm>
          <a:off x="439420" y="2252980"/>
          <a:ext cx="4320000" cy="43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tângulo 3"/>
          <p:cNvSpPr/>
          <p:nvPr/>
        </p:nvSpPr>
        <p:spPr>
          <a:xfrm>
            <a:off x="0" y="-20319"/>
            <a:ext cx="9144000" cy="5346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title"/>
          </p:nvPr>
        </p:nvSpPr>
        <p:spPr>
          <a:xfrm>
            <a:off x="-12536" y="1"/>
            <a:ext cx="9156536" cy="571500"/>
          </a:xfrm>
        </p:spPr>
        <p:txBody>
          <a:bodyPr>
            <a:normAutofit fontScale="90000"/>
          </a:bodyPr>
          <a:lstStyle/>
          <a:p>
            <a:r>
              <a:rPr lang="pt-BR" sz="3600" b="1" dirty="0" smtClean="0">
                <a:solidFill>
                  <a:srgbClr val="002060"/>
                </a:solidFill>
              </a:rPr>
              <a:t>Situação da ação programática antes da intervenção</a:t>
            </a:r>
            <a:endParaRPr lang="pt-BR" sz="3600" b="1" dirty="0">
              <a:solidFill>
                <a:srgbClr val="002060"/>
              </a:solidFill>
            </a:endParaRPr>
          </a:p>
        </p:txBody>
      </p:sp>
      <p:sp>
        <p:nvSpPr>
          <p:cNvPr id="5" name="Retângulo 4"/>
          <p:cNvSpPr/>
          <p:nvPr/>
        </p:nvSpPr>
        <p:spPr>
          <a:xfrm>
            <a:off x="0" y="536139"/>
            <a:ext cx="9144000" cy="1077218"/>
          </a:xfrm>
          <a:prstGeom prst="rect">
            <a:avLst/>
          </a:prstGeom>
        </p:spPr>
        <p:txBody>
          <a:bodyPr wrap="square">
            <a:spAutoFit/>
          </a:bodyPr>
          <a:lstStyle/>
          <a:p>
            <a:pPr lvl="0" algn="ctr"/>
            <a:r>
              <a:rPr lang="pt-BR" sz="1600" b="1" dirty="0">
                <a:solidFill>
                  <a:srgbClr val="0070C0"/>
                </a:solidFill>
                <a:effectLst>
                  <a:outerShdw blurRad="38100" dist="38100" dir="2700000" algn="tl">
                    <a:srgbClr val="000000">
                      <a:alpha val="43137"/>
                    </a:srgbClr>
                  </a:outerShdw>
                </a:effectLst>
              </a:rPr>
              <a:t>A ONU E A OMS ESTABELECERAM 8 METAS PARA O DESENVOLVIMENTO DOS PAISES DA AMERICA LATINA ATE 2020. DENTRO DESTAS METAS A 5º E MELHORAR A SAÚDE DAS GESTANTES, META INTIMAMENTE VINCULADA A DIMINUIÇAO DA MORTALIDADE INFANTIL. </a:t>
            </a:r>
            <a:endParaRPr lang="pt-BR" sz="1600" dirty="0">
              <a:solidFill>
                <a:srgbClr val="0070C0"/>
              </a:solidFill>
              <a:effectLst>
                <a:outerShdw blurRad="38100" dist="38100" dir="2700000" algn="tl">
                  <a:srgbClr val="000000">
                    <a:alpha val="43137"/>
                  </a:srgbClr>
                </a:outerShdw>
              </a:effectLst>
            </a:endParaRPr>
          </a:p>
        </p:txBody>
      </p:sp>
      <p:sp>
        <p:nvSpPr>
          <p:cNvPr id="8" name="CaixaDeTexto 7"/>
          <p:cNvSpPr txBox="1"/>
          <p:nvPr/>
        </p:nvSpPr>
        <p:spPr>
          <a:xfrm>
            <a:off x="5273749" y="2883904"/>
            <a:ext cx="3870251" cy="34163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171450" indent="-171450">
              <a:buFont typeface="Arial" pitchFamily="34" charset="0"/>
              <a:buChar cha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9  Pré-natal iniciado no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1°Trim.=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60%</a:t>
            </a:r>
          </a:p>
          <a:p>
            <a:pPr marL="171450" indent="-171450">
              <a:buFont typeface="Arial" pitchFamily="34" charset="0"/>
              <a:buChar cha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12  Consultas em dia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calendário do Ministério da Saúde = 80%</a:t>
            </a:r>
          </a:p>
          <a:p>
            <a:pPr marL="171450" indent="-171450">
              <a:buFont typeface="Arial" pitchFamily="34" charset="0"/>
              <a:buChar cha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15  Solicitação na 1ª consulta dos exames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lab.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preconizados = 100%</a:t>
            </a:r>
          </a:p>
          <a:p>
            <a:pPr marL="171450" indent="-171450">
              <a:buFont typeface="Arial" pitchFamily="34" charset="0"/>
              <a:buChar cha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13  Vacina antitetânica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 87%</a:t>
            </a:r>
          </a:p>
          <a:p>
            <a:pPr marL="171450" indent="-171450">
              <a:buFont typeface="Arial" pitchFamily="34" charset="0"/>
              <a:buChar cha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13  Vacina contra hepatite B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 87%</a:t>
            </a:r>
          </a:p>
          <a:p>
            <a:pPr marL="171450" indent="-171450">
              <a:buFont typeface="Arial" pitchFamily="34" charset="0"/>
              <a:buChar cha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8   Prescrição de suplementação de sulfato ferroso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 53%</a:t>
            </a:r>
          </a:p>
          <a:p>
            <a:pPr marL="171450" indent="-171450">
              <a:buFont typeface="Arial" pitchFamily="34" charset="0"/>
              <a:buChar cha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4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Exame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ginecológico por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trim.=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27%</a:t>
            </a:r>
          </a:p>
          <a:p>
            <a:pPr marL="171450" indent="-171450">
              <a:buFont typeface="Arial" pitchFamily="34" charset="0"/>
              <a:buChar cha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7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Avaliação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de saúde bucal = 47%</a:t>
            </a:r>
          </a:p>
          <a:p>
            <a:pPr marL="171450" indent="-171450">
              <a:buFont typeface="Arial" pitchFamily="34" charset="0"/>
              <a:buChar cha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13  Orientação para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AME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 87</a:t>
            </a:r>
            <a:r>
              <a:rPr lang="pt-B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
        <p:nvSpPr>
          <p:cNvPr id="9" name="Retângulo 8"/>
          <p:cNvSpPr/>
          <p:nvPr/>
        </p:nvSpPr>
        <p:spPr>
          <a:xfrm>
            <a:off x="0" y="1615439"/>
            <a:ext cx="2697479" cy="523220"/>
          </a:xfrm>
          <a:prstGeom prst="rect">
            <a:avLst/>
          </a:prstGeom>
          <a:noFill/>
        </p:spPr>
        <p:txBody>
          <a:bodyPr wrap="square" lIns="91440" tIns="45720" rIns="91440" bIns="45720">
            <a:spAutoFit/>
          </a:bodyPr>
          <a:lstStyle/>
          <a:p>
            <a:pPr algn="ctr"/>
            <a:r>
              <a:rPr lang="pt-BR"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PRÉ-NATAL</a:t>
            </a:r>
            <a:endParaRPr lang="pt-BR" sz="2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0" name="Retângulo 9"/>
          <p:cNvSpPr/>
          <p:nvPr/>
        </p:nvSpPr>
        <p:spPr>
          <a:xfrm>
            <a:off x="3505200" y="1889759"/>
            <a:ext cx="1691639" cy="369332"/>
          </a:xfrm>
          <a:prstGeom prst="rect">
            <a:avLst/>
          </a:prstGeom>
          <a:noFill/>
        </p:spPr>
        <p:txBody>
          <a:bodyPr wrap="square" lIns="91440" tIns="45720" rIns="91440" bIns="45720">
            <a:spAutoFit/>
          </a:bodyPr>
          <a:lstStyle/>
          <a:p>
            <a:pPr algn="ctr"/>
            <a:r>
              <a:rPr lang="pt-BR" dirty="0" smtClean="0">
                <a:ln w="31550" cmpd="sng">
                  <a:solidFill>
                    <a:srgbClr val="00B050"/>
                  </a:solidFill>
                  <a:prstDash val="solid"/>
                </a:ln>
                <a:solidFill>
                  <a:schemeClr val="bg1"/>
                </a:solidFill>
              </a:rPr>
              <a:t>COBERTURA</a:t>
            </a:r>
            <a:endParaRPr lang="pt-BR" dirty="0">
              <a:ln w="31550" cmpd="sng">
                <a:solidFill>
                  <a:srgbClr val="00B050"/>
                </a:solidFill>
                <a:prstDash val="solid"/>
              </a:ln>
              <a:solidFill>
                <a:schemeClr val="bg1"/>
              </a:solidFill>
            </a:endParaRPr>
          </a:p>
        </p:txBody>
      </p:sp>
      <p:sp>
        <p:nvSpPr>
          <p:cNvPr id="12" name="Retângulo 11"/>
          <p:cNvSpPr/>
          <p:nvPr/>
        </p:nvSpPr>
        <p:spPr>
          <a:xfrm>
            <a:off x="6385560" y="2240279"/>
            <a:ext cx="1691639" cy="369332"/>
          </a:xfrm>
          <a:prstGeom prst="rect">
            <a:avLst/>
          </a:prstGeom>
          <a:noFill/>
        </p:spPr>
        <p:txBody>
          <a:bodyPr wrap="square" lIns="91440" tIns="45720" rIns="91440" bIns="45720">
            <a:spAutoFit/>
          </a:bodyPr>
          <a:lstStyle/>
          <a:p>
            <a:pPr algn="ctr"/>
            <a:r>
              <a:rPr lang="pt-BR" dirty="0" smtClean="0">
                <a:ln w="31550" cmpd="sng">
                  <a:solidFill>
                    <a:srgbClr val="00B050"/>
                  </a:solidFill>
                  <a:prstDash val="solid"/>
                </a:ln>
                <a:solidFill>
                  <a:schemeClr val="bg1"/>
                </a:solidFill>
              </a:rPr>
              <a:t>QUALIDADE</a:t>
            </a:r>
            <a:endParaRPr lang="pt-BR" dirty="0">
              <a:ln w="31550" cmpd="sng">
                <a:solidFill>
                  <a:srgbClr val="00B050"/>
                </a:solidFill>
                <a:prstDash val="solid"/>
              </a:ln>
              <a:solidFill>
                <a:schemeClr val="bg1"/>
              </a:solidFill>
            </a:endParaRPr>
          </a:p>
        </p:txBody>
      </p:sp>
    </p:spTree>
    <p:extLst>
      <p:ext uri="{BB962C8B-B14F-4D97-AF65-F5344CB8AC3E}">
        <p14:creationId xmlns:p14="http://schemas.microsoft.com/office/powerpoint/2010/main" val="3293991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471806183"/>
              </p:ext>
            </p:extLst>
          </p:nvPr>
        </p:nvGraphicFramePr>
        <p:xfrm>
          <a:off x="152400" y="1234440"/>
          <a:ext cx="4206240" cy="5394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tângulo 3"/>
          <p:cNvSpPr/>
          <p:nvPr/>
        </p:nvSpPr>
        <p:spPr>
          <a:xfrm>
            <a:off x="0" y="-20319"/>
            <a:ext cx="9144000" cy="5346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title"/>
          </p:nvPr>
        </p:nvSpPr>
        <p:spPr>
          <a:xfrm>
            <a:off x="-12536" y="1"/>
            <a:ext cx="9156536" cy="571500"/>
          </a:xfrm>
        </p:spPr>
        <p:txBody>
          <a:bodyPr>
            <a:normAutofit fontScale="90000"/>
          </a:bodyPr>
          <a:lstStyle/>
          <a:p>
            <a:r>
              <a:rPr lang="pt-BR" sz="3600" b="1" dirty="0" smtClean="0">
                <a:solidFill>
                  <a:srgbClr val="002060"/>
                </a:solidFill>
              </a:rPr>
              <a:t>Situação da ação programática antes da intervenção</a:t>
            </a:r>
            <a:endParaRPr lang="pt-BR" sz="3600" b="1" dirty="0">
              <a:solidFill>
                <a:srgbClr val="002060"/>
              </a:solidFill>
            </a:endParaRPr>
          </a:p>
        </p:txBody>
      </p:sp>
      <p:sp>
        <p:nvSpPr>
          <p:cNvPr id="8" name="CaixaDeTexto 7"/>
          <p:cNvSpPr txBox="1"/>
          <p:nvPr/>
        </p:nvSpPr>
        <p:spPr>
          <a:xfrm>
            <a:off x="4495800" y="1463040"/>
            <a:ext cx="4648200" cy="550920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a:buFont typeface="Arial" pitchFamily="34" charset="0"/>
              <a:buChar char="•"/>
            </a:pPr>
            <a:r>
              <a:rPr lang="pt-BR" sz="2200" dirty="0" smtClean="0">
                <a:latin typeface="+mj-lt"/>
              </a:rPr>
              <a:t>2 Consultaram </a:t>
            </a:r>
            <a:r>
              <a:rPr lang="pt-BR" sz="2200" dirty="0">
                <a:latin typeface="+mj-lt"/>
              </a:rPr>
              <a:t>antes dos 42 dias de </a:t>
            </a:r>
            <a:r>
              <a:rPr lang="pt-BR" sz="2200" dirty="0" smtClean="0">
                <a:latin typeface="+mj-lt"/>
              </a:rPr>
              <a:t>pós-parto</a:t>
            </a:r>
            <a:r>
              <a:rPr lang="pt-BR" sz="2200" dirty="0">
                <a:latin typeface="+mj-lt"/>
              </a:rPr>
              <a:t> =</a:t>
            </a:r>
            <a:r>
              <a:rPr lang="pt-BR" sz="2200" dirty="0" smtClean="0">
                <a:latin typeface="+mj-lt"/>
              </a:rPr>
              <a:t> </a:t>
            </a:r>
            <a:r>
              <a:rPr lang="pt-BR" sz="2200" b="1" dirty="0" smtClean="0">
                <a:latin typeface="+mj-lt"/>
              </a:rPr>
              <a:t>100</a:t>
            </a:r>
            <a:r>
              <a:rPr lang="pt-BR" sz="2200" b="1" dirty="0">
                <a:latin typeface="+mj-lt"/>
              </a:rPr>
              <a:t>%</a:t>
            </a:r>
          </a:p>
          <a:p>
            <a:pPr marL="285750" indent="-285750">
              <a:buFont typeface="Arial" pitchFamily="34" charset="0"/>
              <a:buChar char="•"/>
            </a:pPr>
            <a:r>
              <a:rPr lang="pt-BR" sz="2200" dirty="0" smtClean="0">
                <a:latin typeface="+mj-lt"/>
              </a:rPr>
              <a:t>2 Tiveram </a:t>
            </a:r>
            <a:r>
              <a:rPr lang="pt-BR" sz="2200" dirty="0">
                <a:latin typeface="+mj-lt"/>
              </a:rPr>
              <a:t>a sua consulta puerperal </a:t>
            </a:r>
            <a:r>
              <a:rPr lang="pt-BR" sz="2200" dirty="0" smtClean="0">
                <a:latin typeface="+mj-lt"/>
              </a:rPr>
              <a:t>registrada = </a:t>
            </a:r>
            <a:r>
              <a:rPr lang="pt-BR" sz="2200" b="1" dirty="0" smtClean="0">
                <a:latin typeface="+mj-lt"/>
              </a:rPr>
              <a:t>100</a:t>
            </a:r>
            <a:r>
              <a:rPr lang="pt-BR" sz="2200" b="1" dirty="0">
                <a:latin typeface="+mj-lt"/>
              </a:rPr>
              <a:t>%</a:t>
            </a:r>
          </a:p>
          <a:p>
            <a:pPr marL="285750" indent="-285750">
              <a:buFont typeface="Arial" pitchFamily="34" charset="0"/>
              <a:buChar char="•"/>
            </a:pPr>
            <a:r>
              <a:rPr lang="pt-BR" sz="2200" dirty="0" smtClean="0">
                <a:latin typeface="+mj-lt"/>
              </a:rPr>
              <a:t>2 Receberam </a:t>
            </a:r>
            <a:r>
              <a:rPr lang="pt-BR" sz="2200" dirty="0">
                <a:latin typeface="+mj-lt"/>
              </a:rPr>
              <a:t>orientações sobre os </a:t>
            </a:r>
            <a:r>
              <a:rPr lang="pt-BR" sz="2200" dirty="0" smtClean="0">
                <a:latin typeface="+mj-lt"/>
              </a:rPr>
              <a:t>cuidados </a:t>
            </a:r>
            <a:r>
              <a:rPr lang="pt-BR" sz="2200" dirty="0">
                <a:latin typeface="+mj-lt"/>
              </a:rPr>
              <a:t>do </a:t>
            </a:r>
            <a:r>
              <a:rPr lang="pt-BR" sz="2200" dirty="0" smtClean="0">
                <a:latin typeface="+mj-lt"/>
              </a:rPr>
              <a:t>recém-nascido = </a:t>
            </a:r>
            <a:r>
              <a:rPr lang="pt-BR" sz="2200" b="1" dirty="0" smtClean="0">
                <a:latin typeface="+mj-lt"/>
              </a:rPr>
              <a:t>100</a:t>
            </a:r>
            <a:r>
              <a:rPr lang="pt-BR" sz="2200" b="1" dirty="0">
                <a:latin typeface="+mj-lt"/>
              </a:rPr>
              <a:t>%</a:t>
            </a:r>
          </a:p>
          <a:p>
            <a:pPr marL="285750" indent="-285750">
              <a:buFont typeface="Arial" pitchFamily="34" charset="0"/>
              <a:buChar char="•"/>
            </a:pPr>
            <a:r>
              <a:rPr lang="pt-BR" sz="2200" dirty="0" smtClean="0">
                <a:latin typeface="+mj-lt"/>
              </a:rPr>
              <a:t>2 Receberam </a:t>
            </a:r>
            <a:r>
              <a:rPr lang="pt-BR" sz="2200" dirty="0">
                <a:latin typeface="+mj-lt"/>
              </a:rPr>
              <a:t>orientações sobre </a:t>
            </a:r>
            <a:r>
              <a:rPr lang="pt-BR" sz="2200" dirty="0" smtClean="0">
                <a:latin typeface="+mj-lt"/>
              </a:rPr>
              <a:t>AME = </a:t>
            </a:r>
            <a:r>
              <a:rPr lang="pt-BR" sz="2200" b="1" dirty="0" smtClean="0">
                <a:latin typeface="+mj-lt"/>
              </a:rPr>
              <a:t>100</a:t>
            </a:r>
            <a:r>
              <a:rPr lang="pt-BR" sz="2200" b="1" dirty="0">
                <a:latin typeface="+mj-lt"/>
              </a:rPr>
              <a:t>%</a:t>
            </a:r>
          </a:p>
          <a:p>
            <a:pPr marL="285750" indent="-285750">
              <a:buFont typeface="Arial" pitchFamily="34" charset="0"/>
              <a:buChar char="•"/>
            </a:pPr>
            <a:r>
              <a:rPr lang="pt-BR" sz="2200" dirty="0" smtClean="0">
                <a:latin typeface="+mj-lt"/>
              </a:rPr>
              <a:t>2 Receberam </a:t>
            </a:r>
            <a:r>
              <a:rPr lang="pt-BR" sz="2200" dirty="0">
                <a:latin typeface="+mj-lt"/>
              </a:rPr>
              <a:t>orientação sobre planejamento </a:t>
            </a:r>
            <a:r>
              <a:rPr lang="pt-BR" sz="2200" dirty="0" smtClean="0">
                <a:latin typeface="+mj-lt"/>
              </a:rPr>
              <a:t>familiar = </a:t>
            </a:r>
            <a:r>
              <a:rPr lang="pt-BR" sz="2200" b="1" dirty="0" smtClean="0">
                <a:latin typeface="+mj-lt"/>
              </a:rPr>
              <a:t>100</a:t>
            </a:r>
            <a:r>
              <a:rPr lang="pt-BR" sz="2200" b="1" dirty="0">
                <a:latin typeface="+mj-lt"/>
              </a:rPr>
              <a:t>%</a:t>
            </a:r>
          </a:p>
          <a:p>
            <a:pPr marL="285750" indent="-285750">
              <a:buFont typeface="Arial" pitchFamily="34" charset="0"/>
              <a:buChar char="•"/>
            </a:pPr>
            <a:r>
              <a:rPr lang="pt-BR" sz="2200" dirty="0" smtClean="0">
                <a:latin typeface="+mj-lt"/>
              </a:rPr>
              <a:t>2 Tiveram </a:t>
            </a:r>
            <a:r>
              <a:rPr lang="pt-BR" sz="2200" dirty="0">
                <a:latin typeface="+mj-lt"/>
              </a:rPr>
              <a:t>as mamas </a:t>
            </a:r>
            <a:r>
              <a:rPr lang="pt-BR" sz="2200" dirty="0" smtClean="0">
                <a:latin typeface="+mj-lt"/>
              </a:rPr>
              <a:t>exame. = </a:t>
            </a:r>
            <a:r>
              <a:rPr lang="pt-BR" sz="2200" b="1" dirty="0" smtClean="0">
                <a:latin typeface="+mj-lt"/>
              </a:rPr>
              <a:t>100</a:t>
            </a:r>
            <a:r>
              <a:rPr lang="pt-BR" sz="2200" b="1" dirty="0">
                <a:latin typeface="+mj-lt"/>
              </a:rPr>
              <a:t>%</a:t>
            </a:r>
          </a:p>
          <a:p>
            <a:pPr marL="285750" indent="-285750">
              <a:buFont typeface="Arial" pitchFamily="34" charset="0"/>
              <a:buChar char="•"/>
            </a:pPr>
            <a:r>
              <a:rPr lang="pt-BR" sz="2200" dirty="0" smtClean="0">
                <a:latin typeface="+mj-lt"/>
              </a:rPr>
              <a:t>2 Tiveram </a:t>
            </a:r>
            <a:r>
              <a:rPr lang="pt-BR" sz="2200" dirty="0">
                <a:latin typeface="+mj-lt"/>
              </a:rPr>
              <a:t>o abdome </a:t>
            </a:r>
            <a:r>
              <a:rPr lang="pt-BR" sz="2200" dirty="0" smtClean="0">
                <a:latin typeface="+mj-lt"/>
              </a:rPr>
              <a:t>exame. = </a:t>
            </a:r>
            <a:r>
              <a:rPr lang="pt-BR" sz="2200" b="1" dirty="0" smtClean="0">
                <a:latin typeface="+mj-lt"/>
              </a:rPr>
              <a:t>100</a:t>
            </a:r>
            <a:r>
              <a:rPr lang="pt-BR" sz="2200" b="1" dirty="0">
                <a:latin typeface="+mj-lt"/>
              </a:rPr>
              <a:t>%</a:t>
            </a:r>
          </a:p>
          <a:p>
            <a:pPr marL="285750" indent="-285750">
              <a:buFont typeface="Arial" pitchFamily="34" charset="0"/>
              <a:buChar char="•"/>
            </a:pPr>
            <a:r>
              <a:rPr lang="pt-BR" sz="2200" dirty="0" smtClean="0">
                <a:latin typeface="+mj-lt"/>
              </a:rPr>
              <a:t>0 Realizaram </a:t>
            </a:r>
            <a:r>
              <a:rPr lang="pt-BR" sz="2200" dirty="0">
                <a:latin typeface="+mj-lt"/>
              </a:rPr>
              <a:t>exame </a:t>
            </a:r>
            <a:r>
              <a:rPr lang="pt-BR" sz="2200" dirty="0" smtClean="0">
                <a:latin typeface="+mj-lt"/>
              </a:rPr>
              <a:t>ginecol. = </a:t>
            </a:r>
            <a:r>
              <a:rPr lang="pt-BR" sz="2200" b="1" dirty="0" smtClean="0">
                <a:latin typeface="+mj-lt"/>
              </a:rPr>
              <a:t>0</a:t>
            </a:r>
            <a:r>
              <a:rPr lang="pt-BR" sz="2200" b="1" dirty="0">
                <a:latin typeface="+mj-lt"/>
              </a:rPr>
              <a:t>%</a:t>
            </a:r>
          </a:p>
          <a:p>
            <a:pPr marL="285750" indent="-285750">
              <a:buFont typeface="Arial" pitchFamily="34" charset="0"/>
              <a:buChar char="•"/>
            </a:pPr>
            <a:r>
              <a:rPr lang="pt-BR" sz="2200" dirty="0" smtClean="0">
                <a:latin typeface="+mj-lt"/>
              </a:rPr>
              <a:t>2 Tiveram psíquico aval. = </a:t>
            </a:r>
            <a:r>
              <a:rPr lang="pt-BR" sz="2200" b="1" dirty="0" smtClean="0">
                <a:latin typeface="+mj-lt"/>
              </a:rPr>
              <a:t>100</a:t>
            </a:r>
            <a:r>
              <a:rPr lang="pt-BR" sz="2200" b="1" dirty="0">
                <a:latin typeface="+mj-lt"/>
              </a:rPr>
              <a:t>%</a:t>
            </a:r>
          </a:p>
          <a:p>
            <a:pPr marL="285750" indent="-285750">
              <a:buFont typeface="Arial" pitchFamily="34" charset="0"/>
              <a:buChar char="•"/>
            </a:pPr>
            <a:r>
              <a:rPr lang="pt-BR" sz="2200" dirty="0" smtClean="0">
                <a:latin typeface="+mj-lt"/>
              </a:rPr>
              <a:t>0 Foram avaliadas intercorrência. = </a:t>
            </a:r>
            <a:r>
              <a:rPr lang="pt-BR" sz="2200" b="1" dirty="0" smtClean="0">
                <a:latin typeface="+mj-lt"/>
              </a:rPr>
              <a:t>0</a:t>
            </a:r>
            <a:r>
              <a:rPr lang="pt-BR" sz="2200" b="1" dirty="0">
                <a:latin typeface="+mj-lt"/>
              </a:rPr>
              <a:t>%</a:t>
            </a:r>
          </a:p>
        </p:txBody>
      </p:sp>
      <p:sp>
        <p:nvSpPr>
          <p:cNvPr id="9" name="Retângulo 8"/>
          <p:cNvSpPr/>
          <p:nvPr/>
        </p:nvSpPr>
        <p:spPr>
          <a:xfrm>
            <a:off x="0" y="624839"/>
            <a:ext cx="2697479" cy="523220"/>
          </a:xfrm>
          <a:prstGeom prst="rect">
            <a:avLst/>
          </a:prstGeom>
          <a:noFill/>
        </p:spPr>
        <p:txBody>
          <a:bodyPr wrap="square" lIns="91440" tIns="45720" rIns="91440" bIns="45720">
            <a:spAutoFit/>
          </a:bodyPr>
          <a:lstStyle/>
          <a:p>
            <a:pPr algn="ctr"/>
            <a:r>
              <a:rPr lang="pt-BR"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PUERPÉRIO</a:t>
            </a:r>
            <a:endParaRPr lang="pt-BR" sz="2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0" name="Retângulo 9"/>
          <p:cNvSpPr/>
          <p:nvPr/>
        </p:nvSpPr>
        <p:spPr>
          <a:xfrm>
            <a:off x="2743200" y="685799"/>
            <a:ext cx="1691639" cy="369332"/>
          </a:xfrm>
          <a:prstGeom prst="rect">
            <a:avLst/>
          </a:prstGeom>
          <a:noFill/>
        </p:spPr>
        <p:txBody>
          <a:bodyPr wrap="square" lIns="91440" tIns="45720" rIns="91440" bIns="45720">
            <a:spAutoFit/>
          </a:bodyPr>
          <a:lstStyle/>
          <a:p>
            <a:pPr algn="ctr"/>
            <a:r>
              <a:rPr lang="pt-BR" dirty="0" smtClean="0">
                <a:ln w="31550" cmpd="sng">
                  <a:solidFill>
                    <a:srgbClr val="00B050"/>
                  </a:solidFill>
                  <a:prstDash val="solid"/>
                </a:ln>
                <a:solidFill>
                  <a:schemeClr val="bg1"/>
                </a:solidFill>
              </a:rPr>
              <a:t>COBERTURA</a:t>
            </a:r>
            <a:endParaRPr lang="pt-BR" dirty="0">
              <a:ln w="31550" cmpd="sng">
                <a:solidFill>
                  <a:srgbClr val="00B050"/>
                </a:solidFill>
                <a:prstDash val="solid"/>
              </a:ln>
              <a:solidFill>
                <a:schemeClr val="bg1"/>
              </a:solidFill>
            </a:endParaRPr>
          </a:p>
        </p:txBody>
      </p:sp>
      <p:sp>
        <p:nvSpPr>
          <p:cNvPr id="11" name="Retângulo 10"/>
          <p:cNvSpPr/>
          <p:nvPr/>
        </p:nvSpPr>
        <p:spPr>
          <a:xfrm>
            <a:off x="6111240" y="822958"/>
            <a:ext cx="1935480" cy="369332"/>
          </a:xfrm>
          <a:prstGeom prst="rect">
            <a:avLst/>
          </a:prstGeom>
          <a:noFill/>
        </p:spPr>
        <p:txBody>
          <a:bodyPr wrap="square" lIns="91440" tIns="45720" rIns="91440" bIns="45720">
            <a:spAutoFit/>
          </a:bodyPr>
          <a:lstStyle/>
          <a:p>
            <a:pPr algn="ctr"/>
            <a:r>
              <a:rPr lang="pt-BR" dirty="0" smtClean="0">
                <a:ln w="31550" cmpd="sng">
                  <a:solidFill>
                    <a:srgbClr val="00B050"/>
                  </a:solidFill>
                  <a:prstDash val="solid"/>
                </a:ln>
                <a:solidFill>
                  <a:schemeClr val="bg1"/>
                </a:solidFill>
              </a:rPr>
              <a:t>QUALIDADE</a:t>
            </a:r>
            <a:endParaRPr lang="pt-BR" dirty="0">
              <a:ln w="31550" cmpd="sng">
                <a:solidFill>
                  <a:srgbClr val="00B050"/>
                </a:solidFill>
                <a:prstDash val="solid"/>
              </a:ln>
              <a:solidFill>
                <a:schemeClr val="bg1"/>
              </a:solidFill>
            </a:endParaRPr>
          </a:p>
        </p:txBody>
      </p:sp>
    </p:spTree>
    <p:extLst>
      <p:ext uri="{BB962C8B-B14F-4D97-AF65-F5344CB8AC3E}">
        <p14:creationId xmlns:p14="http://schemas.microsoft.com/office/powerpoint/2010/main" val="2240352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0"/>
            <a:ext cx="9144000" cy="758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400" b="1" dirty="0">
                <a:ln w="12700">
                  <a:solidFill>
                    <a:schemeClr val="tx2"/>
                  </a:solidFill>
                  <a:prstDash val="solid"/>
                </a:ln>
                <a:solidFill>
                  <a:schemeClr val="tx2">
                    <a:lumMod val="75000"/>
                  </a:schemeClr>
                </a:solidFill>
                <a:effectLst>
                  <a:outerShdw blurRad="41275" dist="20320" dir="1800000" algn="tl" rotWithShape="0">
                    <a:srgbClr val="000000">
                      <a:alpha val="40000"/>
                    </a:srgbClr>
                  </a:outerShdw>
                </a:effectLst>
                <a:latin typeface="Arial" pitchFamily="34" charset="0"/>
                <a:cs typeface="Arial" pitchFamily="34" charset="0"/>
              </a:rPr>
              <a:t>Toda gestante tem direito ao pré-natal de </a:t>
            </a:r>
            <a:r>
              <a:rPr lang="pt-BR" sz="2400" b="1" dirty="0" smtClean="0">
                <a:ln w="12700">
                  <a:solidFill>
                    <a:schemeClr val="tx2"/>
                  </a:solidFill>
                  <a:prstDash val="solid"/>
                </a:ln>
                <a:solidFill>
                  <a:schemeClr val="tx2">
                    <a:lumMod val="75000"/>
                  </a:schemeClr>
                </a:solidFill>
                <a:effectLst>
                  <a:outerShdw blurRad="41275" dist="20320" dir="1800000" algn="tl" rotWithShape="0">
                    <a:srgbClr val="000000">
                      <a:alpha val="40000"/>
                    </a:srgbClr>
                  </a:outerShdw>
                </a:effectLst>
                <a:latin typeface="Arial" pitchFamily="34" charset="0"/>
                <a:cs typeface="Arial" pitchFamily="34" charset="0"/>
              </a:rPr>
              <a:t>qualidade.</a:t>
            </a:r>
            <a:endParaRPr lang="pt-BR" sz="2400" b="1" dirty="0">
              <a:ln w="12700">
                <a:solidFill>
                  <a:schemeClr val="tx2"/>
                </a:solidFill>
                <a:prstDash val="solid"/>
              </a:ln>
              <a:solidFill>
                <a:schemeClr val="tx2">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a:p>
            <a:pPr lvl="0"/>
            <a:r>
              <a:rPr lang="pt-BR" sz="1600" b="1" dirty="0">
                <a:solidFill>
                  <a:schemeClr val="tx2">
                    <a:lumMod val="75000"/>
                  </a:schemeClr>
                </a:solidFill>
                <a:latin typeface="Arial" pitchFamily="34" charset="0"/>
                <a:cs typeface="Arial" pitchFamily="34" charset="0"/>
              </a:rPr>
              <a:t>Essas consultas ajudam a prevenir várias doenças e garantir a saúde da gestante e do bebê. </a:t>
            </a:r>
            <a:endParaRPr lang="pt-BR" sz="1600" dirty="0">
              <a:solidFill>
                <a:schemeClr val="tx2">
                  <a:lumMod val="75000"/>
                </a:schemeClr>
              </a:solidFill>
            </a:endParaRPr>
          </a:p>
        </p:txBody>
      </p:sp>
      <p:sp>
        <p:nvSpPr>
          <p:cNvPr id="5" name="Forma livre 4"/>
          <p:cNvSpPr/>
          <p:nvPr/>
        </p:nvSpPr>
        <p:spPr>
          <a:xfrm>
            <a:off x="1238593" y="852249"/>
            <a:ext cx="7905407" cy="648000"/>
          </a:xfrm>
          <a:custGeom>
            <a:avLst/>
            <a:gdLst>
              <a:gd name="connsiteX0" fmla="*/ 0 w 8890493"/>
              <a:gd name="connsiteY0" fmla="*/ 0 h 676228"/>
              <a:gd name="connsiteX1" fmla="*/ 8552379 w 8890493"/>
              <a:gd name="connsiteY1" fmla="*/ 0 h 676228"/>
              <a:gd name="connsiteX2" fmla="*/ 8890493 w 8890493"/>
              <a:gd name="connsiteY2" fmla="*/ 338114 h 676228"/>
              <a:gd name="connsiteX3" fmla="*/ 8552379 w 8890493"/>
              <a:gd name="connsiteY3" fmla="*/ 676228 h 676228"/>
              <a:gd name="connsiteX4" fmla="*/ 0 w 8890493"/>
              <a:gd name="connsiteY4" fmla="*/ 676228 h 676228"/>
              <a:gd name="connsiteX5" fmla="*/ 0 w 8890493"/>
              <a:gd name="connsiteY5" fmla="*/ 0 h 6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493" h="676228">
                <a:moveTo>
                  <a:pt x="8890493" y="676227"/>
                </a:moveTo>
                <a:lnTo>
                  <a:pt x="338114" y="676227"/>
                </a:lnTo>
                <a:lnTo>
                  <a:pt x="0" y="338114"/>
                </a:lnTo>
                <a:lnTo>
                  <a:pt x="338114" y="1"/>
                </a:lnTo>
                <a:lnTo>
                  <a:pt x="8890493" y="1"/>
                </a:lnTo>
                <a:lnTo>
                  <a:pt x="8890493" y="676227"/>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467255" tIns="49531" rIns="92456" bIns="49531" numCol="1" spcCol="1270" anchor="ctr" anchorCtr="0">
            <a:noAutofit/>
          </a:bodyPr>
          <a:lstStyle/>
          <a:p>
            <a:pPr lvl="0" algn="ctr" defTabSz="577850" rtl="0">
              <a:spcBef>
                <a:spcPct val="0"/>
              </a:spcBef>
              <a:spcAft>
                <a:spcPct val="35000"/>
              </a:spcAft>
            </a:pPr>
            <a:r>
              <a:rPr lang="pt-BR"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 pré-natal deve começar nos primeiros três meses.</a:t>
            </a:r>
            <a:endParaRPr lang="pt-BR"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Elipse 7"/>
          <p:cNvSpPr/>
          <p:nvPr/>
        </p:nvSpPr>
        <p:spPr>
          <a:xfrm>
            <a:off x="-920" y="758824"/>
            <a:ext cx="1238593" cy="1209736"/>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orma livre 8"/>
          <p:cNvSpPr/>
          <p:nvPr/>
        </p:nvSpPr>
        <p:spPr>
          <a:xfrm>
            <a:off x="1224000" y="1598185"/>
            <a:ext cx="7920000" cy="648000"/>
          </a:xfrm>
          <a:custGeom>
            <a:avLst/>
            <a:gdLst>
              <a:gd name="connsiteX0" fmla="*/ 0 w 8890493"/>
              <a:gd name="connsiteY0" fmla="*/ 0 h 676228"/>
              <a:gd name="connsiteX1" fmla="*/ 8552379 w 8890493"/>
              <a:gd name="connsiteY1" fmla="*/ 0 h 676228"/>
              <a:gd name="connsiteX2" fmla="*/ 8890493 w 8890493"/>
              <a:gd name="connsiteY2" fmla="*/ 338114 h 676228"/>
              <a:gd name="connsiteX3" fmla="*/ 8552379 w 8890493"/>
              <a:gd name="connsiteY3" fmla="*/ 676228 h 676228"/>
              <a:gd name="connsiteX4" fmla="*/ 0 w 8890493"/>
              <a:gd name="connsiteY4" fmla="*/ 676228 h 676228"/>
              <a:gd name="connsiteX5" fmla="*/ 0 w 8890493"/>
              <a:gd name="connsiteY5" fmla="*/ 0 h 6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493" h="676228">
                <a:moveTo>
                  <a:pt x="8890493" y="676227"/>
                </a:moveTo>
                <a:lnTo>
                  <a:pt x="338114" y="676227"/>
                </a:lnTo>
                <a:lnTo>
                  <a:pt x="0" y="338114"/>
                </a:lnTo>
                <a:lnTo>
                  <a:pt x="338114" y="1"/>
                </a:lnTo>
                <a:lnTo>
                  <a:pt x="8890493" y="1"/>
                </a:lnTo>
                <a:lnTo>
                  <a:pt x="8890493" y="676227"/>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467255" tIns="49531" rIns="92456" bIns="49531" numCol="1" spcCol="1270" anchor="ctr" anchorCtr="0">
            <a:noAutofit/>
          </a:bodyPr>
          <a:lstStyle/>
          <a:p>
            <a:pPr lvl="0" algn="ctr" defTabSz="577850" rtl="0">
              <a:spcBef>
                <a:spcPct val="0"/>
              </a:spcBef>
              <a:spcAft>
                <a:spcPct val="35000"/>
              </a:spcAft>
            </a:pPr>
            <a:r>
              <a:rPr lang="pt-BR"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Deve incluir, no mínimo, sete consultas.</a:t>
            </a:r>
            <a:endParaRPr lang="pt-BR"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Forma livre 10"/>
          <p:cNvSpPr/>
          <p:nvPr/>
        </p:nvSpPr>
        <p:spPr>
          <a:xfrm>
            <a:off x="1238593" y="2391996"/>
            <a:ext cx="7905407" cy="648000"/>
          </a:xfrm>
          <a:custGeom>
            <a:avLst/>
            <a:gdLst>
              <a:gd name="connsiteX0" fmla="*/ 0 w 8890493"/>
              <a:gd name="connsiteY0" fmla="*/ 0 h 676228"/>
              <a:gd name="connsiteX1" fmla="*/ 8552379 w 8890493"/>
              <a:gd name="connsiteY1" fmla="*/ 0 h 676228"/>
              <a:gd name="connsiteX2" fmla="*/ 8890493 w 8890493"/>
              <a:gd name="connsiteY2" fmla="*/ 338114 h 676228"/>
              <a:gd name="connsiteX3" fmla="*/ 8552379 w 8890493"/>
              <a:gd name="connsiteY3" fmla="*/ 676228 h 676228"/>
              <a:gd name="connsiteX4" fmla="*/ 0 w 8890493"/>
              <a:gd name="connsiteY4" fmla="*/ 676228 h 676228"/>
              <a:gd name="connsiteX5" fmla="*/ 0 w 8890493"/>
              <a:gd name="connsiteY5" fmla="*/ 0 h 6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493" h="676228">
                <a:moveTo>
                  <a:pt x="8890493" y="676227"/>
                </a:moveTo>
                <a:lnTo>
                  <a:pt x="338114" y="676227"/>
                </a:lnTo>
                <a:lnTo>
                  <a:pt x="0" y="338114"/>
                </a:lnTo>
                <a:lnTo>
                  <a:pt x="338114" y="1"/>
                </a:lnTo>
                <a:lnTo>
                  <a:pt x="8890493" y="1"/>
                </a:lnTo>
                <a:lnTo>
                  <a:pt x="8890493" y="676227"/>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467255" tIns="49531" rIns="92456" bIns="49531" numCol="1" spcCol="1270" anchor="ctr" anchorCtr="0">
            <a:noAutofit/>
          </a:bodyPr>
          <a:lstStyle/>
          <a:p>
            <a:pPr lvl="0" algn="ctr" defTabSz="577850" rtl="0">
              <a:spcBef>
                <a:spcPct val="0"/>
              </a:spcBef>
              <a:spcAft>
                <a:spcPct val="35000"/>
              </a:spcAft>
            </a:pPr>
            <a:r>
              <a:rPr lang="pt-BR"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gestante deve ser bem acolhida e tratada com respeito na unidade de saúde.</a:t>
            </a:r>
            <a:endParaRPr lang="pt-BR"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Forma livre 12"/>
          <p:cNvSpPr/>
          <p:nvPr/>
        </p:nvSpPr>
        <p:spPr>
          <a:xfrm>
            <a:off x="1204353" y="3153116"/>
            <a:ext cx="7939647" cy="935014"/>
          </a:xfrm>
          <a:custGeom>
            <a:avLst/>
            <a:gdLst>
              <a:gd name="connsiteX0" fmla="*/ 0 w 8890493"/>
              <a:gd name="connsiteY0" fmla="*/ 0 h 676228"/>
              <a:gd name="connsiteX1" fmla="*/ 8552379 w 8890493"/>
              <a:gd name="connsiteY1" fmla="*/ 0 h 676228"/>
              <a:gd name="connsiteX2" fmla="*/ 8890493 w 8890493"/>
              <a:gd name="connsiteY2" fmla="*/ 338114 h 676228"/>
              <a:gd name="connsiteX3" fmla="*/ 8552379 w 8890493"/>
              <a:gd name="connsiteY3" fmla="*/ 676228 h 676228"/>
              <a:gd name="connsiteX4" fmla="*/ 0 w 8890493"/>
              <a:gd name="connsiteY4" fmla="*/ 676228 h 676228"/>
              <a:gd name="connsiteX5" fmla="*/ 0 w 8890493"/>
              <a:gd name="connsiteY5" fmla="*/ 0 h 6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493" h="676228">
                <a:moveTo>
                  <a:pt x="8890493" y="676227"/>
                </a:moveTo>
                <a:lnTo>
                  <a:pt x="338114" y="676227"/>
                </a:lnTo>
                <a:lnTo>
                  <a:pt x="0" y="338114"/>
                </a:lnTo>
                <a:lnTo>
                  <a:pt x="338114" y="1"/>
                </a:lnTo>
                <a:lnTo>
                  <a:pt x="8890493" y="1"/>
                </a:lnTo>
                <a:lnTo>
                  <a:pt x="8890493" y="676227"/>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467255" tIns="49531" rIns="92456" bIns="49530" numCol="1" spcCol="1270" anchor="ctr" anchorCtr="0">
            <a:noAutofit/>
          </a:bodyPr>
          <a:lstStyle/>
          <a:p>
            <a:pPr lvl="0" algn="ctr" defTabSz="577850" rtl="0">
              <a:spcBef>
                <a:spcPct val="0"/>
              </a:spcBef>
              <a:spcAft>
                <a:spcPct val="35000"/>
              </a:spcAft>
            </a:pPr>
            <a:r>
              <a:rPr lang="pt-BR"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equipe de saúde deve estar qualificada para prestar todas as informações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 orientações importantes para a saúde da gestante e do bebê</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tanto no pré-natal como no puerpério.</a:t>
            </a:r>
            <a:endParaRPr lang="pt-BR"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Forma livre 16"/>
          <p:cNvSpPr/>
          <p:nvPr/>
        </p:nvSpPr>
        <p:spPr>
          <a:xfrm>
            <a:off x="1204353" y="4225290"/>
            <a:ext cx="7939647" cy="900000"/>
          </a:xfrm>
          <a:custGeom>
            <a:avLst/>
            <a:gdLst>
              <a:gd name="connsiteX0" fmla="*/ 0 w 8890493"/>
              <a:gd name="connsiteY0" fmla="*/ 0 h 676228"/>
              <a:gd name="connsiteX1" fmla="*/ 8552379 w 8890493"/>
              <a:gd name="connsiteY1" fmla="*/ 0 h 676228"/>
              <a:gd name="connsiteX2" fmla="*/ 8890493 w 8890493"/>
              <a:gd name="connsiteY2" fmla="*/ 338114 h 676228"/>
              <a:gd name="connsiteX3" fmla="*/ 8552379 w 8890493"/>
              <a:gd name="connsiteY3" fmla="*/ 676228 h 676228"/>
              <a:gd name="connsiteX4" fmla="*/ 0 w 8890493"/>
              <a:gd name="connsiteY4" fmla="*/ 676228 h 676228"/>
              <a:gd name="connsiteX5" fmla="*/ 0 w 8890493"/>
              <a:gd name="connsiteY5" fmla="*/ 0 h 6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493" h="676228">
                <a:moveTo>
                  <a:pt x="8890493" y="676227"/>
                </a:moveTo>
                <a:lnTo>
                  <a:pt x="338114" y="676227"/>
                </a:lnTo>
                <a:lnTo>
                  <a:pt x="0" y="338114"/>
                </a:lnTo>
                <a:lnTo>
                  <a:pt x="338114" y="1"/>
                </a:lnTo>
                <a:lnTo>
                  <a:pt x="8890493" y="1"/>
                </a:lnTo>
                <a:lnTo>
                  <a:pt x="8890493" y="676227"/>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467255" tIns="49531" rIns="92456" bIns="49530" numCol="1" spcCol="1270" anchor="ctr" anchorCtr="0">
            <a:noAutofit/>
          </a:bodyPr>
          <a:lstStyle/>
          <a:p>
            <a:pPr lvl="0" algn="ctr" defTabSz="577850" rtl="0">
              <a:spcBef>
                <a:spcPct val="0"/>
              </a:spcBef>
              <a:spcAft>
                <a:spcPct val="35000"/>
              </a:spcAft>
            </a:pPr>
            <a:r>
              <a:rPr lang="pt-BR"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Todos os procedimentos </a:t>
            </a: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recomendados  </a:t>
            </a:r>
            <a:r>
              <a:rPr lang="pt-BR"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devem ser realizados e solicitados em tempo e forma, inclusive os exames da mama e os de prevenção ao HIV e sífilis. </a:t>
            </a:r>
            <a:endParaRPr lang="pt-BR"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Forma livre 18"/>
          <p:cNvSpPr/>
          <p:nvPr/>
        </p:nvSpPr>
        <p:spPr>
          <a:xfrm>
            <a:off x="1189760" y="5229225"/>
            <a:ext cx="7954240" cy="756000"/>
          </a:xfrm>
          <a:custGeom>
            <a:avLst/>
            <a:gdLst>
              <a:gd name="connsiteX0" fmla="*/ 0 w 8890493"/>
              <a:gd name="connsiteY0" fmla="*/ 0 h 676228"/>
              <a:gd name="connsiteX1" fmla="*/ 8552379 w 8890493"/>
              <a:gd name="connsiteY1" fmla="*/ 0 h 676228"/>
              <a:gd name="connsiteX2" fmla="*/ 8890493 w 8890493"/>
              <a:gd name="connsiteY2" fmla="*/ 338114 h 676228"/>
              <a:gd name="connsiteX3" fmla="*/ 8552379 w 8890493"/>
              <a:gd name="connsiteY3" fmla="*/ 676228 h 676228"/>
              <a:gd name="connsiteX4" fmla="*/ 0 w 8890493"/>
              <a:gd name="connsiteY4" fmla="*/ 676228 h 676228"/>
              <a:gd name="connsiteX5" fmla="*/ 0 w 8890493"/>
              <a:gd name="connsiteY5" fmla="*/ 0 h 6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493" h="676228">
                <a:moveTo>
                  <a:pt x="8890493" y="676227"/>
                </a:moveTo>
                <a:lnTo>
                  <a:pt x="338114" y="676227"/>
                </a:lnTo>
                <a:lnTo>
                  <a:pt x="0" y="338114"/>
                </a:lnTo>
                <a:lnTo>
                  <a:pt x="338114" y="1"/>
                </a:lnTo>
                <a:lnTo>
                  <a:pt x="8890493" y="1"/>
                </a:lnTo>
                <a:lnTo>
                  <a:pt x="8890493" y="676227"/>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467255" tIns="49531" rIns="92456" bIns="49530" numCol="1" spcCol="1270" anchor="ctr" anchorCtr="0">
            <a:noAutofit/>
          </a:bodyPr>
          <a:lstStyle/>
          <a:p>
            <a:pPr lvl="0" algn="ctr" defTabSz="577850">
              <a:spcAft>
                <a:spcPct val="35000"/>
              </a:spcAft>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Ainda durante o pré-natal, a gestante tem o direito de saber o local onde vai ter o bebê.</a:t>
            </a:r>
          </a:p>
        </p:txBody>
      </p:sp>
      <p:sp>
        <p:nvSpPr>
          <p:cNvPr id="25" name="Elipse 24"/>
          <p:cNvSpPr/>
          <p:nvPr/>
        </p:nvSpPr>
        <p:spPr>
          <a:xfrm>
            <a:off x="19864" y="1968560"/>
            <a:ext cx="1238593" cy="1209736"/>
          </a:xfrm>
          <a:prstGeom prst="ellipse">
            <a:avLst/>
          </a:prstGeom>
        </p:spPr>
        <p:style>
          <a:lnRef idx="2">
            <a:schemeClr val="accent1"/>
          </a:lnRef>
          <a:fillRef idx="1">
            <a:schemeClr val="lt1"/>
          </a:fillRef>
          <a:effectRef idx="0">
            <a:schemeClr val="accent1"/>
          </a:effectRef>
          <a:fontRef idx="minor">
            <a:schemeClr val="dk1"/>
          </a:fontRef>
        </p:style>
      </p:sp>
      <p:sp>
        <p:nvSpPr>
          <p:cNvPr id="26" name="Elipse 25"/>
          <p:cNvSpPr/>
          <p:nvPr/>
        </p:nvSpPr>
        <p:spPr>
          <a:xfrm>
            <a:off x="-2" y="3197156"/>
            <a:ext cx="1238593" cy="1209736"/>
          </a:xfrm>
          <a:prstGeom prst="ellipse">
            <a:avLst/>
          </a:prstGeom>
        </p:spPr>
        <p:style>
          <a:lnRef idx="2">
            <a:schemeClr val="accent1"/>
          </a:lnRef>
          <a:fillRef idx="1">
            <a:schemeClr val="lt1"/>
          </a:fillRef>
          <a:effectRef idx="0">
            <a:schemeClr val="accent1"/>
          </a:effectRef>
          <a:fontRef idx="minor">
            <a:schemeClr val="dk1"/>
          </a:fontRef>
        </p:style>
      </p:sp>
      <p:sp>
        <p:nvSpPr>
          <p:cNvPr id="27" name="Elipse 26"/>
          <p:cNvSpPr/>
          <p:nvPr/>
        </p:nvSpPr>
        <p:spPr>
          <a:xfrm>
            <a:off x="19864" y="4401518"/>
            <a:ext cx="1238593" cy="1209736"/>
          </a:xfrm>
          <a:prstGeom prst="ellipse">
            <a:avLst/>
          </a:prstGeom>
        </p:spPr>
        <p:style>
          <a:lnRef idx="2">
            <a:schemeClr val="accent1"/>
          </a:lnRef>
          <a:fillRef idx="1">
            <a:schemeClr val="lt1"/>
          </a:fillRef>
          <a:effectRef idx="0">
            <a:schemeClr val="accent1"/>
          </a:effectRef>
          <a:fontRef idx="minor">
            <a:schemeClr val="dk1"/>
          </a:fontRef>
        </p:style>
      </p:sp>
      <p:sp>
        <p:nvSpPr>
          <p:cNvPr id="28" name="Elipse 27"/>
          <p:cNvSpPr/>
          <p:nvPr/>
        </p:nvSpPr>
        <p:spPr>
          <a:xfrm>
            <a:off x="19864" y="5611254"/>
            <a:ext cx="1238593" cy="1209736"/>
          </a:xfrm>
          <a:prstGeom prst="ellipse">
            <a:avLst/>
          </a:prstGeom>
        </p:spPr>
        <p:style>
          <a:lnRef idx="2">
            <a:schemeClr val="accent1"/>
          </a:lnRef>
          <a:fillRef idx="1">
            <a:schemeClr val="lt1"/>
          </a:fillRef>
          <a:effectRef idx="0">
            <a:schemeClr val="accent1"/>
          </a:effectRef>
          <a:fontRef idx="minor">
            <a:schemeClr val="dk1"/>
          </a:fontRef>
        </p:style>
      </p:sp>
      <p:sp>
        <p:nvSpPr>
          <p:cNvPr id="29" name="Forma livre 28"/>
          <p:cNvSpPr/>
          <p:nvPr/>
        </p:nvSpPr>
        <p:spPr>
          <a:xfrm>
            <a:off x="1189760" y="6096000"/>
            <a:ext cx="7954240" cy="648000"/>
          </a:xfrm>
          <a:custGeom>
            <a:avLst/>
            <a:gdLst>
              <a:gd name="connsiteX0" fmla="*/ 0 w 8890493"/>
              <a:gd name="connsiteY0" fmla="*/ 0 h 676228"/>
              <a:gd name="connsiteX1" fmla="*/ 8552379 w 8890493"/>
              <a:gd name="connsiteY1" fmla="*/ 0 h 676228"/>
              <a:gd name="connsiteX2" fmla="*/ 8890493 w 8890493"/>
              <a:gd name="connsiteY2" fmla="*/ 338114 h 676228"/>
              <a:gd name="connsiteX3" fmla="*/ 8552379 w 8890493"/>
              <a:gd name="connsiteY3" fmla="*/ 676228 h 676228"/>
              <a:gd name="connsiteX4" fmla="*/ 0 w 8890493"/>
              <a:gd name="connsiteY4" fmla="*/ 676228 h 676228"/>
              <a:gd name="connsiteX5" fmla="*/ 0 w 8890493"/>
              <a:gd name="connsiteY5" fmla="*/ 0 h 67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0493" h="676228">
                <a:moveTo>
                  <a:pt x="8890493" y="676227"/>
                </a:moveTo>
                <a:lnTo>
                  <a:pt x="338114" y="676227"/>
                </a:lnTo>
                <a:lnTo>
                  <a:pt x="0" y="338114"/>
                </a:lnTo>
                <a:lnTo>
                  <a:pt x="338114" y="1"/>
                </a:lnTo>
                <a:lnTo>
                  <a:pt x="8890493" y="1"/>
                </a:lnTo>
                <a:lnTo>
                  <a:pt x="8890493" y="676227"/>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467255" tIns="49531" rIns="92456" bIns="49530" numCol="1" spcCol="1270" anchor="ctr" anchorCtr="0">
            <a:noAutofit/>
          </a:bodyPr>
          <a:lstStyle/>
          <a:p>
            <a:pPr lvl="0" algn="ctr" defTabSz="577850" rtl="0">
              <a:spcBef>
                <a:spcPct val="0"/>
              </a:spcBef>
              <a:spcAft>
                <a:spcPct val="35000"/>
              </a:spcAft>
            </a:pPr>
            <a:r>
              <a:rPr lang="pt-BR"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Todas as mulheres devem ter, desde a primeira consulta, o Cartão da Gestante.</a:t>
            </a:r>
            <a:endParaRPr lang="pt-BR" kern="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2" name="Imagem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4" y="791866"/>
            <a:ext cx="1190331" cy="1143651"/>
          </a:xfrm>
          <a:prstGeom prst="ellipse">
            <a:avLst/>
          </a:prstGeom>
          <a:ln/>
        </p:spPr>
        <p:style>
          <a:lnRef idx="2">
            <a:schemeClr val="accent1">
              <a:shade val="50000"/>
            </a:schemeClr>
          </a:lnRef>
          <a:fillRef idx="1">
            <a:schemeClr val="accent1"/>
          </a:fillRef>
          <a:effectRef idx="0">
            <a:schemeClr val="accent1"/>
          </a:effectRef>
          <a:fontRef idx="minor">
            <a:schemeClr val="lt1"/>
          </a:fontRef>
        </p:style>
      </p:pic>
      <p:pic>
        <p:nvPicPr>
          <p:cNvPr id="30" name="Imagem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11" y="2029734"/>
            <a:ext cx="1156898" cy="114643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Imagem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93" y="3217787"/>
            <a:ext cx="1179359" cy="117935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4" name="Imagem 10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65" y="4431578"/>
            <a:ext cx="1152000" cy="114961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5" name="Imagem 10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95" y="5566927"/>
            <a:ext cx="1193470" cy="129849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93899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extLst>
              <a:ext uri="{BEBA8EAE-BF5A-486C-A8C5-ECC9F3942E4B}">
                <a14:imgProps xmlns:a14="http://schemas.microsoft.com/office/drawing/2010/main">
                  <a14:imgLayer r:embed="rId3">
                    <a14:imgEffect>
                      <a14:backgroundRemoval t="0" b="99485" l="350" r="99476">
                        <a14:foregroundMark x1="20280" y1="20103" x2="40909" y2="0"/>
                        <a14:foregroundMark x1="20629" y1="18557" x2="699" y2="59278"/>
                        <a14:foregroundMark x1="63287" y1="2062" x2="98252" y2="60309"/>
                        <a14:foregroundMark x1="1399" y1="62887" x2="3846" y2="96907"/>
                        <a14:foregroundMark x1="97552" y1="71134" x2="93007" y2="99485"/>
                        <a14:foregroundMark x1="3846" y1="97423" x2="93706" y2="97423"/>
                      </a14:backgroundRemoval>
                    </a14:imgEffect>
                  </a14:imgLayer>
                </a14:imgProps>
              </a:ext>
              <a:ext uri="{28A0092B-C50C-407E-A947-70E740481C1C}">
                <a14:useLocalDpi xmlns:a14="http://schemas.microsoft.com/office/drawing/2010/main" val="0"/>
              </a:ext>
            </a:extLst>
          </a:blip>
          <a:stretch>
            <a:fillRect/>
          </a:stretch>
        </p:blipFill>
        <p:spPr>
          <a:xfrm>
            <a:off x="1325529" y="1511778"/>
            <a:ext cx="7818472" cy="5346222"/>
          </a:xfrm>
          <a:prstGeom prst="rect">
            <a:avLst/>
          </a:prstGeom>
        </p:spPr>
      </p:pic>
      <p:sp>
        <p:nvSpPr>
          <p:cNvPr id="3" name="Espaço Reservado para Conteúdo 2"/>
          <p:cNvSpPr>
            <a:spLocks noGrp="1"/>
          </p:cNvSpPr>
          <p:nvPr>
            <p:ph idx="1"/>
          </p:nvPr>
        </p:nvSpPr>
        <p:spPr>
          <a:xfrm>
            <a:off x="1151260" y="758825"/>
            <a:ext cx="7884368" cy="2238128"/>
          </a:xfrm>
        </p:spPr>
        <p:txBody>
          <a:bodyPr>
            <a:normAutofit/>
          </a:bodyPr>
          <a:lstStyle/>
          <a:p>
            <a:pPr>
              <a:buNone/>
            </a:pPr>
            <a:endParaRPr lang="pt-BR" sz="2400" b="1" dirty="0" smtClean="0">
              <a:solidFill>
                <a:schemeClr val="tx2"/>
              </a:solidFill>
            </a:endParaRPr>
          </a:p>
          <a:p>
            <a:pPr>
              <a:buNone/>
            </a:pPr>
            <a:r>
              <a:rPr lang="pt-BR" sz="2800" b="1" dirty="0" smtClean="0">
                <a:solidFill>
                  <a:schemeClr val="tx2"/>
                </a:solidFill>
              </a:rPr>
              <a:t>Melhorar a Atenção ao </a:t>
            </a:r>
            <a:r>
              <a:rPr lang="pt-BR" sz="2800" b="1" dirty="0" err="1" smtClean="0">
                <a:solidFill>
                  <a:schemeClr val="tx2"/>
                </a:solidFill>
              </a:rPr>
              <a:t>Pré-natal</a:t>
            </a:r>
            <a:r>
              <a:rPr lang="pt-BR" sz="2800" b="1" dirty="0" smtClean="0">
                <a:solidFill>
                  <a:schemeClr val="tx2"/>
                </a:solidFill>
              </a:rPr>
              <a:t> e </a:t>
            </a:r>
            <a:r>
              <a:rPr lang="pt-BR" sz="2800" b="1" dirty="0" err="1" smtClean="0">
                <a:solidFill>
                  <a:schemeClr val="tx2"/>
                </a:solidFill>
              </a:rPr>
              <a:t>Puerpério</a:t>
            </a:r>
            <a:r>
              <a:rPr lang="pt-BR" sz="2800" b="1" dirty="0" smtClean="0">
                <a:solidFill>
                  <a:schemeClr val="tx2"/>
                </a:solidFill>
              </a:rPr>
              <a:t> na ESF </a:t>
            </a:r>
            <a:r>
              <a:rPr lang="pt-BR" sz="2800" b="1" dirty="0" err="1" smtClean="0">
                <a:solidFill>
                  <a:schemeClr val="tx2"/>
                </a:solidFill>
              </a:rPr>
              <a:t>Jovelino</a:t>
            </a:r>
            <a:r>
              <a:rPr lang="pt-BR" sz="2800" b="1" dirty="0" smtClean="0">
                <a:solidFill>
                  <a:schemeClr val="tx2"/>
                </a:solidFill>
              </a:rPr>
              <a:t> Santana, Santana do Livramento/ RS.</a:t>
            </a:r>
            <a:endParaRPr lang="pt-BR" sz="2800" dirty="0">
              <a:solidFill>
                <a:schemeClr val="tx2"/>
              </a:solidFill>
            </a:endParaRPr>
          </a:p>
        </p:txBody>
      </p:sp>
      <p:sp>
        <p:nvSpPr>
          <p:cNvPr id="4" name="AutoShape 2" descr="data:image/jpeg;base64,/9j/4AAQSkZJRgABAQAAAQABAAD/2wCEAAkGBxQSEhUUExQWFRUXFx4ZFxcVGRwgHBwaHhocGBgYGB0YHyggHCAlHBwcITEhJSkrLi46GCAzODMsNygtLisBCgoKDg0OGxAQGzQkICYsLDQ3LC0sLCwsLywsLCwsLDQsNC8sLC8sLDQsLCwsLCwsLCwsLCwsLCwsNCwsLCwsLP/AABEIAMIBAwMBIgACEQEDEQH/xAAcAAABBQEBAQAAAAAAAAAAAAAAAwQFBgcCAQj/xABKEAACAQIEBAQDBQUDCgQHAQABAhEDIQAEEjEFIkFRBhNhcTKBkQcjQlKhFDOxwdFicpIVFmOCk7LT4fDxQ1NzwiRUZKKjs9IX/8QAGgEAAgMBAQAAAAAAAAAAAAAAAAMBAgQFBv/EADQRAAICAQMBBQYFAwUAAAAAAAABAgMRBBIhMQUTQVFhIjJxgZGxM6HB0fAUI/E0QkRS4f/aAAwDAQACEQMRAD8A3HBhnxXidLLUmrVmCU0Ekn6AAdSSQAOs4zrL+NuJ5tmbJZWmKQMDzbnexJNRBPdVmO53xVySGQqlPldPNmo4jhxujq06wDrdDNgGSCwYmwsQb7yMQvhrxPUqVTls5ROXzQXUF/BUXq1MyZjqAT7m4Ew/A6RYtzAkzZjYy5JA2k6yD3CqDIURKeSsouLwxw/E6QgeYlyogMPxfD9emOX4tRClvNQgKzWYGVWdREG8aTt2OI5eEZSiiUJCKqaVVqkEoq01IuZI001BPv3wj/kzInTz0+WXBFRRbTUoljpIERXdZ7uOuJKk7TzaMYV1YxqgMDbvbp647o11cSrBh3Ugi2+2GdHhlMP5qzPMReRzkliPeeltsKcO4bToavLBGtgzEkmSESmu/ZERbfl7ycADovjnzB64SqHFX8S+KRQJp0VFSsN5PKk/mjc9dNvcSMVlJRWWCTk8ItvmjB5oxjmS4xxWtmkQZgaCZb7tVUC8AGNRJIKgbdzbGn5PNFkQkanNmCEWYCSOg6R8xgjJSWUTOLh1JTzRg8weuITP8SZQNFNiS0GF1wNJMxTbuALkb4hM1xnMVAiinUpNqXUTScAcsnUxtp1ELHWDcYmTwEE5dC7CoMdg4jskjKiqzaiBBaIn5En+Jw+Q4krkZ1uJ6WIKnSGCap/EVDAR2g7/APfDdPEVIjVzgQTdGmAhqmBEnkgwPzDrbHdSrlizudJZCA0gzJPlrAi5LLoBWZKlekYSqVsqouFgCPgO2jSQABNkEH8oF4wEi1Tj1JQJ1CWZIg/EoLMD0EAG+3rj2rx2ioQkmHQVBCkwhjSWgcskgCdz7HDfysnVYtppsyswJK3DK0PBPZ2iR19reHMZRtJIX7sQk02spAJCSLqAATEgAA7CcAD+vxSmgDMTBfRt+KSP4jDDK+KKLorEOmrYMpHWAexBO0TME7AnCmafLU4R1UBZccsgE7mdtTFttzqwilLJDyyqUtLqzI6qCmmUnnHKASUiTcgdcAHeb8TUqZpgrUOttNkPLy1GBa1p8tgBvt3wrU8Q0VDE6hpsZUxq1Kmme+p1Hzw1GZyVVg8U2KyVYqN4aYJ2Ma7GDGvpOO6mZyhUhgAt5LIwBhBULSR+VAwJudEiYnABNUKodQy3DAEH0Ikb47wllXVkUp8MWtFuljt7YVwARXHeLfs4nRqAR3YzGkKUEn+zLXPQX6YZU/EwFZ6RSSHIUo0gorBGZiQAGDkjQCTbuCFl8/n6VFdVV1Qd2O/oO/sMUziX2h0EaKVIveSzQonoQBJJ94OIbSH06a278OLZZa/G/LNTWllJCwRJA8sE32Mvt6HHFTxGqGHpupJIGzTpLBo0E7BZv394pbfaS9poU/1/S++Jjh32g0Klq1Nqd5BjUPQmwIPoAcRuRos7M1UFlw+nJdwce4b5LNpVXVTZWXup69R6H0w4xYwNY4YYMGDABmf2xM9Q5TLqYD1JPqxhKcjsJb9MWXwvlQshRpp0gERQbCP495OKp9rymnmMjmCJpq0N2lWWoBHqA30xavD1VJemdLpUEqYBVlI2jaCDtikfeZon+FHHr9T3x1QiimYWA+XqpVUxeNSq6z6oWH07Yn62dpodLMASJAJ3/wCoP0xV/GpZaQoa1jMNTpUkK8yw01X1loKrTvBFtJuZ5ZXystmnNRKq1CoAmlUkL8Wk8pIU3JnrA3i1vEU/dXzEs5VyeZJFSojqyMhpFrMurS0rPNcgf6wPXB+z5JdL61HLCsKh+ElK3KQe+l5HfscO6XAaSyV1AltU62J1Tq1SSSTYC82Ed8Ir4Yo6UU6zoQIOdrgIKd73JVRczcA7gESUHVLiVBAEDqAsIt7dAACd+l/UYkMRicDpj8x92O1uTf4bDl2tiSUQO+ACL4zmjSo1HVS7KhIUAmSBYQJJv2GM0oQav3nNqY6j1Jm5Meu+NRrnFd4zwZazrUXStRTuQYOxBIBuQQD+k4RdXuGU2qD5I85JV52gSNIXvBJWPaW2w44dmF1uGR6jFSYpgQFBhBBiDBPU7WiYwy4lQLvTWppEEr5mpl0cszyFZkhREidY7xiZ4N5SyqOrsTLEdhYfIe/U4TSmpGrVzi68dfsQuaz9O2mm6SSFLE3I6AR/3gxMY64bmy9REDEywlST8MgtY/2ZxY3y1Nt0Q+hUfzGI3hdWm1eoUULChQAANjeANhcfQYc1bvTlY8Z6cfsYl3W1qNaTx15/csVNsPaRxG0WxIUDhyFxEjwumdfL8ZBa5mQxdSDPLDEsIiCSd8B4XSO6zIgySd1Knc9QTJ69cPceHElyHr5bKpUOqPMZgxlm1GXVb3uoYrbYSDAwm1XJFLNTZVTVytfT8NtJm4QrA3AIuJx7xkZam3nZioEsANTAbMrQo+I3UWHra+KhxDxpkgV0DMVSpBVhyiV1BTzEHlDGAVjuCRikrIx6sfTpbrvw4t/Yufm5aqdWoGQt9RAOpVdWWDEwVIcXEWNsdK2WqsqhkdlBCqGm3KxlZg/ha47EYoVPxzlgwYUK6kRdKgmAoSNxMgD6Tia8P8Z4fVdSjmlVDFgtUKplkCGDGk2AsDeATNjiI3QlwmNs0GprW6UHj6/Ytg4VS30zaDJYzaLybmCRJvc98JjgtGQ2nmAInU0wRETPaw7dIw/U46wwxiOVyy00CIAFGwH1PuZvPWcRviPjaZSlqaCxsizuf6DriXOMh8TZ1s7nNKXAby6YMjrE+xNyY29sQ3g26HTK+z2vdXL+AgmXzHEKxM6j1ZjCqCbD09APX1xdeEfZ/l6YHmzVfcm4WfYG95374gc1lWyelD5lEKeSuIKMxgHVEi5/CwmwGyjE/wAH8ZAkU8yAj7Con7tvU9U+cj1G2EK6CnsfU26nU3zh/Z4gvBdcepKt4Uyht5Cfr/XEDxr7PaTKTlz5bflYkqfnuPe+J/McZOqmKdMvq1WlRtF5Jjqfoe2IbxB41OXOgUwagPMuuY9yogG83PT2w54MOnu1Kmu7k8/Eo2VzWY4dXgyrDdTsw6ejD137R01vgfFkzVIVE9iOoPUHGSVzmeJ1iQrVDFgIVUHzsBvuZN98Pvs94uaGZFI2SqdJB6N+E+82+eIizs6/SK6rfx3kVlpeRr2DHgwYueaInxPwGnnqDUKkgEgq6/EjDZl/hHUEjrjJM7xPO8IqfsrtTqKE1UnIYjQSQdFwUIO6yYkQb43LGNfbKnmZ2jT/ANAB/jqMP/bhdnCyupq0ntT2PleRZKPh2u9Opms4VrV3pFVpk6EpIw5gv9uNyY9zuc7SrUos48xlKnmKEiQJ0m243HvONg8YZsin5KIHZiuoNtp1Db+0SLdo22Bptbg6Va4ptIqBjqK63KMN4KCWU2taI6XKsrudcsJZRntq71bm8P8AQtv2bcVq5nJK9c6nVmTX1YCIJjrePli1YYcFyqUqS0qZJCDSSfiLbsW9STPzw/wFQwYMGACLzB3xXfErMEDKxEG8GLHvifz1QKCWMAbmJ/hfEJxOtSqJUps1mBRpVgAbrBJG82jecLmspoituM08FB4lnnRGEB1qnUFY9gqhr/CJEzsfW2OOC+InoDUZLgGWjlInaN7R0J9ziHr1XL6mPIxIUm5DDdv960dB3tyagPoD1nv8729euMXKPVVaamcGnz1RpdPxllzR8wkqbDRBJk2EEDaepiAJMDED4U4dVqVBW1Dy1qsNVw7LAfoIuSAbjqYBxOcP4VlszlqTGmgLUxJpgKZ0hWErE3BEGdsSvCeGU8tT8ukCFkmCSbm3X2xs2t4yedd0K4yjWnl+fPH89CSoNfEnlsQ9OqoN2A94GJbKuDsQfbDEZIjvFX8a+LBkkCqA9Z/hU7AdWbrHYdfriwcSza0aT1W+FFLH5CcY3wbJVOK51mqEgHnqEfhUWVF/QD5nCbrGsRj1Z1uz9LCxytt9yPX19DnhnB83xSoahYkTDVanwj+ygG8flFh6YueS+zHLqPvatVz1iFHysT+uLpksolJFRFCqohVGwGFziIaeK97llr+1rpvFb2R8EjP+J+CeHU4V6tSkzWUawWMmJCkGR6xAviA479ntWkpeg3noN10w4722b9PbD3iYPmVJCh/MYElNbyxuDUYgKCscqiIbrbEwvjdadEOEWqIMsG0y06Ry6TF+UkkXBtAkRKupotRrtbBrD3ej5/n1K74P8cvlyKWYJelsGN2Tp7svpuP0xrVNwwBBkG4I6juMfP3FM6+aq1KxQAnmYU1MAdz/ADY40H7K+Pl1OVc3QaqZP5Juv+qTb0Pphenu52N/A2dq9nru+/gsP/ckXviFUpSqMNwjEfIE4y3wBlg2dp2gIrMP8JUf7wxqeepa6bqN2Uj6gjGV+Bc0EzqSY1Bl+ZFgZ2uAMa2Y9B/prsdcfuX/AMU8Oq5ii9NG0gi8fiF5Q+htikZxaVNVdGp8tMmNmlhEi8nmmFmQNtxi8+IfEdHKLLtLxy0xue09h6nGRVM5VzdVUpU9MWSnTGw6SxubdSe+wtis1HPJXQ6Oy5bm9sfPwH7eIalHUKbQYKA3lRIhUknSLW3iTEdXXhbwdWzZ82uzJSJmT8Tf3Z6H838ceZbw9+z1B56ksFLEEErstxp+OJIPsegJxfuD8RSkoR2hD+7LgiO9Mztp6T0t+HAvU036uGnhs0y69ZePyJPhnDKWXQJSQKvpuT3Y7k++MZ4g5XNVHXSPvNaBTMEw4E2mCca1xvxDl6FMs9SmQY5ZBLAkLYDfcel8ZJmqozOb1Ul0Co8Iu8SYG3fe3fEyaF9kbnZOUum15NzUyARgwKIEDBi5xjrGVfaU6txHLoPiVabN7GowUfocarjHPHNaeNovf9mX61G/rhdvumnSfifJl547QFXN06YaGIWY30qzM36HFiya0wsUwAoMcotI398QHi7hIqaX1FTcQBckKzKA08sxBsZttvix0qQRQqiABAHoNsXSxkzt5wQWc4ylN1YSHNTy3SD8AcprI+Ugje49rCMV3hvB2NZq1Q8oqO1NZmZYw7fI2HTfewsIwLPiDx4HuDBjzEkFd4zUDKVAYzYiLR1BuCQRa2My8RVQrVFeqEblLUyASrLzK4mW0xFxeEmL41bi4O8qOmKjxTwzQzVVarNzxpexuBZfQ2taJi8wMTOndFNFqbVCTTKlk+EpXp0w1daagKSygNLbllE3BPpaemFv8lZBbHMvUYGGIZQJ2NgJHaMPeP8ACHp1H1DXSe6voZhoOykgwhAABkQYkQTaMXh+XBlKYk9AGabzZZImeunGKy5VvCj+Tf6m6iUpr8T484/QnVdaFGmuWcNSQNNF2YH4tWoM5gXJkP6EepkMyWqE1EWii6uXUss2kjnK2Cjfbphk3Aq70+ceTSblVWvUed9KalCSDuQYuSMWluG0aKooo0qgReU1CvmC88r1BzTv8QiT7Clyu299GHtLol+2TJKUFJwUvZ9QoZ2jUqCnpApIBquAKjflUkgEC0+sjFsyDAgFRCnb5GI+UYrK5gNZUp0yd2LI7fIUi0/MjFpyFMBFF7Ab4bo7L7IuV0dvx6/kLmoZxBlZ+1XNFMkFB/eVFU+wlz+qjDf7I8oFy1SpF3qET6KAB+pOPftcozlabflrCfmrC/zj646+ybMhso6dUqm3owBH6zg/5HyOyuOy/Z/7c/z6F1rVAgLMYAuSe2IPiPiWmqny5Zu7KVRd+Zi0WEdJ/nj3xXx6hlqTLVfmdSFRbsZBEgdB6m2MYznFKtVVV25VAsOsdW7+5xGounHCrxn8xGg7Pd/tz4ivHwLTm86P2VqikVGl3GqJb7xgXPpe/v8ALEd4V8H5jNgElqVC8uRGokgtpX8UkC5sMPvBPhPzaVasD94CaQQgaWEK7SSJB5iBBABmZBxYuE5ytVzuWZ6gNKnTqIEpqwJqGAalW5EALp2EM3rilWm2e83y3wNlqlWpRpxLGPa9PRP7llyPh2hRoNQpoArqVcm5aRBLHrjIfB1U0eIUJNxU8tvWQaZ/U43UnGEcBTzuI0ouGzGsR2Dmp/AYtqElKGPMd2VOU6797zmPP0Zu+Mg8ccKOVzJdJAY60jvMmPZvpbGvjEbx/g6Zqkab26q3VW6H19sa2snN0Oq/p7dz6Ph/AyTgHAq2fqsS/Yu7mTe3W5xrXA+B0sqmmmsH8TH4m9z/ACxlWf4fmeH1g0lSDyVEnSw7dvdTi18J+0ZSAK9Mg9Wp3B9dJMgexOKxwup1u0a774qVL3V+S/UkfHmbCoiAAVCdSVGFlCldfuWU6Y9ZvEFrkKFV6Rp5gDWArJq325WeNjqBkD2OHGc8X5CoBqOoqdSzTko0Eal1DlYAm474rvG/Gq1NIo031KCPMcxIJ20obiwPxfxOB4zk5lWi1E8RjB/F8Ej4p4jl6OVKpTVatUaYHxKLamJ3gMIHQkdQDiG+zXghq1/2hhCUtvVyLR/dF/piJ4NwTMcQqEidJs1RvhA2gdzH4RtbYY2PhPDky9JKSCFUfU9SfUm+BLLybdROGjodMZZnL3n5eg8GDBgxc4YYxTxeZ8QU/wD1smP/AL1J/jjV+PeIMvkqfmZiqtMdAfiY9kUXY+wx8+cU8RPXz1TOIpVmqrUpg30CmFFOe55ASNpYi+KzTawh+nmoSy/Jmz+Ps0fuUSoUOoudMTAHLM2iZ6dMVyp4pzp+7WqqmBB8pdQJ5VAvBv6YreT8QV80TVr1tTWVE0qAJ3K6QCd+/T1MzvhegK+bSTI86TB2WkC6/wD5APqcLk3uwViltyzVctRCIqiYUACSSbdybn3wrjhnA3IHucdA4cKPcGDDTO54UiuoGGtqtAgFjqJIgBVJn0wAeZvKBgRpwzyeSZGsFv3GHDcZohS3mCApY+y6iZ7WVrH8p7YWy+fpu2lWBaCYuDAMHfsbEdMWU2lgq4pvIzr8Oe5SoUJMkLse9jIwlS4cxPPVb/VCj9Qs4fVeK0VEmoIiZ3tCtNtrMv8AiHfHa5+mdcMCUsw6i5A95IItvGDcGxEXmeBpIYai2xLEk/U4c5LJhRBSe0nCg4zRsdYg7HoeRakj00MDOwvjyrx3Lq2lqyBjEKTcksqAAb6tTKNO8sO+J7x4wGxI4q8P5tQUDuMP6CkAA9MNE43QInzABLAEyAdJIMTv8JiN4MYDxqiCQzRABBPUH8o3MdbWxDk2SopCfijhn7TlatLqyyv94cy/qMY1wDxDWyJqimAGcaSHHwsp3juLiPXG8BgQCDINwRjMvtG8JEMc1QUkMfvUAmD/AOYAOh6j598Y9TB8Tj1R2+ydRXzp7vdl5+ZWuH8Hr50vmKr6aQvUr1fTcKN2I2gW6emHFDhK5ir5WUpkAIQWqNcib1KkWXcDSP449yPiU1Mr+x1n0KCvl1egAMqlUAElQYMrBsJtOJThfDeLUkb9iOSdXIOvzS6npMeWG26aoH1w7R91GO9PMhfbM9U591JbYeGOjO8pnM3wpijorU6hJ35SwABKPEqYA5WHTbc4sX2f5OqUGZrMh8ykq0hTQJyyWZ2C2LOdNx0Ves4q/GeCcdzAC1RlGg2K1CKc/m06NRMdyfQbzJ5bj7cLy60Kr5evUUHloM8yTMtq1BRfaR6Dph91kNu59Tl0U2Tlsgs/z7Fi8dceGUyzQfvKgKUx6kXb2H9MUn7KeDl8wcwRyUgVU/6RhH6ITP8AeGIQDM8UzX5nO8fBTSf0H6nGzcC4UmVopRp7KLk7kndj6k4wQzbZv8Edy/bodM6E8zn19F/P1JDBjzCdXMIvxMq+5A/jjYcEZ8ZyD1lCqyBb6hUphwbWsSIg/W49RUM19mysLVijTMqg07XGkmd5O9p9MXb9uToS391Wb/dBxyc014pOe06R/Fp/TBjI2rUW1e5Jr4FBp/Ze/wCLN/SkPnu3viQyX2eqjS9QVBOzLb2MG/8A17i55atrWYgyQR2IJBFvUYWGI2obLX6mSw5v6jPheTNJNJIieUKqqqj8oCgYe4MGJMoYMGDABR/tG8FNnwlSmwFWkCFVvhZSQSJiQZAjp/EYs1JsvUZK1MqwlWVhBB9P+riIO2PqHFc8XeEKGfQa5SovwVUjUPQ/mX0PexBvgTa6FsprDMWoeIEpkyLG8qm5JJYEACLAdI7bjEEfETqENLVTdG1ayQJnfbm/li0VPs0z/nNT8saFI+91crA9VHxH2gDoTi5eHPsko0yHzLea35SBpG2y3HTqW+WIws5LdFhsjfA/H6/EabF1ZmQhQwmGtJN7WP8A0ManwbLNTpBX3kn64XymUSkoVFCgdsL4MFGwwhmsqlQQ6hhex9VKH6qxHzwvgxJAxXhVKI0zaLliYhxckybOw+ftjqjw2mlQ1FWHMyZP4jqNpjfrGHmDABWkzWRCQPhYlbipcqFkSb20IPko64VqVsqrVKYDE1CfNA1mP3tS52WSrkARvO18SX+SKMz5Y9ZkzeRMm4HQHbYQMeDg1AGfLWb815M6pJO5PO1zfnbucAEQudyQpU2aEUqQA+qRNJFZTfcU9IO9gexxIUOGUKkv5f8A4pYyTBqU6sh4BidaAg+g9sOk4XSG1NQbX6wCzAFt4Bd7THOw2JGHNKkFmBEkn5kkk/MknABHngFC3IYEwNTwJnbmtuT6EyL3wHgVEmSGLRGrzH1bAEyGkEgAEi5+eJPHhwAeIgAAAgAQANgOgGPSMROZ4s6n90R6tP8ALDU8dqT8K/r/AFw6NE5dBUroLqRXiX7PqNcl6J8mobkAchPWVGxPcfQ4plbwVxCgSaaE/wBqjUAn9Vb9MaO/HKh2Cj6/1wx/zsMwIb1C2+sgfTGe3QxXtS4+eDpabtu6C2L2l6rJRP8AN3ilTlZK5B6PV5fnLxiW4N9mVUkHMOqL+WmZY/MiB+uLzk/ECtuPmP5g3GJahmVf4WB9sL/olHmXPzHy7cumnGGI/BYf5jbhHCKWWpinRQKvXuT3Ym5OH2PceHDUscI5kpOTzJ5ZD8WzlOm33ssDpVR0k6zcbX07nuMccP4gr/u6aqGVjTIA5tB0tIAtciN5Bx3xzh3nFF2F5ntaQPXSWj5YQ4XwsZbQHrgqi2DQOYgBjM7GJjuxv2q9270HRVXd5fvEDmePZhKaVDWBJQkoEAAYbq4IkQSoN+/fHXn1IBdqrawHH3gAIS7juGLhiLQRbpGHOap5VX+8dqzM5IMj+wQhjf8AdqPbDrhWVy1TVGXJiRzSwgzbmsBaY6T64Qnme3dz5Gj+poXCXPov8E9kTZv75P1Ab+eHeGeTpkM7QVDaYBjcLB29hh5jUYAwYMGAAwYMGAAwYiuItX1xSgAKGMiQebmXaSSoIEEQSCZ2wxzHFcxqgU4AuToa/wB2TpHqXKgH0MjY4ALHgxCUuMuVY+WSQ2nSFeQdIIUyL3JGra045PFq4oNUNEaw0BV1mRpDXBUEHVKcurp1JUAE7gxXm4nXBceUW+OCqkAQ1UrNjMoi37slr44fjVdXjydU6YUK9ubSyl4jUJBnYwTtJABZMGK3S4zXDMGprF4ISreKYYgQhNjO/wAUwLg4dPnaxWiwWNU61g/nRBBvAhi3sMAE1gxXsrxisSNdLTborkE62UBdIJuIaTsBcDorw7i9V2QPSKq4a+lgRDNBYGygqF2Ju3sSATmGXEM8acBV1MdhMD3J/oDh5OKfxnPGnWqM0iCAszEQIj8MSZJubm2D4gLcZ8S1suJampETcEfrN8TXA+KjM09enSeomegIg9RBxT+KUczmHpUagX71WKsyqNAWCQwkmSDIA/KfUq8FLMZF8vTV0qCsy0p0MLiSx06+iy0zsjemK71joTtLrjw4b5TMliysNLrEgGRB+FlNpBg9NwR0w4OLEDbPs4Q6In17ek4rOZqOzc5k/L+WJXOcOpXPmQ39pgf43xU/ENXQoQEc7QSD+EXN/Ww9ica6pRrg5+XoY7VKclEZ8Tz/AJnIh+7/ABH83oP7Pr19t2mWzGo6dJCkHS/RoMMB7H+eEMpk2rZpKeo6DzOv9kXIsOu243xaeLcLFUU9MGisDSpUBVEglIXUbRbVHIIWb45dzd73Tfw9DpUQ7leyQuXzwpsOeTPWP4QAfpjQeC5hnRG8pUVlDSCOonb/AJ4pNelSDDLJS0gMvmOSvmMAeUiJ+IizE2g8otjR6KBVCqIAAAHYDYYZSnFYbyil2HLOMCmPDj3Hhw0oRnHM7SpIDVgybL3Mf0/peYxRs14gdqiNl6aIiOFA9OpiASW222HrjvxrmNVQoQWBcAqJkgN07Qom21zhhwxABsLQ+/qT/PfHI1esmm4w8PuUT5SfmPK1djmVSoGBeqi6xEfeGCVJ7Ex8/roeRySUV0oDBMmSSZ264zvjmdE0SANVPMoQZsboQDa1xvffGhcNzYrU1qAEBuh9DB/UYd2d7Ve+XvMdZCMX7JzxPNvT0eXT8wu+mJAgaGab2/DHzxG1/E6qQFRmAaotSIBRqa6nEE80W2sZkE45zHGqVRvLelq+8CQ4tJZkBgr3BuBEdbxjn/OAFULUSxKq1oIkolQ6WIgAalMkjacdEWPqnHFFNH0tzauXlmFYK25uZI5RJPabYlsVhfEVGFHlAKo1LY6VhtANkld4Fgb7QZxYstWDqrCwYAwd7iYMYCRXBgwYADHhx7gwAVzJ8cbyVdl1u4PwBYDCmHZW0s0W1RJ6RYkT1w/xC9UVB5JVqdLUTq5GfQraVtrKy2nVp+KnVXdb2HBgAgRxxlkOihlFyWIBMxK8p5J3YxEiR1wuONfcmqUCiaYGto/eCndiAQADUiRPwnEviNzvE6Yc02Vm0wWIA0qfiWZ62BtMW2tiG0llkpN8IbLx4ktFI8ukmSQQCjuQwCkhgE2vOtb9m9XxE3IRSEEjVLE2OoB5C2pggE1D0B5euJXh/FaVbV5ZnSYMgjuOvth9gTT6A01wxtkM35qK8aZAJU7iRMfwPzGHODCObzS0lLuQqgSScSQLYrfGMt5vmMRIQzHUlTMD/CBj1/F9K/JU6gTpgnTqizEgR1i2E+FuxoHzCS7Es3SBUdoW1xAgekfPC67YTfsvJacJRXKwJZak4qs7VBXds1qoGAIotQc01tuBrqjV1v1wj4WrZ2oKH7egp1lq1G0jTdFpaC3ISI11LekY8p0VoFXJp+YhIRFSHqyDoaQ3MVR2GorAmoSRc4eZWvV8/wAypSYsV0KFKQqjUTzFr6jBNuiiLSWFSVzkjMUI6ioG/u6QZP8ArBPr64fV6YZSDscUThHjYtWzDVsu6hAullIICQSVvF5k8sk2BjSBi85bMrUUOplSJB/77e2Kxsi3hMlxeOUVTMUCpMoVHr/XbELx7I1XNIqsAkrzGLt8NjtcReN/UYu2d4ijcimSTeNoG/veB88V3xSw8gzvqXTB67++07YfdfKS7toppdLFz3ZEMlww5ek7/FWA1bGOUGEWQCR3MSZ6WhLgKOKJ8qnoSTUUVGJOoy2mB+GTPxfKbY5oeKSEGpJcDcGxPc9vljrw1mW0ncBW91aehm40iTaN132OOce7i5S4SOhKicVljLw2XbMCqxXWzBiT8N5Cidt7AT0HXfTxij5h1UTOkAbmJPQlu5P/ACxYPDGcapShwQy9z0Mx/wBdo64zaDW16nf3afD6+fl/gz3wlFpy8fAmceHHuPDjoCSifaFw6ClZFa5KuybiVKjV6Gwn+uIHh7aXFjGkKYmzE2FpOxxd/HFKo+XC05g1FNQruEFyRYwZAv8AW04zz/IWYapBOnL6jFR3ptC35joa7Ra3fpjmanTuViklk0UaSN3MpqKWevX5Fg8T8E0ZA1gGSsvNytPU6W63HLEHoMXvhlFUpU1T4Ao0zvEdfXFE4VR1ZOvl1Z3DKdDVLBjqPwg/CCoX0kk4uPBa5WhRWpOtaSB4uNQUBoPW+NsK1F8LHCFTUVwnnnqSPlDsN5267T9MeLSHYW/7Y9WsDjvDhZx5K7QNo26dvbHYWMe4MBIYMGDAAY8x7jiq0Ak7ATgAzvJeOzXqMiJX1I+lxCQhLFYPNJiDMTscXPg/EjVLKwhl2M/EPzR0vIxSKtaA9VaKU6hY1GCgQxJlpIuSfXti3eHcrANVlgsBFwbEA2IMQbfTGWG9WY8DQ51TqzFrItxrjJoWSi9ZokqhUQP9YyfYAnDHK8TXP5fzaAuG0urWYEXK9ibiPfFZ4ofMetWWpVoSYbzJBRUYzNOryqpH4gRaCN5w7+zviFI1M15dQVEeK0opCg/CdzfUIPyPyne5ScX0LbVGCkuotwqgz5tB+BZfUKhB1f8AlmkEiInmLfLF5GM64LxkU8wKlQKdXKWgAgEz9AcaIrSML0N8LYPb4FtbVOua3HWG+eyaVkKVBqUwYvuDIIIuCDeRhxgxtayYyl+IuCJS8oZfLmQZBphiJUQgcAEXJB1t0WJucOs9TNHndDuFDKZBloXlHUFjc9ziX4rxlKJ0kFnN9K9Be5JsBb39MVrjPF2rqAQtMKdQIYtcAgTIFgTPyGMNmqp00pZfLxx8PgaI02XJcceZIZtyQXekfu1JDFDKiOaCTe09Bvh5wnLM+mpsp5xzTvDWH4R1i+5wx4lxsvlhKafO1U9RbliIJUxzEgmBb4Te10uF8dakgplAwWYIaDpkkCCIsLb9MXs7QqhNRk8ZWSsdLZKO5ckb4y4ZUpVXzCqGpOVZiD+7qBQmt1MalhUg6oBknTGrDz7NK1U0KrVE0US80dRBJH42kWgmDOxJYixGLRw7iKV1lJkfErWI9CP5iRhevRVlIYSvXF66q97tj4kTsnt2PwIatSph/u2m1wDIubfwOKXxhHrV2amrVF+EMoJUQO4kbz164teZzFCm5CtbSCSTbdupwyzfH6SbHUeymf4W/XDpyasfj8S+kntS2pZITLeG6zRq0oPUyfkFkfUjE7lBQFMUhVRihIOl1kNfVabG5kYr/EePVallPlr2Xc+7dPl9cPeEZYLTR0gMRJPQgmdLem30+WLOid0Wn9B+runXFSs8WSFLJu8cti1gTJMAsGJJgAaZtvYwIxauGZU00AMTuYxXRmfN0hJDgyRMEGCIPvP6YsHDKVVQfMaew3j54mqvu6dqSSz0xg5s5KVuevHUfY8OPcUzxD4lzFLPfstEUY/Z0rTUVySWqVEI5XAgBB9cTCDnLbHqWbSWWXKMIvlkO6KfdRimjj+e/wDpf9nU/wCLiJoVf23OOcytNjRo6EamtRRrdg5SdZkgKCRazjebOlprIrLFu2KWTRhkaY/Av0wr5KxEWGMvyHFKmSzL0qYpqtYK6tUV2kqPLZQdY2IBj+2O+LB/l/N98v8A7Op/xcStLa+UgV0Wslu/Z1wqBimHj+b75f8A2dT/AIuGNHxnWNalT8zLVNVZKbqiNqAZ9JM+YdvbEPS2JZaLKyLNCwYMGM5cMGDBgATrV1QSzBR3JAH64h/EHFqYoMFqKS0KApB3N9vScN/HdEvlgo3NRf54zvLZY6ublG0n9Y74yy1Eleq0uH4jp0R/pZW55XgTprAzDLbcHp64mPDPFfLTQxlZ5QbMoPodhP4enfoIbLZZFEgfMi/67Ym/Djr5jBo0lDMxHQ3+U40zTa4eDkaScY2e0s5JDMZKhXqCo7BiABDXWN40Nbqb3wrxBKWWy9TyqVNCw0gIoUMxED4Re38DiGo1svUBZK9PypNy4ECfUz9cdZWoKnNRmrRpnUHbYuDfSIEgd8Zd8knlfQ7rqWU8vC8/sU5GPwsNt/4XxcvCvEaxXy1htA2J3BNonYDaJtbFd4hkGFVioLamLAKO5n9JxOeEeH16dYM9NlQqVk/IifmP1xxNJCyvU4inh9Tq6uUJ0ZbWSwcL41rA86m1B+qOVke5UlfWx2j2xLg4Y5/hwqEMDpYbHv2BHvh3RphRAEeg/lj0cd2Xk4MtuFgYZrIZfMGWCufhlWINpMShB6m2PaXBsuptRpz6qCfq1xhnT4IYSXWVFJW0g8yU9djfrrPpjwcCYKF83YCLGx8opq331nzPf1vidkc5xyV3PGMk1UpqwIYBgdwRIPuDiNr+Hcs29IL/AOmWT/8AWRhGtwioXVjVHK4YAAjlFQvHxbwdE2F9osXQ4bz1G1HnVlIlvxRvB/DptERqPecDipdUCbXQW4fkKVARTXSD3JJPaSxJO+09cOKyhgVPUXHpiBynAqispNYMBEiDsKqVEG8WCaZI/ETa4PWZ4FUZ2cVVEk30tMSzKCdcSpIAIGy/SUkuEQ+eopX4H+Rvk39R/TFc4t4Vrly6lCDvLRGwtIiPp88WjiPDHdmKugn8ysewC2YcoILR3P1aHw6wQKK7Frc7SWMMxJYg3JBUH+4PSHO6TWGFP9mW6HBVU8J5ozyKDtzOP/bP8MWLJcBqpTVWKWtMwN7d/QeuHeS4GyNTY1VJVgxhSNR0KhPxEyYJMk/PcOaHCNJc6yS9RGMsxHJU8z4S2kH8MqBMLMwACNso9BmoslqElPojnK8HUEFm1EXgWxLg4reX8OVFVR58mQXJ1kEgRKhqh0EwCYtv3JMtTybCuamsFCsaYMzyReYgaWIEb1G+dJTlJ5YmMFFYRIYzPxadPGkJPxZED/DWqE/74+mNMxlP2j1fK4pRqRP/AME6qO7ecsD0uwvhmmko2pv+cBNNxwj3jfFhRpM1gbKuogAsx0qCTYXO5sMPPBgo00c1K1G0hSaq6nZoapUdSOUzyrDEQI6CKlQ4d51SGZKtNNLOz1GXkZIZoMESdRVgYgRa+HGW4c1WqUQMtEahrim4t8B1NLNI3Egi2+Mmo7bonLHKS5/njnHhgmfZ96j7GH88C3jCvrZVQBgrh1dGuAdQqNMEaRyDTEk1FaRowwy2aerdc5VCtZdOX1wRM840IPd7YZ5ShWDGtRcUTQHnano1BKidaNBgyPwgEGbGRaffxhXqU3Z8nlKgRgrOr/mjQwGhgQZ6ExB7YfX2hCbcYzw8rz6voVr0tkK/bhjHzGC0XYFa+aYJqgs9J9F/gL+UgLE2lQwRby7fAW/hdWXOUEqFHcVKR1IwIUefAQaQFAKqGAWPiuqm2IhuKVqj1mll0sNC5dFZAIm7eW2ozbTym30lfAuYLtTq1DNc5ilrBif3yASPw8oUaegtjRQm5y3Sy0n1x5fkRLosLHK8Hj/030YMGDGUYGDBgwAVrx2+nLh4kioo+RmR/wA9x0xm9DitevnqVBNOhKbvUAHwqYVSLz8ekXn45jGg/aPXVcsin4nqqqKLlmMwFA3OKu2QGUVmLBMwRGoCdgYQgRqAJJ7X9sc62ThqN8vdx+Z0K4Rt0zrWHLPT0IPO+LcurMreadLFZAUgkGJBDgkHpb5Yiq3i+pVbyqFONfKRu7A2IttIted98NMvwFKSk1DrCiwv7ST1OJr7OvDL1cwatM6UpCSDeSwIVATt1vNo9calqq55UOTNX2VKrF0uMPz6CuQ8LZuszKtEqVFy5AG0hQ0kE+xOFfD/AB6vw+q1NlIGr72i24/tL2aIgiQbehGo+H6tnWCt5uIg7EGetsUf7QsuazPWAWKMAbBmp/iKjdoaW7QDjN3e2ClHqdqGvd9rquS2s0LItTZFakFMgaSLj644fOBP3hIPpJv0gL06ycVz7MOKipQaiSNVI27lDcH5GR9MWvidAvTIWNW4nYx0ONabcN0TjXVd1c65eD/IcUKyuoZSCCJBGPaqyCBuRiO4GzBNLKVIOx+pFvXD/wA9dQXUNRuFm9t7YvGWUmxMlhtFcPhqprVhWbSoAUF6jEnyxTDlmYkMg1kQefzDqvDB1V4RWZgxqAHUCdLOIAeowEgjVpDgQeUxsLDE9iK4nlq7PNNwF0i2qLgkt+Bp1AgTPLEgHFioz4jwKrUqVHWrGuy89UQNKCBpcaYZS3Jp1WB74UHCK2iqvnElmVgzM82Op40kBNWwABA6h15Apl8jmAVLVZiJE2j7uQeUSYFUTAnUpgdPcxksxqdkq7g6VJMCzgbC1zTuPyt3uAMB4dqkpqrsQAgfS1RS5WmEZiVYGSRO+FU4BUJOqvVKwojzag+FkMAqQ2yRq1Etraes9Hh2b0kCqoY7EN8PLF+TnJ7mI3vthTinDcwzzRqmmCqqTquI13AZGWZZTJF9MHAAzHh6sBArMLX01KgJYu7t1KjUWHNpJHl9Q0B/mOG1Hy6UvMZWWAzK7AsAIPNdt7yZJ09Jkd5PJ1w5L1OXSQADMsdPPBUQLHkkgdzNkchw/Mqyl6obmJeD8XIizBW0lWOgQBrsTGADmvwSoxBNUtpLadRYQG06Z0MJKw1xG4iN8JpwOqF/fOWiL1KkFdVVtFiIMOq6wAeQHoAFquRzJqkiqNGolRNxcQY0XgSNMwZubYbNwnNgHTXhiWJJad6SIsE0+lRfM0wBeNicADvh/B3pKq+aeWkKYILGIRVnS5IMFdWoksdRBPfnh/CKqVg5qNoiPLNR2Au0RrMknVJYm2kCDYrNrMX3wkc2mvRrXWdl1DVtO2+2ABbGWfavpXPZNmJWaNVVYFRDeZRAJNTljmvP9MakTiE8ReGaOdam1XVNNXVdMbOULAhgQbov0xMXh8/bP5AY3xDMfsiFHNErWsSpQudN41I66TtHTDihUIo6VpvzxWLK7VKkKAJenUS3KAOY9hewxoY+zfKqDoNRWggGKcT0toviB4T9lmli2bzEr/oSQX7mo7jaB8AtbtbGezSUuOGsyb6rMUvVpSefA1QulhvdjHzb9OnBXv22csFo1SFTVUc13CSh5gR5L69IBkAArsD0GEM7xA1qQpICPJQtWJQIWqBJB0g2EHVtfUpFsadlvAtGkSaVWqjHryEiwUFeSxhQMNV8AZSWQ1qxqOpL/eJrYGzMRpm/fE6fRaWq5WYbw218fUVZqLZwcfMo+RoN+xUiPI0CkhLLWWByg3sACOo6dcRXhyoKmdy7L+L9mPyNZiJ+WLz/AP5rVVQi5mgVUBUNTLkuABA1FagBPsBh/wAA+zyll6gr16pq1QU0lfu6alGJTl1Ek6j1PYR3XpKVTY5bce945zlYNWo1PeU7N2enhjGC+YMeTgnGowHuDBgwAU77UaU5RWDqjpWRqbMypzAzAZiACQDEkXAxSuPcdWtpbyxTVEOpnzdFz7BfNLE+oknsemyMoO98eeWOw+mF21RsjtkTXOVU98HhmM+FOP5QVitapS0OpU+Yyge0k2m/0GNF4Txjh9FNFOvlaY6gVKSye5hrmIviw+WOw+mDyx2H0xFVMKliIyy+y3mb/QovijxPRB008xl9DAEuuYWZBkppUzzQstItq6xiK4DxbKNmNNarT06ZBNSnoJNoa+0dv++n+WOw+mDyx2H0xLry8lYz2pmY8J4dk8lmjXTiNDyQCVQVU1gH/wANrnWv0Nh6nFj4N4gol2q1s5l1DDkp+enKN7jVE/1Pti1imOw+mDyx2H0xKrS6FrLp2cz5fQpPi7xHSKaaGby6B411VrpqTSQYVVaWJFrEesC+OfDOaytNhVqZvLgxCqa9MkCN2OreP6m+Lx5Q7D6YPLHYfTEd2t24jvHs2kZ/nNkv/m8t/tqf/wDWHmR4lRrAmjVp1QLE03VoPSdJMYceWOw+mAIBsMMFnWDBgwAGDBgwAGDBgwAGDBgwAGGPEch5v4ivIy/4ipM9xyQR1BOH2DABAjw2oB52DGeZQAR8EBN9IUKyqLwHIv18fgA8haQqaQrmpPMQDDDl1OWSC2oQ1iOxIxPHEFW8O6qjuX3JKjTtqRllr8zAuSGtAAX1wAd5jgCvVqVNbBniCIlIFMch3FkP+0bvhCl4aQhCH2U6SswJV1mnqZtIIqEmNyFMgCMdZPwytOObVDlpIknmpmTJPMVp6SRE6iYG2G+V8LvTURUplppA/daV0UxpblDEaoZyCdjomdNwD1/Di1VAXMEBSwL0wNclNB1MD8cElpsxgwIGF6fAiYZ2RT5cFVXkB1KxXcaqciIImCbiSMFPw4QynzBat5p5BO6FQpmF/dqGIFwX2m3eZ8Oq7O0gM082m9/NFyCCR94Bv/4Y+QB7nOEK5pg1fhphBrAYkC0i4+IsA/5gQLY9Tw+sAMZIZTMD8LK6qOygryrfTbthqfCoOoGpAamEJVIeZp6iHYkxFNYUzEm52w44dwFqVRanmLITSQtMKCS2poCtAHQAyRvJk4AE8v4XVQQzl5gXUQAEKWF9zDnuwn0DrLcDCVhVDGwIC3AEzZQDp03nSQbgG0Yl8GAAGDBgwAGDBgwAGDBgwAGDBgwAGDBgwAGDBgwAGDBgwAGDBgwAGDBgwAGDBgwAGDBgwAGDBgwAGDBgwAGDBgwAGDBgwAGDBgwAGDBgwAGDBgw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dirty="0"/>
          </a:p>
        </p:txBody>
      </p:sp>
      <p:sp>
        <p:nvSpPr>
          <p:cNvPr id="5" name="Seta para a direita 4"/>
          <p:cNvSpPr/>
          <p:nvPr/>
        </p:nvSpPr>
        <p:spPr>
          <a:xfrm>
            <a:off x="47203" y="988930"/>
            <a:ext cx="1104057"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0" y="0"/>
            <a:ext cx="9144000" cy="75882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title"/>
          </p:nvPr>
        </p:nvSpPr>
        <p:spPr>
          <a:xfrm>
            <a:off x="307975" y="34777"/>
            <a:ext cx="3641576" cy="724048"/>
          </a:xfrm>
        </p:spPr>
        <p:txBody>
          <a:bodyPr>
            <a:normAutofit/>
          </a:bodyPr>
          <a:lstStyle/>
          <a:p>
            <a:r>
              <a:rPr lang="pt-BR" sz="4000" b="1" dirty="0" smtClean="0">
                <a:solidFill>
                  <a:srgbClr val="002060"/>
                </a:solidFill>
              </a:rPr>
              <a:t>Objetivo Geral</a:t>
            </a:r>
            <a:endParaRPr lang="pt-BR" sz="4000" b="1" dirty="0">
              <a:solidFill>
                <a:srgbClr val="002060"/>
              </a:solidFill>
            </a:endParaRPr>
          </a:p>
        </p:txBody>
      </p:sp>
      <p:sp>
        <p:nvSpPr>
          <p:cNvPr id="9" name="Retângulo 8"/>
          <p:cNvSpPr/>
          <p:nvPr/>
        </p:nvSpPr>
        <p:spPr>
          <a:xfrm>
            <a:off x="0" y="2892797"/>
            <a:ext cx="9144000" cy="54949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Título 1"/>
          <p:cNvSpPr txBox="1">
            <a:spLocks/>
          </p:cNvSpPr>
          <p:nvPr/>
        </p:nvSpPr>
        <p:spPr>
          <a:xfrm>
            <a:off x="-36512" y="2892797"/>
            <a:ext cx="3456384" cy="5209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800" b="1" dirty="0" smtClean="0">
                <a:solidFill>
                  <a:srgbClr val="002060"/>
                </a:solidFill>
              </a:rPr>
              <a:t>Objetivos Específicos</a:t>
            </a:r>
            <a:endParaRPr lang="pt-BR" sz="2800" b="1" dirty="0">
              <a:solidFill>
                <a:srgbClr val="002060"/>
              </a:solidFill>
            </a:endParaRPr>
          </a:p>
        </p:txBody>
      </p:sp>
      <p:sp>
        <p:nvSpPr>
          <p:cNvPr id="11" name="Espaço Reservado para Conteúdo 2"/>
          <p:cNvSpPr txBox="1">
            <a:spLocks/>
          </p:cNvSpPr>
          <p:nvPr/>
        </p:nvSpPr>
        <p:spPr>
          <a:xfrm>
            <a:off x="-36511" y="3651621"/>
            <a:ext cx="9180512" cy="320637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Blip>
                <a:blip r:embed="rId4"/>
              </a:buBlip>
            </a:pPr>
            <a:r>
              <a:rPr lang="pt-BR" sz="3400" dirty="0" smtClean="0">
                <a:solidFill>
                  <a:srgbClr val="002060"/>
                </a:solidFill>
              </a:rPr>
              <a:t>1. Ampliar a cobertura a GESTANTES E PUERPERAS da área de abrangência da equipe III da ESF Jovelino Santana;</a:t>
            </a:r>
          </a:p>
          <a:p>
            <a:pPr algn="just">
              <a:buBlip>
                <a:blip r:embed="rId4"/>
              </a:buBlip>
            </a:pPr>
            <a:r>
              <a:rPr lang="pt-BR" sz="3400" dirty="0" smtClean="0">
                <a:solidFill>
                  <a:srgbClr val="002060"/>
                </a:solidFill>
              </a:rPr>
              <a:t>2. Melhorar a qualidade da atenção ao PRE-NATAL e PUERPERIO DE BAIXO RISCO;</a:t>
            </a:r>
          </a:p>
          <a:p>
            <a:pPr algn="just">
              <a:buBlip>
                <a:blip r:embed="rId4"/>
              </a:buBlip>
            </a:pPr>
            <a:r>
              <a:rPr lang="pt-BR" sz="3400" dirty="0" smtClean="0">
                <a:solidFill>
                  <a:srgbClr val="002060"/>
                </a:solidFill>
              </a:rPr>
              <a:t>3. Melhorar a adesão de GESTANTES e PUERPERAS ao programa;</a:t>
            </a:r>
          </a:p>
          <a:p>
            <a:pPr algn="just">
              <a:buBlip>
                <a:blip r:embed="rId4"/>
              </a:buBlip>
            </a:pPr>
            <a:r>
              <a:rPr lang="pt-BR" sz="3400" dirty="0" smtClean="0">
                <a:solidFill>
                  <a:srgbClr val="002060"/>
                </a:solidFill>
              </a:rPr>
              <a:t>4. Melhorar o registro das informações;</a:t>
            </a:r>
          </a:p>
          <a:p>
            <a:pPr algn="just">
              <a:buBlip>
                <a:blip r:embed="rId4"/>
              </a:buBlip>
            </a:pPr>
            <a:r>
              <a:rPr lang="pt-BR" sz="3400" dirty="0" smtClean="0">
                <a:solidFill>
                  <a:srgbClr val="002060"/>
                </a:solidFill>
              </a:rPr>
              <a:t>5. Melhorar a avaliação de risco em GESTANTES e PUERPERAS;</a:t>
            </a:r>
          </a:p>
          <a:p>
            <a:pPr algn="just">
              <a:buBlip>
                <a:blip r:embed="rId4"/>
              </a:buBlip>
            </a:pPr>
            <a:r>
              <a:rPr lang="pt-BR" sz="3400" dirty="0" smtClean="0">
                <a:solidFill>
                  <a:srgbClr val="002060"/>
                </a:solidFill>
              </a:rPr>
              <a:t>6. Promover a saúde de GESTANTES, PUERPERAS e RECEM NASCIDOS na área de abrangência.</a:t>
            </a:r>
          </a:p>
          <a:p>
            <a:endParaRPr lang="pt-BR" dirty="0"/>
          </a:p>
        </p:txBody>
      </p:sp>
    </p:spTree>
    <p:extLst>
      <p:ext uri="{BB962C8B-B14F-4D97-AF65-F5344CB8AC3E}">
        <p14:creationId xmlns:p14="http://schemas.microsoft.com/office/powerpoint/2010/main" val="46151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extLst>
              <a:ext uri="{BEBA8EAE-BF5A-486C-A8C5-ECC9F3942E4B}">
                <a14:imgProps xmlns:a14="http://schemas.microsoft.com/office/drawing/2010/main">
                  <a14:imgLayer r:embed="rId3">
                    <a14:imgEffect>
                      <a14:backgroundRemoval t="0" b="99485" l="350" r="99476">
                        <a14:foregroundMark x1="20280" y1="20103" x2="40909" y2="0"/>
                        <a14:foregroundMark x1="20629" y1="18557" x2="699" y2="59278"/>
                        <a14:foregroundMark x1="63287" y1="2062" x2="98252" y2="60309"/>
                        <a14:foregroundMark x1="1399" y1="62887" x2="3846" y2="96907"/>
                        <a14:foregroundMark x1="97552" y1="71134" x2="93007" y2="99485"/>
                        <a14:foregroundMark x1="3846" y1="97423" x2="93706" y2="97423"/>
                      </a14:backgroundRemoval>
                    </a14:imgEffect>
                  </a14:imgLayer>
                </a14:imgProps>
              </a:ext>
              <a:ext uri="{28A0092B-C50C-407E-A947-70E740481C1C}">
                <a14:useLocalDpi xmlns:a14="http://schemas.microsoft.com/office/drawing/2010/main" val="0"/>
              </a:ext>
            </a:extLst>
          </a:blip>
          <a:stretch>
            <a:fillRect/>
          </a:stretch>
        </p:blipFill>
        <p:spPr>
          <a:xfrm>
            <a:off x="1325529" y="1511778"/>
            <a:ext cx="7731904" cy="5346222"/>
          </a:xfrm>
          <a:prstGeom prst="rect">
            <a:avLst/>
          </a:prstGeom>
        </p:spPr>
      </p:pic>
      <p:sp>
        <p:nvSpPr>
          <p:cNvPr id="3" name="CaixaDeTexto 2"/>
          <p:cNvSpPr txBox="1"/>
          <p:nvPr/>
        </p:nvSpPr>
        <p:spPr>
          <a:xfrm>
            <a:off x="0" y="604937"/>
            <a:ext cx="9144000" cy="6133859"/>
          </a:xfrm>
          <a:prstGeom prst="rect">
            <a:avLst/>
          </a:prstGeom>
          <a:noFill/>
        </p:spPr>
        <p:txBody>
          <a:bodyPr wrap="square" rtlCol="0">
            <a:spAutoFit/>
          </a:bodyPr>
          <a:lstStyle/>
          <a:p>
            <a:pPr marL="342900" indent="-342900">
              <a:lnSpc>
                <a:spcPct val="150000"/>
              </a:lnSpc>
              <a:buBlip>
                <a:blip r:embed="rId4"/>
              </a:buBlip>
            </a:pPr>
            <a:r>
              <a:rPr lang="pt-BR" sz="2200" b="1" dirty="0" smtClean="0">
                <a:solidFill>
                  <a:srgbClr val="002060"/>
                </a:solidFill>
                <a:effectLst>
                  <a:outerShdw blurRad="38100" dist="38100" dir="2700000" algn="tl">
                    <a:srgbClr val="000000">
                      <a:alpha val="43137"/>
                    </a:srgbClr>
                  </a:outerShdw>
                </a:effectLst>
                <a:latin typeface="+mj-lt"/>
              </a:rPr>
              <a:t>Protocolo: </a:t>
            </a:r>
            <a:r>
              <a:rPr lang="pt-BR" sz="2200" dirty="0" smtClean="0">
                <a:solidFill>
                  <a:srgbClr val="002060"/>
                </a:solidFill>
                <a:effectLst>
                  <a:outerShdw blurRad="38100" dist="38100" dir="2700000" algn="tl">
                    <a:srgbClr val="000000">
                      <a:alpha val="43137"/>
                    </a:srgbClr>
                  </a:outerShdw>
                </a:effectLst>
                <a:latin typeface="+mj-lt"/>
              </a:rPr>
              <a:t>Caderno de Atenção Básica nº 32,  Atenção ao pré-natal e puerpério de baixo risco do Ministério da Saúde, 2013.</a:t>
            </a:r>
          </a:p>
          <a:p>
            <a:pPr marL="342900" indent="-342900">
              <a:lnSpc>
                <a:spcPct val="150000"/>
              </a:lnSpc>
              <a:buBlip>
                <a:blip r:embed="rId4"/>
              </a:buBlip>
            </a:pPr>
            <a:r>
              <a:rPr lang="pt-BR" sz="2200" b="1" dirty="0" smtClean="0">
                <a:solidFill>
                  <a:srgbClr val="002060"/>
                </a:solidFill>
                <a:effectLst>
                  <a:outerShdw blurRad="38100" dist="38100" dir="2700000" algn="tl">
                    <a:srgbClr val="000000">
                      <a:alpha val="43137"/>
                    </a:srgbClr>
                  </a:outerShdw>
                </a:effectLst>
                <a:latin typeface="+mj-lt"/>
              </a:rPr>
              <a:t>Registro: </a:t>
            </a:r>
            <a:r>
              <a:rPr lang="pt-BR" sz="2200" dirty="0" smtClean="0">
                <a:solidFill>
                  <a:srgbClr val="002060"/>
                </a:solidFill>
                <a:effectLst>
                  <a:outerShdw blurRad="38100" dist="38100" dir="2700000" algn="tl">
                    <a:srgbClr val="000000">
                      <a:alpha val="43137"/>
                    </a:srgbClr>
                  </a:outerShdw>
                </a:effectLst>
                <a:latin typeface="+mj-lt"/>
              </a:rPr>
              <a:t>Ficha Espelho e da Planilha de Coleta de Dados fornecidas pelo curso para o registro das ações.</a:t>
            </a:r>
          </a:p>
          <a:p>
            <a:pPr marL="342900" indent="-342900">
              <a:lnSpc>
                <a:spcPct val="150000"/>
              </a:lnSpc>
              <a:buBlip>
                <a:blip r:embed="rId4"/>
              </a:buBlip>
            </a:pPr>
            <a:r>
              <a:rPr lang="pt-BR" sz="2200" dirty="0" smtClean="0">
                <a:solidFill>
                  <a:srgbClr val="002060"/>
                </a:solidFill>
                <a:effectLst>
                  <a:outerShdw blurRad="38100" dist="38100" dir="2700000" algn="tl">
                    <a:srgbClr val="000000">
                      <a:alpha val="43137"/>
                    </a:srgbClr>
                  </a:outerShdw>
                </a:effectLst>
                <a:latin typeface="+mj-lt"/>
              </a:rPr>
              <a:t>Convite à participação dos membros da equipe, comunidade em geral e publico alvo da ação por meio de panfletos e cartazes</a:t>
            </a:r>
            <a:r>
              <a:rPr lang="pt-BR" sz="2200" dirty="0">
                <a:solidFill>
                  <a:srgbClr val="002060"/>
                </a:solidFill>
                <a:effectLst>
                  <a:outerShdw blurRad="38100" dist="38100" dir="2700000" algn="tl">
                    <a:srgbClr val="000000">
                      <a:alpha val="43137"/>
                    </a:srgbClr>
                  </a:outerShdw>
                </a:effectLst>
                <a:latin typeface="+mj-lt"/>
              </a:rPr>
              <a:t>.</a:t>
            </a:r>
            <a:endParaRPr lang="pt-BR" sz="2200" dirty="0" smtClean="0">
              <a:solidFill>
                <a:srgbClr val="002060"/>
              </a:solidFill>
              <a:effectLst>
                <a:outerShdw blurRad="38100" dist="38100" dir="2700000" algn="tl">
                  <a:srgbClr val="000000">
                    <a:alpha val="43137"/>
                  </a:srgbClr>
                </a:outerShdw>
              </a:effectLst>
              <a:latin typeface="+mj-lt"/>
            </a:endParaRPr>
          </a:p>
          <a:p>
            <a:pPr marL="342900" indent="-342900">
              <a:lnSpc>
                <a:spcPct val="150000"/>
              </a:lnSpc>
              <a:buBlip>
                <a:blip r:embed="rId4"/>
              </a:buBlip>
            </a:pPr>
            <a:r>
              <a:rPr lang="pt-BR" sz="2200" dirty="0" smtClean="0">
                <a:solidFill>
                  <a:srgbClr val="002060"/>
                </a:solidFill>
                <a:effectLst>
                  <a:outerShdw blurRad="38100" dist="38100" dir="2700000" algn="tl">
                    <a:srgbClr val="000000">
                      <a:alpha val="43137"/>
                    </a:srgbClr>
                  </a:outerShdw>
                </a:effectLst>
                <a:latin typeface="+mj-lt"/>
              </a:rPr>
              <a:t>Controle e monitoramento (registro) das atividades semanalmente nas reuniões de equipe.</a:t>
            </a:r>
          </a:p>
          <a:p>
            <a:pPr marL="342900" indent="-342900">
              <a:lnSpc>
                <a:spcPct val="150000"/>
              </a:lnSpc>
              <a:buBlip>
                <a:blip r:embed="rId4"/>
              </a:buBlip>
            </a:pPr>
            <a:r>
              <a:rPr lang="pt-BR" sz="2200" dirty="0" smtClean="0">
                <a:solidFill>
                  <a:srgbClr val="002060"/>
                </a:solidFill>
                <a:effectLst>
                  <a:outerShdw blurRad="38100" dist="38100" dir="2700000" algn="tl">
                    <a:srgbClr val="000000">
                      <a:alpha val="43137"/>
                    </a:srgbClr>
                  </a:outerShdw>
                </a:effectLst>
                <a:latin typeface="+mj-lt"/>
              </a:rPr>
              <a:t>Realização de grupos para educação, prevenção e promoção (palestras, conversas, oficinas e salas de espera);</a:t>
            </a:r>
          </a:p>
          <a:p>
            <a:pPr marL="342900" indent="-342900">
              <a:lnSpc>
                <a:spcPct val="150000"/>
              </a:lnSpc>
              <a:buBlip>
                <a:blip r:embed="rId4"/>
              </a:buBlip>
            </a:pPr>
            <a:r>
              <a:rPr lang="pt-BR" sz="2200" dirty="0" smtClean="0">
                <a:solidFill>
                  <a:srgbClr val="002060"/>
                </a:solidFill>
                <a:effectLst>
                  <a:outerShdw blurRad="38100" dist="38100" dir="2700000" algn="tl">
                    <a:srgbClr val="000000">
                      <a:alpha val="43137"/>
                    </a:srgbClr>
                  </a:outerShdw>
                </a:effectLst>
                <a:latin typeface="+mj-lt"/>
              </a:rPr>
              <a:t>Qualificação da atenção e assistência (acolhimento, agenda aberta, avaliação de risco e intercorrências).</a:t>
            </a:r>
            <a:endParaRPr lang="pt-BR" sz="2200" dirty="0">
              <a:solidFill>
                <a:srgbClr val="002060"/>
              </a:solidFill>
              <a:effectLst>
                <a:outerShdw blurRad="38100" dist="38100" dir="2700000" algn="tl">
                  <a:srgbClr val="000000">
                    <a:alpha val="43137"/>
                  </a:srgbClr>
                </a:outerShdw>
              </a:effectLst>
              <a:latin typeface="+mj-lt"/>
            </a:endParaRPr>
          </a:p>
        </p:txBody>
      </p:sp>
      <p:sp>
        <p:nvSpPr>
          <p:cNvPr id="5" name="CaixaDeTexto 4"/>
          <p:cNvSpPr txBox="1"/>
          <p:nvPr/>
        </p:nvSpPr>
        <p:spPr>
          <a:xfrm>
            <a:off x="5143500" y="6334780"/>
            <a:ext cx="4000500" cy="523220"/>
          </a:xfrm>
          <a:prstGeom prst="rect">
            <a:avLst/>
          </a:prstGeom>
          <a:noFill/>
        </p:spPr>
        <p:txBody>
          <a:bodyPr wrap="square" rtlCol="0">
            <a:spAutoFit/>
          </a:bodyPr>
          <a:lstStyle/>
          <a:p>
            <a:pPr algn="ctr"/>
            <a:r>
              <a:rPr lang="pt-BR" sz="1400" b="1" dirty="0" smtClean="0">
                <a:solidFill>
                  <a:srgbClr val="FF0000"/>
                </a:solidFill>
                <a:effectLst>
                  <a:outerShdw blurRad="38100" dist="38100" dir="2700000" algn="tl">
                    <a:srgbClr val="000000">
                      <a:alpha val="43137"/>
                    </a:srgbClr>
                  </a:outerShdw>
                </a:effectLst>
              </a:rPr>
              <a:t>A </a:t>
            </a:r>
            <a:r>
              <a:rPr lang="pt-BR" sz="1400" b="1" dirty="0">
                <a:solidFill>
                  <a:srgbClr val="FF0000"/>
                </a:solidFill>
                <a:effectLst>
                  <a:outerShdw blurRad="38100" dist="38100" dir="2700000" algn="tl">
                    <a:srgbClr val="000000">
                      <a:alpha val="43137"/>
                    </a:srgbClr>
                  </a:outerShdw>
                </a:effectLst>
              </a:rPr>
              <a:t>intervenção foi realizada no período de 01/02/2015 até 30/05/2015. </a:t>
            </a:r>
            <a:endParaRPr lang="pt-BR" sz="1400" b="1" dirty="0">
              <a:solidFill>
                <a:srgbClr val="FF0000"/>
              </a:solidFill>
              <a:effectLst>
                <a:outerShdw blurRad="38100" dist="38100" dir="2700000" algn="tl">
                  <a:srgbClr val="000000">
                    <a:alpha val="43137"/>
                  </a:srgbClr>
                </a:outerShdw>
              </a:effectLst>
              <a:latin typeface="+mn-lt"/>
            </a:endParaRPr>
          </a:p>
        </p:txBody>
      </p:sp>
      <p:sp>
        <p:nvSpPr>
          <p:cNvPr id="7" name="Retângulo 6"/>
          <p:cNvSpPr/>
          <p:nvPr/>
        </p:nvSpPr>
        <p:spPr>
          <a:xfrm>
            <a:off x="0" y="0"/>
            <a:ext cx="9144000" cy="43815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txBox="1">
            <a:spLocks/>
          </p:cNvSpPr>
          <p:nvPr/>
        </p:nvSpPr>
        <p:spPr>
          <a:xfrm>
            <a:off x="199182" y="0"/>
            <a:ext cx="4608512" cy="5715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pt-BR" sz="3900" b="1" dirty="0" smtClean="0">
                <a:solidFill>
                  <a:srgbClr val="002060"/>
                </a:solidFill>
              </a:rPr>
              <a:t>Metodologia</a:t>
            </a:r>
            <a:endParaRPr lang="pt-BR" sz="4000" b="1" dirty="0">
              <a:solidFill>
                <a:srgbClr val="002060"/>
              </a:solidFill>
            </a:endParaRPr>
          </a:p>
        </p:txBody>
      </p:sp>
    </p:spTree>
    <p:extLst>
      <p:ext uri="{BB962C8B-B14F-4D97-AF65-F5344CB8AC3E}">
        <p14:creationId xmlns:p14="http://schemas.microsoft.com/office/powerpoint/2010/main" val="1882832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955" y="-162272"/>
            <a:ext cx="8946232" cy="926976"/>
          </a:xfrm>
        </p:spPr>
        <p:txBody>
          <a:bodyPr>
            <a:normAutofit/>
          </a:bodyPr>
          <a:lstStyle/>
          <a:p>
            <a:r>
              <a:rPr lang="pt-BR" sz="3600" b="1" dirty="0" smtClean="0">
                <a:solidFill>
                  <a:srgbClr val="002060"/>
                </a:solidFill>
              </a:rPr>
              <a:t>Metas, estimativas, Objetivos e Resultados</a:t>
            </a:r>
            <a:endParaRPr lang="pt-BR" sz="3600" b="1" dirty="0">
              <a:solidFill>
                <a:srgbClr val="002060"/>
              </a:solidFill>
            </a:endParaRPr>
          </a:p>
        </p:txBody>
      </p:sp>
      <p:sp>
        <p:nvSpPr>
          <p:cNvPr id="5" name="CaixaDeTexto 4"/>
          <p:cNvSpPr txBox="1"/>
          <p:nvPr/>
        </p:nvSpPr>
        <p:spPr>
          <a:xfrm>
            <a:off x="7162800" y="2067698"/>
            <a:ext cx="1783432" cy="39087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BR" sz="2400" dirty="0" smtClean="0">
                <a:solidFill>
                  <a:srgbClr val="002060"/>
                </a:solidFill>
                <a:latin typeface="+mn-lt"/>
              </a:rPr>
              <a:t>Pré-Intervenção: 33%</a:t>
            </a:r>
          </a:p>
          <a:p>
            <a:pPr algn="ctr"/>
            <a:r>
              <a:rPr lang="pt-BR" sz="2400" dirty="0" smtClean="0">
                <a:solidFill>
                  <a:srgbClr val="002060"/>
                </a:solidFill>
                <a:latin typeface="+mn-lt"/>
              </a:rPr>
              <a:t>Meta: 100%</a:t>
            </a:r>
          </a:p>
          <a:p>
            <a:pPr algn="ctr"/>
            <a:endParaRPr lang="pt-BR" sz="2000" dirty="0">
              <a:solidFill>
                <a:srgbClr val="002060"/>
              </a:solidFill>
              <a:latin typeface="+mn-lt"/>
            </a:endParaRPr>
          </a:p>
          <a:p>
            <a:pPr algn="ctr"/>
            <a:r>
              <a:rPr lang="pt-BR" sz="2800" dirty="0" smtClean="0">
                <a:solidFill>
                  <a:srgbClr val="002060"/>
                </a:solidFill>
                <a:latin typeface="+mn-lt"/>
              </a:rPr>
              <a:t>Mês 1: 31</a:t>
            </a:r>
          </a:p>
          <a:p>
            <a:pPr algn="ctr"/>
            <a:r>
              <a:rPr lang="pt-BR" sz="2800" dirty="0" smtClean="0">
                <a:solidFill>
                  <a:srgbClr val="002060"/>
                </a:solidFill>
                <a:latin typeface="+mn-lt"/>
              </a:rPr>
              <a:t>Mês 2: 36</a:t>
            </a:r>
          </a:p>
          <a:p>
            <a:pPr algn="ctr"/>
            <a:r>
              <a:rPr lang="pt-BR" sz="2800" dirty="0" smtClean="0">
                <a:solidFill>
                  <a:srgbClr val="002060"/>
                </a:solidFill>
                <a:latin typeface="+mn-lt"/>
              </a:rPr>
              <a:t>Mês 3: 45</a:t>
            </a:r>
          </a:p>
          <a:p>
            <a:pPr algn="ctr"/>
            <a:r>
              <a:rPr lang="pt-BR" sz="2800" dirty="0" smtClean="0">
                <a:solidFill>
                  <a:srgbClr val="002060"/>
                </a:solidFill>
                <a:latin typeface="+mn-lt"/>
              </a:rPr>
              <a:t>Mês 4: 52</a:t>
            </a:r>
          </a:p>
          <a:p>
            <a:pPr algn="just"/>
            <a:endParaRPr lang="pt-BR" sz="2000" dirty="0" smtClean="0">
              <a:solidFill>
                <a:srgbClr val="002060"/>
              </a:solidFill>
              <a:latin typeface="+mn-lt"/>
            </a:endParaRPr>
          </a:p>
        </p:txBody>
      </p:sp>
      <p:sp>
        <p:nvSpPr>
          <p:cNvPr id="6" name="CaixaDeTexto 5"/>
          <p:cNvSpPr txBox="1"/>
          <p:nvPr/>
        </p:nvSpPr>
        <p:spPr>
          <a:xfrm>
            <a:off x="0" y="6247606"/>
            <a:ext cx="8975021" cy="461665"/>
          </a:xfrm>
          <a:prstGeom prst="rect">
            <a:avLst/>
          </a:prstGeom>
          <a:noFill/>
        </p:spPr>
        <p:txBody>
          <a:bodyPr wrap="square" rtlCol="0">
            <a:spAutoFit/>
          </a:bodyPr>
          <a:lstStyle/>
          <a:p>
            <a:pPr algn="ctr"/>
            <a:r>
              <a:rPr lang="pt-BR" sz="2400" b="1" dirty="0">
                <a:ln w="12700">
                  <a:solidFill>
                    <a:srgbClr val="00B050"/>
                  </a:solidFill>
                  <a:prstDash val="solid"/>
                </a:ln>
                <a:solidFill>
                  <a:srgbClr val="00B050"/>
                </a:solidFill>
                <a:effectLst>
                  <a:outerShdw blurRad="41275" dist="20320" dir="1800000" algn="tl" rotWithShape="0">
                    <a:srgbClr val="000000">
                      <a:alpha val="40000"/>
                    </a:srgbClr>
                  </a:outerShdw>
                </a:effectLst>
                <a:latin typeface="+mn-lt"/>
              </a:rPr>
              <a:t>Cobertura do programa de atenção </a:t>
            </a:r>
            <a:r>
              <a:rPr lang="pt-BR" sz="2400" b="1" dirty="0" smtClean="0">
                <a:ln w="12700">
                  <a:solidFill>
                    <a:srgbClr val="00B050"/>
                  </a:solidFill>
                  <a:prstDash val="solid"/>
                </a:ln>
                <a:solidFill>
                  <a:srgbClr val="00B050"/>
                </a:solidFill>
                <a:effectLst>
                  <a:outerShdw blurRad="41275" dist="20320" dir="1800000" algn="tl" rotWithShape="0">
                    <a:srgbClr val="000000">
                      <a:alpha val="40000"/>
                    </a:srgbClr>
                  </a:outerShdw>
                </a:effectLst>
                <a:latin typeface="+mn-lt"/>
              </a:rPr>
              <a:t>ao PRE-NATAL e PUERPERIO</a:t>
            </a:r>
            <a:r>
              <a:rPr lang="pt-BR" sz="1600" b="1" dirty="0" smtClean="0">
                <a:ln w="12700">
                  <a:solidFill>
                    <a:srgbClr val="00B050"/>
                  </a:solidFill>
                  <a:prstDash val="solid"/>
                </a:ln>
                <a:solidFill>
                  <a:srgbClr val="00B050"/>
                </a:solidFill>
                <a:effectLst>
                  <a:outerShdw blurRad="41275" dist="20320" dir="1800000" algn="tl" rotWithShape="0">
                    <a:srgbClr val="000000">
                      <a:alpha val="40000"/>
                    </a:srgbClr>
                  </a:outerShdw>
                </a:effectLst>
                <a:latin typeface="+mn-lt"/>
              </a:rPr>
              <a:t>.</a:t>
            </a:r>
            <a:endParaRPr lang="pt-BR" sz="2000" b="1" dirty="0">
              <a:ln w="12700">
                <a:solidFill>
                  <a:srgbClr val="00B050"/>
                </a:solidFill>
                <a:prstDash val="solid"/>
              </a:ln>
              <a:solidFill>
                <a:srgbClr val="00B050"/>
              </a:solidFill>
              <a:effectLst>
                <a:outerShdw blurRad="41275" dist="20320" dir="1800000" algn="tl" rotWithShape="0">
                  <a:srgbClr val="000000">
                    <a:alpha val="40000"/>
                  </a:srgbClr>
                </a:outerShdw>
              </a:effectLst>
            </a:endParaRPr>
          </a:p>
        </p:txBody>
      </p:sp>
      <p:sp>
        <p:nvSpPr>
          <p:cNvPr id="8" name="Retângulo 7"/>
          <p:cNvSpPr/>
          <p:nvPr/>
        </p:nvSpPr>
        <p:spPr>
          <a:xfrm>
            <a:off x="0" y="0"/>
            <a:ext cx="9144000" cy="75882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9598"/>
            <a:ext cx="7095908" cy="412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ço Reservado para Conteúdo 2"/>
          <p:cNvSpPr>
            <a:spLocks noGrp="1"/>
          </p:cNvSpPr>
          <p:nvPr>
            <p:ph idx="1"/>
          </p:nvPr>
        </p:nvSpPr>
        <p:spPr>
          <a:xfrm>
            <a:off x="0" y="47625"/>
            <a:ext cx="9144000" cy="711200"/>
          </a:xfrm>
        </p:spPr>
        <p:txBody>
          <a:bodyPr>
            <a:normAutofit/>
          </a:bodyPr>
          <a:lstStyle/>
          <a:p>
            <a:pPr marL="0" indent="0" algn="just">
              <a:buNone/>
            </a:pPr>
            <a:r>
              <a:rPr lang="pt-BR" sz="2800" dirty="0" smtClean="0">
                <a:solidFill>
                  <a:srgbClr val="002060"/>
                </a:solidFill>
              </a:rPr>
              <a:t>Objetivo </a:t>
            </a:r>
            <a:r>
              <a:rPr lang="pt-BR" sz="2800" dirty="0">
                <a:solidFill>
                  <a:srgbClr val="002060"/>
                </a:solidFill>
              </a:rPr>
              <a:t>1 - Ampliar a cobertura </a:t>
            </a:r>
            <a:r>
              <a:rPr lang="pt-BR" sz="2800" dirty="0" smtClean="0">
                <a:solidFill>
                  <a:srgbClr val="002060"/>
                </a:solidFill>
              </a:rPr>
              <a:t>do PRE-NATAL e PUERPERIO</a:t>
            </a:r>
          </a:p>
          <a:p>
            <a:pPr marL="0" indent="0" algn="just">
              <a:buNone/>
            </a:pPr>
            <a:endParaRPr lang="pt-BR" sz="2800" dirty="0">
              <a:solidFill>
                <a:srgbClr val="002060"/>
              </a:solidFill>
            </a:endParaRPr>
          </a:p>
          <a:p>
            <a:pPr marL="0" indent="0" algn="just">
              <a:buNone/>
            </a:pPr>
            <a:endParaRPr lang="pt-BR" dirty="0"/>
          </a:p>
        </p:txBody>
      </p:sp>
      <p:sp>
        <p:nvSpPr>
          <p:cNvPr id="11" name="CaixaDeTexto 10"/>
          <p:cNvSpPr txBox="1"/>
          <p:nvPr/>
        </p:nvSpPr>
        <p:spPr>
          <a:xfrm>
            <a:off x="0" y="918210"/>
            <a:ext cx="9144000" cy="954107"/>
          </a:xfrm>
          <a:prstGeom prst="rect">
            <a:avLst/>
          </a:prstGeom>
          <a:solidFill>
            <a:schemeClr val="accent5">
              <a:lumMod val="60000"/>
              <a:lumOff val="40000"/>
            </a:schemeClr>
          </a:solidFill>
        </p:spPr>
        <p:txBody>
          <a:bodyPr wrap="square" rtlCol="0">
            <a:spAutoFit/>
          </a:bodyPr>
          <a:lstStyle/>
          <a:p>
            <a:pPr algn="ctr"/>
            <a:r>
              <a:rPr lang="pt-BR" sz="2800" b="1" dirty="0" smtClean="0">
                <a:solidFill>
                  <a:srgbClr val="00B050"/>
                </a:solidFill>
                <a:effectLst>
                  <a:outerShdw blurRad="38100" dist="38100" dir="2700000" algn="tl">
                    <a:srgbClr val="000000">
                      <a:alpha val="43137"/>
                    </a:srgbClr>
                  </a:outerShdw>
                </a:effectLst>
              </a:rPr>
              <a:t>META:  </a:t>
            </a:r>
            <a:r>
              <a:rPr lang="pt-BR" sz="2800" dirty="0"/>
              <a:t>Alcançar </a:t>
            </a:r>
            <a:r>
              <a:rPr lang="pt-BR" sz="2800" dirty="0" smtClean="0"/>
              <a:t>100% </a:t>
            </a:r>
            <a:r>
              <a:rPr lang="pt-BR" sz="2800" dirty="0"/>
              <a:t>de cobertura do programa de </a:t>
            </a:r>
            <a:r>
              <a:rPr lang="pt-BR" sz="2800" dirty="0" smtClean="0"/>
              <a:t>pré-natal</a:t>
            </a:r>
            <a:endParaRPr lang="pt-BR" sz="2800" dirty="0"/>
          </a:p>
        </p:txBody>
      </p:sp>
    </p:spTree>
    <p:extLst>
      <p:ext uri="{BB962C8B-B14F-4D97-AF65-F5344CB8AC3E}">
        <p14:creationId xmlns:p14="http://schemas.microsoft.com/office/powerpoint/2010/main" val="4127806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955" y="-162272"/>
            <a:ext cx="8946232" cy="926976"/>
          </a:xfrm>
        </p:spPr>
        <p:txBody>
          <a:bodyPr>
            <a:normAutofit/>
          </a:bodyPr>
          <a:lstStyle/>
          <a:p>
            <a:r>
              <a:rPr lang="pt-BR" sz="3600" b="1" dirty="0" smtClean="0">
                <a:solidFill>
                  <a:srgbClr val="002060"/>
                </a:solidFill>
              </a:rPr>
              <a:t>Metas, estimativas, Objetivos e Resultados</a:t>
            </a:r>
            <a:endParaRPr lang="pt-BR" sz="3600" b="1" dirty="0">
              <a:solidFill>
                <a:srgbClr val="002060"/>
              </a:solidFill>
            </a:endParaRPr>
          </a:p>
        </p:txBody>
      </p:sp>
      <p:sp>
        <p:nvSpPr>
          <p:cNvPr id="6" name="CaixaDeTexto 5"/>
          <p:cNvSpPr txBox="1"/>
          <p:nvPr/>
        </p:nvSpPr>
        <p:spPr>
          <a:xfrm>
            <a:off x="168979" y="6457890"/>
            <a:ext cx="8975021" cy="461665"/>
          </a:xfrm>
          <a:prstGeom prst="rect">
            <a:avLst/>
          </a:prstGeom>
          <a:noFill/>
        </p:spPr>
        <p:txBody>
          <a:bodyPr wrap="square" rtlCol="0">
            <a:spAutoFit/>
          </a:bodyPr>
          <a:lstStyle/>
          <a:p>
            <a:pPr algn="ctr"/>
            <a:r>
              <a:rPr lang="pt-BR" sz="2400" b="1" dirty="0" smtClean="0">
                <a:ln w="18000">
                  <a:solidFill>
                    <a:srgbClr val="00B050"/>
                  </a:solidFill>
                  <a:prstDash val="solid"/>
                  <a:miter lim="800000"/>
                </a:ln>
                <a:solidFill>
                  <a:srgbClr val="00B050"/>
                </a:solidFill>
                <a:effectLst>
                  <a:outerShdw blurRad="25500" dist="23000" dir="7020000" algn="tl">
                    <a:srgbClr val="000000">
                      <a:alpha val="50000"/>
                    </a:srgbClr>
                  </a:outerShdw>
                </a:effectLst>
                <a:latin typeface="+mn-lt"/>
              </a:rPr>
              <a:t>Qualidade </a:t>
            </a:r>
            <a:r>
              <a:rPr lang="pt-BR" sz="2400" b="1" dirty="0">
                <a:ln w="18000">
                  <a:solidFill>
                    <a:srgbClr val="00B050"/>
                  </a:solidFill>
                  <a:prstDash val="solid"/>
                  <a:miter lim="800000"/>
                </a:ln>
                <a:solidFill>
                  <a:srgbClr val="00B050"/>
                </a:solidFill>
                <a:effectLst>
                  <a:outerShdw blurRad="25500" dist="23000" dir="7020000" algn="tl">
                    <a:srgbClr val="000000">
                      <a:alpha val="50000"/>
                    </a:srgbClr>
                  </a:outerShdw>
                </a:effectLst>
                <a:latin typeface="+mn-lt"/>
              </a:rPr>
              <a:t>do programa de atenção </a:t>
            </a:r>
            <a:r>
              <a:rPr lang="pt-BR" sz="2400" b="1" dirty="0" smtClean="0">
                <a:ln w="18000">
                  <a:solidFill>
                    <a:srgbClr val="00B050"/>
                  </a:solidFill>
                  <a:prstDash val="solid"/>
                  <a:miter lim="800000"/>
                </a:ln>
                <a:solidFill>
                  <a:srgbClr val="00B050"/>
                </a:solidFill>
                <a:effectLst>
                  <a:outerShdw blurRad="25500" dist="23000" dir="7020000" algn="tl">
                    <a:srgbClr val="000000">
                      <a:alpha val="50000"/>
                    </a:srgbClr>
                  </a:outerShdw>
                </a:effectLst>
                <a:latin typeface="+mn-lt"/>
              </a:rPr>
              <a:t>ao PRE-NATAL e PUERPERIO</a:t>
            </a:r>
            <a:r>
              <a:rPr lang="pt-BR" sz="1600" b="1" dirty="0" smtClean="0">
                <a:ln w="18000">
                  <a:solidFill>
                    <a:srgbClr val="00B050"/>
                  </a:solidFill>
                  <a:prstDash val="solid"/>
                  <a:miter lim="800000"/>
                </a:ln>
                <a:solidFill>
                  <a:srgbClr val="00B050"/>
                </a:solidFill>
                <a:effectLst>
                  <a:outerShdw blurRad="25500" dist="23000" dir="7020000" algn="tl">
                    <a:srgbClr val="000000">
                      <a:alpha val="50000"/>
                    </a:srgbClr>
                  </a:outerShdw>
                </a:effectLst>
                <a:latin typeface="+mn-lt"/>
              </a:rPr>
              <a:t>.</a:t>
            </a:r>
            <a:endParaRPr lang="pt-BR" sz="2000" b="1" dirty="0">
              <a:ln w="18000">
                <a:solidFill>
                  <a:srgbClr val="00B050"/>
                </a:solidFill>
                <a:prstDash val="solid"/>
                <a:miter lim="800000"/>
              </a:ln>
              <a:solidFill>
                <a:srgbClr val="00B050"/>
              </a:solidFill>
              <a:effectLst>
                <a:outerShdw blurRad="25500" dist="23000" dir="7020000" algn="tl">
                  <a:srgbClr val="000000">
                    <a:alpha val="50000"/>
                  </a:srgbClr>
                </a:outerShdw>
              </a:effectLst>
            </a:endParaRPr>
          </a:p>
        </p:txBody>
      </p:sp>
      <p:sp>
        <p:nvSpPr>
          <p:cNvPr id="8" name="Retângulo 7"/>
          <p:cNvSpPr/>
          <p:nvPr/>
        </p:nvSpPr>
        <p:spPr>
          <a:xfrm>
            <a:off x="0" y="0"/>
            <a:ext cx="9144000" cy="75882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Conteúdo 2"/>
          <p:cNvSpPr>
            <a:spLocks noGrp="1"/>
          </p:cNvSpPr>
          <p:nvPr>
            <p:ph idx="1"/>
          </p:nvPr>
        </p:nvSpPr>
        <p:spPr>
          <a:xfrm>
            <a:off x="0" y="47625"/>
            <a:ext cx="9144000" cy="711200"/>
          </a:xfrm>
        </p:spPr>
        <p:txBody>
          <a:bodyPr>
            <a:normAutofit fontScale="85000" lnSpcReduction="20000"/>
          </a:bodyPr>
          <a:lstStyle/>
          <a:p>
            <a:pPr marL="0" indent="0" algn="just">
              <a:buNone/>
            </a:pPr>
            <a:r>
              <a:rPr lang="pt-BR" sz="2800" dirty="0" smtClean="0">
                <a:solidFill>
                  <a:srgbClr val="002060"/>
                </a:solidFill>
              </a:rPr>
              <a:t>Objetivo </a:t>
            </a:r>
            <a:r>
              <a:rPr lang="pt-BR" sz="2800" dirty="0">
                <a:solidFill>
                  <a:srgbClr val="002060"/>
                </a:solidFill>
              </a:rPr>
              <a:t>2</a:t>
            </a:r>
            <a:r>
              <a:rPr lang="pt-BR" sz="2800" dirty="0" smtClean="0">
                <a:solidFill>
                  <a:srgbClr val="002060"/>
                </a:solidFill>
              </a:rPr>
              <a:t> </a:t>
            </a:r>
            <a:r>
              <a:rPr lang="pt-BR" sz="2800" dirty="0">
                <a:solidFill>
                  <a:srgbClr val="002060"/>
                </a:solidFill>
              </a:rPr>
              <a:t>- Melhorar a qualidade da atenção ao PRE-NATAL e PUERPERIO DE BAIXO RISCO</a:t>
            </a:r>
            <a:endParaRPr lang="pt-BR" sz="2800" dirty="0" smtClean="0">
              <a:solidFill>
                <a:srgbClr val="002060"/>
              </a:solidFill>
            </a:endParaRPr>
          </a:p>
          <a:p>
            <a:pPr marL="0" indent="0" algn="just">
              <a:buNone/>
            </a:pPr>
            <a:endParaRPr lang="pt-BR" sz="2800" dirty="0">
              <a:solidFill>
                <a:srgbClr val="002060"/>
              </a:solidFill>
            </a:endParaRPr>
          </a:p>
          <a:p>
            <a:pPr marL="0" indent="0" algn="just">
              <a:buNone/>
            </a:pPr>
            <a:endParaRPr lang="pt-BR" dirty="0"/>
          </a:p>
        </p:txBody>
      </p:sp>
      <p:sp>
        <p:nvSpPr>
          <p:cNvPr id="11" name="CaixaDeTexto 10"/>
          <p:cNvSpPr txBox="1"/>
          <p:nvPr/>
        </p:nvSpPr>
        <p:spPr>
          <a:xfrm>
            <a:off x="0" y="899160"/>
            <a:ext cx="9144000" cy="830997"/>
          </a:xfrm>
          <a:prstGeom prst="rect">
            <a:avLst/>
          </a:prstGeom>
          <a:solidFill>
            <a:schemeClr val="accent2">
              <a:lumMod val="40000"/>
              <a:lumOff val="60000"/>
            </a:schemeClr>
          </a:solidFill>
        </p:spPr>
        <p:txBody>
          <a:bodyPr wrap="square" rtlCol="0">
            <a:spAutoFit/>
          </a:bodyPr>
          <a:lstStyle/>
          <a:p>
            <a:pPr algn="ctr"/>
            <a:r>
              <a:rPr lang="pt-BR" sz="2400" b="1" dirty="0" smtClean="0">
                <a:solidFill>
                  <a:srgbClr val="00B050"/>
                </a:solidFill>
                <a:effectLst>
                  <a:outerShdw blurRad="38100" dist="38100" dir="2700000" algn="tl">
                    <a:srgbClr val="000000">
                      <a:alpha val="43137"/>
                    </a:srgbClr>
                  </a:outerShdw>
                </a:effectLst>
              </a:rPr>
              <a:t>META 1: </a:t>
            </a:r>
            <a:r>
              <a:rPr lang="pt-BR" sz="2400" dirty="0" smtClean="0"/>
              <a:t>Garantir </a:t>
            </a:r>
            <a:r>
              <a:rPr lang="pt-BR" sz="2400" dirty="0"/>
              <a:t>a 100% das gestantes o ingresso no primeiro trimestre de </a:t>
            </a:r>
            <a:r>
              <a:rPr lang="pt-BR" sz="2400" dirty="0" smtClean="0"/>
              <a:t>gestação.</a:t>
            </a:r>
          </a:p>
        </p:txBody>
      </p:sp>
      <p:sp>
        <p:nvSpPr>
          <p:cNvPr id="10" name="CaixaDeTexto 9"/>
          <p:cNvSpPr txBox="1"/>
          <p:nvPr/>
        </p:nvSpPr>
        <p:spPr>
          <a:xfrm>
            <a:off x="0" y="1953398"/>
            <a:ext cx="2520280" cy="427809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t-BR" sz="2800" dirty="0" smtClean="0">
                <a:solidFill>
                  <a:srgbClr val="002060"/>
                </a:solidFill>
                <a:latin typeface="+mn-lt"/>
              </a:rPr>
              <a:t>Pré-Intervenção: 60%;</a:t>
            </a:r>
          </a:p>
          <a:p>
            <a:pPr algn="ctr"/>
            <a:r>
              <a:rPr lang="pt-BR" sz="2800" dirty="0" smtClean="0">
                <a:solidFill>
                  <a:srgbClr val="002060"/>
                </a:solidFill>
                <a:latin typeface="+mn-lt"/>
              </a:rPr>
              <a:t>Meta: 100%;</a:t>
            </a:r>
          </a:p>
          <a:p>
            <a:pPr algn="ctr"/>
            <a:endParaRPr lang="pt-BR" sz="2800" dirty="0">
              <a:solidFill>
                <a:srgbClr val="002060"/>
              </a:solidFill>
              <a:latin typeface="+mn-lt"/>
            </a:endParaRPr>
          </a:p>
          <a:p>
            <a:pPr algn="ctr"/>
            <a:r>
              <a:rPr lang="pt-BR" sz="2800" dirty="0" smtClean="0">
                <a:solidFill>
                  <a:srgbClr val="002060"/>
                </a:solidFill>
                <a:latin typeface="+mn-lt"/>
              </a:rPr>
              <a:t>Mês 1: 15</a:t>
            </a:r>
          </a:p>
          <a:p>
            <a:pPr algn="ctr"/>
            <a:r>
              <a:rPr lang="pt-BR" sz="2800" dirty="0" smtClean="0">
                <a:solidFill>
                  <a:srgbClr val="002060"/>
                </a:solidFill>
                <a:latin typeface="+mn-lt"/>
              </a:rPr>
              <a:t>Mês 2: 17</a:t>
            </a:r>
          </a:p>
          <a:p>
            <a:pPr algn="ctr"/>
            <a:r>
              <a:rPr lang="pt-BR" sz="2800" dirty="0" smtClean="0">
                <a:solidFill>
                  <a:srgbClr val="002060"/>
                </a:solidFill>
                <a:latin typeface="+mn-lt"/>
              </a:rPr>
              <a:t>Mês 3: 20</a:t>
            </a:r>
          </a:p>
          <a:p>
            <a:pPr algn="ctr"/>
            <a:r>
              <a:rPr lang="pt-BR" sz="2800" dirty="0" smtClean="0">
                <a:solidFill>
                  <a:srgbClr val="002060"/>
                </a:solidFill>
                <a:latin typeface="+mn-lt"/>
              </a:rPr>
              <a:t>Mês 4: 25</a:t>
            </a:r>
          </a:p>
          <a:p>
            <a:pPr algn="just"/>
            <a:endParaRPr lang="pt-BR" sz="2000" dirty="0" smtClean="0">
              <a:solidFill>
                <a:srgbClr val="002060"/>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28768"/>
            <a:ext cx="6248400" cy="431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501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52400" y="5842337"/>
            <a:ext cx="4191000" cy="830997"/>
          </a:xfrm>
          <a:prstGeom prst="rect">
            <a:avLst/>
          </a:prstGeom>
          <a:noFill/>
        </p:spPr>
        <p:txBody>
          <a:bodyPr wrap="square" rtlCol="0">
            <a:spAutoFit/>
          </a:bodyPr>
          <a:lstStyle/>
          <a:p>
            <a:pPr algn="ctr"/>
            <a:r>
              <a:rPr lang="pt-BR" sz="2400" dirty="0" smtClean="0">
                <a:solidFill>
                  <a:srgbClr val="002060"/>
                </a:solidFill>
                <a:latin typeface="+mn-lt"/>
              </a:rPr>
              <a:t>Mês 1: 08</a:t>
            </a:r>
            <a:r>
              <a:rPr lang="pt-BR" sz="2400" dirty="0">
                <a:solidFill>
                  <a:srgbClr val="002060"/>
                </a:solidFill>
                <a:latin typeface="+mn-lt"/>
              </a:rPr>
              <a:t> </a:t>
            </a:r>
            <a:r>
              <a:rPr lang="pt-BR" sz="2400" dirty="0" smtClean="0">
                <a:solidFill>
                  <a:srgbClr val="002060"/>
                </a:solidFill>
                <a:latin typeface="+mn-lt"/>
              </a:rPr>
              <a:t>           Mês 2: 22</a:t>
            </a:r>
          </a:p>
          <a:p>
            <a:pPr algn="ctr"/>
            <a:r>
              <a:rPr lang="pt-BR" sz="2400" dirty="0" smtClean="0">
                <a:solidFill>
                  <a:srgbClr val="002060"/>
                </a:solidFill>
                <a:latin typeface="+mn-lt"/>
              </a:rPr>
              <a:t>Mês 3: 21</a:t>
            </a:r>
            <a:r>
              <a:rPr lang="pt-BR" sz="2400" dirty="0">
                <a:solidFill>
                  <a:srgbClr val="002060"/>
                </a:solidFill>
                <a:latin typeface="+mn-lt"/>
              </a:rPr>
              <a:t> </a:t>
            </a:r>
            <a:r>
              <a:rPr lang="pt-BR" sz="2400" dirty="0" smtClean="0">
                <a:solidFill>
                  <a:srgbClr val="002060"/>
                </a:solidFill>
                <a:latin typeface="+mn-lt"/>
              </a:rPr>
              <a:t>           Mês 4: 27</a:t>
            </a:r>
          </a:p>
        </p:txBody>
      </p:sp>
      <p:sp>
        <p:nvSpPr>
          <p:cNvPr id="7" name="Retângulo 6"/>
          <p:cNvSpPr/>
          <p:nvPr/>
        </p:nvSpPr>
        <p:spPr>
          <a:xfrm>
            <a:off x="0" y="0"/>
            <a:ext cx="9144000" cy="75882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Espaço Reservado para Conteúdo 2"/>
          <p:cNvSpPr txBox="1">
            <a:spLocks/>
          </p:cNvSpPr>
          <p:nvPr/>
        </p:nvSpPr>
        <p:spPr>
          <a:xfrm>
            <a:off x="-38728" y="1"/>
            <a:ext cx="9028171" cy="7588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pPr>
            <a:endParaRPr lang="pt-BR" sz="2800" dirty="0" smtClean="0">
              <a:solidFill>
                <a:srgbClr val="002060"/>
              </a:solidFill>
            </a:endParaRPr>
          </a:p>
          <a:p>
            <a:pPr marL="0" indent="0" algn="just" fontAlgn="auto">
              <a:spcAft>
                <a:spcPts val="0"/>
              </a:spcAft>
              <a:buFont typeface="Arial" pitchFamily="34" charset="0"/>
              <a:buNone/>
            </a:pPr>
            <a:endParaRPr lang="pt-BR" dirty="0"/>
          </a:p>
        </p:txBody>
      </p:sp>
      <p:sp>
        <p:nvSpPr>
          <p:cNvPr id="9" name="Espaço Reservado para Conteúdo 2"/>
          <p:cNvSpPr txBox="1">
            <a:spLocks/>
          </p:cNvSpPr>
          <p:nvPr/>
        </p:nvSpPr>
        <p:spPr>
          <a:xfrm>
            <a:off x="0" y="47625"/>
            <a:ext cx="9144000" cy="7112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pt-BR" sz="2800" dirty="0" smtClean="0">
                <a:solidFill>
                  <a:srgbClr val="002060"/>
                </a:solidFill>
              </a:rPr>
              <a:t>Objetivo 2 - Melhorar a qualidade da atenção ao PRE-NATAL e PUERPERIO DE BAIXO RISCO</a:t>
            </a:r>
          </a:p>
          <a:p>
            <a:pPr marL="0" indent="0" algn="just">
              <a:buFont typeface="Arial" pitchFamily="34" charset="0"/>
              <a:buNone/>
            </a:pPr>
            <a:endParaRPr lang="pt-BR" sz="2800" dirty="0" smtClean="0">
              <a:solidFill>
                <a:srgbClr val="002060"/>
              </a:solidFill>
            </a:endParaRPr>
          </a:p>
          <a:p>
            <a:pPr marL="0" indent="0" algn="just">
              <a:buFont typeface="Arial" pitchFamily="34" charset="0"/>
              <a:buNone/>
            </a:pPr>
            <a:endParaRPr lang="pt-BR" dirty="0"/>
          </a:p>
        </p:txBody>
      </p:sp>
      <p:sp>
        <p:nvSpPr>
          <p:cNvPr id="6" name="CaixaDeTexto 5"/>
          <p:cNvSpPr txBox="1"/>
          <p:nvPr/>
        </p:nvSpPr>
        <p:spPr>
          <a:xfrm>
            <a:off x="0" y="819150"/>
            <a:ext cx="4457700" cy="1569660"/>
          </a:xfrm>
          <a:prstGeom prst="rect">
            <a:avLst/>
          </a:prstGeom>
          <a:solidFill>
            <a:schemeClr val="accent3">
              <a:lumMod val="60000"/>
              <a:lumOff val="40000"/>
            </a:schemeClr>
          </a:solidFill>
        </p:spPr>
        <p:txBody>
          <a:bodyPr wrap="square" rtlCol="0">
            <a:spAutoFit/>
          </a:bodyPr>
          <a:lstStyle/>
          <a:p>
            <a:pPr algn="ctr"/>
            <a:r>
              <a:rPr lang="pt-BR" sz="2400" b="1" dirty="0">
                <a:solidFill>
                  <a:srgbClr val="00B050"/>
                </a:solidFill>
                <a:effectLst>
                  <a:outerShdw blurRad="38100" dist="38100" dir="2700000" algn="tl">
                    <a:srgbClr val="000000">
                      <a:alpha val="43137"/>
                    </a:srgbClr>
                  </a:outerShdw>
                </a:effectLst>
              </a:rPr>
              <a:t>META 2: </a:t>
            </a:r>
            <a:r>
              <a:rPr lang="pt-BR" sz="2400" dirty="0"/>
              <a:t>Realizar pelo menos um exame ginecológico por trimestre em 100% das gestantes.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5550"/>
            <a:ext cx="4438650" cy="331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838200"/>
            <a:ext cx="45212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aixaDeTexto 11"/>
          <p:cNvSpPr txBox="1"/>
          <p:nvPr/>
        </p:nvSpPr>
        <p:spPr>
          <a:xfrm>
            <a:off x="4838700" y="4399806"/>
            <a:ext cx="4305300" cy="830997"/>
          </a:xfrm>
          <a:prstGeom prst="rect">
            <a:avLst/>
          </a:prstGeom>
          <a:noFill/>
        </p:spPr>
        <p:txBody>
          <a:bodyPr wrap="square" rtlCol="0">
            <a:spAutoFit/>
          </a:bodyPr>
          <a:lstStyle/>
          <a:p>
            <a:pPr algn="ctr"/>
            <a:r>
              <a:rPr lang="pt-BR" sz="2400" dirty="0" smtClean="0">
                <a:solidFill>
                  <a:srgbClr val="002060"/>
                </a:solidFill>
                <a:latin typeface="+mn-lt"/>
              </a:rPr>
              <a:t>Mês 1: 19</a:t>
            </a:r>
            <a:r>
              <a:rPr lang="pt-BR" sz="2400" dirty="0">
                <a:solidFill>
                  <a:srgbClr val="002060"/>
                </a:solidFill>
                <a:latin typeface="+mn-lt"/>
              </a:rPr>
              <a:t> </a:t>
            </a:r>
            <a:r>
              <a:rPr lang="pt-BR" sz="2400" dirty="0" smtClean="0">
                <a:solidFill>
                  <a:srgbClr val="002060"/>
                </a:solidFill>
                <a:latin typeface="+mn-lt"/>
              </a:rPr>
              <a:t>             Mês 2: 29</a:t>
            </a:r>
          </a:p>
          <a:p>
            <a:pPr algn="ctr"/>
            <a:r>
              <a:rPr lang="pt-BR" sz="2400" dirty="0" smtClean="0">
                <a:solidFill>
                  <a:srgbClr val="002060"/>
                </a:solidFill>
                <a:latin typeface="+mn-lt"/>
              </a:rPr>
              <a:t>Mês 3: 39</a:t>
            </a:r>
            <a:r>
              <a:rPr lang="pt-BR" sz="2400" dirty="0">
                <a:solidFill>
                  <a:srgbClr val="002060"/>
                </a:solidFill>
                <a:latin typeface="+mn-lt"/>
              </a:rPr>
              <a:t> </a:t>
            </a:r>
            <a:r>
              <a:rPr lang="pt-BR" sz="2400" dirty="0" smtClean="0">
                <a:solidFill>
                  <a:srgbClr val="002060"/>
                </a:solidFill>
                <a:latin typeface="+mn-lt"/>
              </a:rPr>
              <a:t>             Mês 4: 46</a:t>
            </a:r>
          </a:p>
        </p:txBody>
      </p:sp>
      <p:sp>
        <p:nvSpPr>
          <p:cNvPr id="13" name="CaixaDeTexto 12"/>
          <p:cNvSpPr txBox="1"/>
          <p:nvPr/>
        </p:nvSpPr>
        <p:spPr>
          <a:xfrm>
            <a:off x="4743450" y="5288340"/>
            <a:ext cx="4400550" cy="1569660"/>
          </a:xfrm>
          <a:prstGeom prst="rect">
            <a:avLst/>
          </a:prstGeom>
          <a:solidFill>
            <a:schemeClr val="accent2">
              <a:lumMod val="60000"/>
              <a:lumOff val="40000"/>
            </a:schemeClr>
          </a:solidFill>
        </p:spPr>
        <p:txBody>
          <a:bodyPr wrap="square" rtlCol="0">
            <a:spAutoFit/>
          </a:bodyPr>
          <a:lstStyle/>
          <a:p>
            <a:pPr algn="ctr"/>
            <a:r>
              <a:rPr lang="pt-BR" sz="2400" b="1" dirty="0" smtClean="0">
                <a:solidFill>
                  <a:srgbClr val="00B050"/>
                </a:solidFill>
                <a:effectLst>
                  <a:outerShdw blurRad="38100" dist="38100" dir="2700000" algn="tl">
                    <a:srgbClr val="000000">
                      <a:alpha val="43137"/>
                    </a:srgbClr>
                  </a:outerShdw>
                </a:effectLst>
              </a:rPr>
              <a:t>META </a:t>
            </a:r>
            <a:r>
              <a:rPr lang="pt-BR" sz="2400" b="1" dirty="0">
                <a:solidFill>
                  <a:srgbClr val="00B050"/>
                </a:solidFill>
                <a:effectLst>
                  <a:outerShdw blurRad="38100" dist="38100" dir="2700000" algn="tl">
                    <a:srgbClr val="000000">
                      <a:alpha val="43137"/>
                    </a:srgbClr>
                  </a:outerShdw>
                </a:effectLst>
              </a:rPr>
              <a:t>3: </a:t>
            </a:r>
            <a:r>
              <a:rPr lang="pt-BR" sz="2400" dirty="0"/>
              <a:t>Realizar pelo menos um exame de mamas em 100% das gestantes.  </a:t>
            </a:r>
          </a:p>
        </p:txBody>
      </p:sp>
    </p:spTree>
    <p:extLst>
      <p:ext uri="{BB962C8B-B14F-4D97-AF65-F5344CB8AC3E}">
        <p14:creationId xmlns:p14="http://schemas.microsoft.com/office/powerpoint/2010/main" val="4085708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42900" y="5581650"/>
            <a:ext cx="3581400" cy="95410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pt-BR" sz="2800" dirty="0" smtClean="0">
                <a:solidFill>
                  <a:schemeClr val="bg1"/>
                </a:solidFill>
                <a:latin typeface="+mn-lt"/>
              </a:rPr>
              <a:t>Mês 1: 30     Mês 2: 35</a:t>
            </a:r>
          </a:p>
          <a:p>
            <a:pPr algn="ctr"/>
            <a:r>
              <a:rPr lang="pt-BR" sz="2800" dirty="0" smtClean="0">
                <a:solidFill>
                  <a:schemeClr val="bg1"/>
                </a:solidFill>
                <a:latin typeface="+mn-lt"/>
              </a:rPr>
              <a:t>Mês 3: 44     Mês 4: 51</a:t>
            </a:r>
          </a:p>
        </p:txBody>
      </p:sp>
      <p:sp>
        <p:nvSpPr>
          <p:cNvPr id="7" name="Retângulo 6"/>
          <p:cNvSpPr/>
          <p:nvPr/>
        </p:nvSpPr>
        <p:spPr>
          <a:xfrm>
            <a:off x="0" y="0"/>
            <a:ext cx="9144000" cy="75882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Espaço Reservado para Conteúdo 2"/>
          <p:cNvSpPr txBox="1">
            <a:spLocks/>
          </p:cNvSpPr>
          <p:nvPr/>
        </p:nvSpPr>
        <p:spPr>
          <a:xfrm>
            <a:off x="-38728" y="1"/>
            <a:ext cx="9028171" cy="7588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pPr>
            <a:endParaRPr lang="pt-BR" sz="2800" dirty="0" smtClean="0">
              <a:solidFill>
                <a:srgbClr val="002060"/>
              </a:solidFill>
            </a:endParaRPr>
          </a:p>
          <a:p>
            <a:pPr marL="0" indent="0" algn="just" fontAlgn="auto">
              <a:spcAft>
                <a:spcPts val="0"/>
              </a:spcAft>
              <a:buFont typeface="Arial" pitchFamily="34" charset="0"/>
              <a:buNone/>
            </a:pPr>
            <a:endParaRPr lang="pt-BR" dirty="0"/>
          </a:p>
        </p:txBody>
      </p:sp>
      <p:sp>
        <p:nvSpPr>
          <p:cNvPr id="9" name="Espaço Reservado para Conteúdo 2"/>
          <p:cNvSpPr txBox="1">
            <a:spLocks/>
          </p:cNvSpPr>
          <p:nvPr/>
        </p:nvSpPr>
        <p:spPr>
          <a:xfrm>
            <a:off x="0" y="47625"/>
            <a:ext cx="9144000" cy="7112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pt-BR" sz="2800" dirty="0" smtClean="0">
                <a:solidFill>
                  <a:srgbClr val="002060"/>
                </a:solidFill>
              </a:rPr>
              <a:t>Objetivo 2 - Melhorar a qualidade da atenção ao PRE-NATAL e PUERPERIO DE BAIXO RISCO</a:t>
            </a:r>
          </a:p>
          <a:p>
            <a:pPr marL="0" indent="0" algn="just">
              <a:buFont typeface="Arial" pitchFamily="34" charset="0"/>
              <a:buNone/>
            </a:pPr>
            <a:endParaRPr lang="pt-BR" sz="2800" dirty="0" smtClean="0">
              <a:solidFill>
                <a:srgbClr val="002060"/>
              </a:solidFill>
            </a:endParaRPr>
          </a:p>
          <a:p>
            <a:pPr marL="0" indent="0" algn="just">
              <a:buFont typeface="Arial" pitchFamily="34" charset="0"/>
              <a:buNone/>
            </a:pPr>
            <a:endParaRPr lang="pt-BR" dirty="0"/>
          </a:p>
        </p:txBody>
      </p:sp>
      <p:sp>
        <p:nvSpPr>
          <p:cNvPr id="10" name="CaixaDeTexto 9"/>
          <p:cNvSpPr txBox="1"/>
          <p:nvPr/>
        </p:nvSpPr>
        <p:spPr>
          <a:xfrm>
            <a:off x="0" y="857250"/>
            <a:ext cx="4191000" cy="1384995"/>
          </a:xfrm>
          <a:prstGeom prst="rect">
            <a:avLst/>
          </a:prstGeom>
          <a:solidFill>
            <a:schemeClr val="accent4">
              <a:lumMod val="60000"/>
              <a:lumOff val="40000"/>
            </a:schemeClr>
          </a:solidFill>
        </p:spPr>
        <p:txBody>
          <a:bodyPr wrap="square" rtlCol="0">
            <a:spAutoFit/>
          </a:bodyPr>
          <a:lstStyle/>
          <a:p>
            <a:pPr algn="ctr"/>
            <a:r>
              <a:rPr lang="pt-BR" sz="2400" b="1" dirty="0" smtClean="0">
                <a:solidFill>
                  <a:srgbClr val="00B050"/>
                </a:solidFill>
                <a:effectLst>
                  <a:outerShdw blurRad="38100" dist="38100" dir="2700000" algn="tl">
                    <a:srgbClr val="000000">
                      <a:alpha val="43137"/>
                    </a:srgbClr>
                  </a:outerShdw>
                </a:effectLst>
              </a:rPr>
              <a:t>META </a:t>
            </a:r>
            <a:r>
              <a:rPr lang="pt-BR" sz="2400" b="1" dirty="0">
                <a:solidFill>
                  <a:srgbClr val="00B050"/>
                </a:solidFill>
                <a:effectLst>
                  <a:outerShdw blurRad="38100" dist="38100" dir="2700000" algn="tl">
                    <a:srgbClr val="000000">
                      <a:alpha val="43137"/>
                    </a:srgbClr>
                  </a:outerShdw>
                </a:effectLst>
              </a:rPr>
              <a:t>4: </a:t>
            </a:r>
            <a:r>
              <a:rPr lang="pt-BR" sz="2000" dirty="0"/>
              <a:t>Garantir a 100% das gestantes a solicitação de exames laboratoriais de acordo com protocolo</a:t>
            </a:r>
            <a:r>
              <a:rPr lang="pt-BR" sz="2000" dirty="0" smtClean="0"/>
              <a:t>.</a:t>
            </a:r>
            <a:endParaRPr lang="pt-BR"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95550"/>
            <a:ext cx="4000500" cy="284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857250"/>
            <a:ext cx="4667250" cy="2876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ixaDeTexto 10"/>
          <p:cNvSpPr txBox="1"/>
          <p:nvPr/>
        </p:nvSpPr>
        <p:spPr>
          <a:xfrm>
            <a:off x="4400550" y="3943350"/>
            <a:ext cx="2343150" cy="2677656"/>
          </a:xfrm>
          <a:prstGeom prst="rect">
            <a:avLst/>
          </a:prstGeom>
          <a:solidFill>
            <a:srgbClr val="FF99CC"/>
          </a:solidFill>
        </p:spPr>
        <p:txBody>
          <a:bodyPr wrap="square" rtlCol="0">
            <a:spAutoFit/>
          </a:bodyPr>
          <a:lstStyle/>
          <a:p>
            <a:pPr algn="ctr"/>
            <a:r>
              <a:rPr lang="pt-BR" sz="2400" b="1" dirty="0" smtClean="0">
                <a:solidFill>
                  <a:srgbClr val="00B050"/>
                </a:solidFill>
                <a:effectLst>
                  <a:outerShdw blurRad="38100" dist="38100" dir="2700000" algn="tl">
                    <a:srgbClr val="000000">
                      <a:alpha val="43137"/>
                    </a:srgbClr>
                  </a:outerShdw>
                </a:effectLst>
              </a:rPr>
              <a:t>META </a:t>
            </a:r>
            <a:r>
              <a:rPr lang="pt-BR" sz="2400" b="1" dirty="0">
                <a:solidFill>
                  <a:srgbClr val="00B050"/>
                </a:solidFill>
                <a:effectLst>
                  <a:outerShdw blurRad="38100" dist="38100" dir="2700000" algn="tl">
                    <a:srgbClr val="000000">
                      <a:alpha val="43137"/>
                    </a:srgbClr>
                  </a:outerShdw>
                </a:effectLst>
              </a:rPr>
              <a:t>5: </a:t>
            </a:r>
            <a:r>
              <a:rPr lang="pt-BR" sz="2000" dirty="0"/>
              <a:t>Garantir a 100% das gestantes a prescrição de sulfato ferroso e ácido fólico </a:t>
            </a:r>
            <a:r>
              <a:rPr lang="pt-BR" sz="2000" dirty="0" smtClean="0"/>
              <a:t>conforme protocolo.</a:t>
            </a:r>
            <a:endParaRPr lang="pt-BR" sz="2400" dirty="0"/>
          </a:p>
        </p:txBody>
      </p:sp>
      <p:sp>
        <p:nvSpPr>
          <p:cNvPr id="12" name="CaixaDeTexto 11"/>
          <p:cNvSpPr txBox="1"/>
          <p:nvPr/>
        </p:nvSpPr>
        <p:spPr>
          <a:xfrm>
            <a:off x="6858000" y="3999756"/>
            <a:ext cx="2076450" cy="261610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t-BR" sz="2000" dirty="0" smtClean="0">
                <a:solidFill>
                  <a:schemeClr val="tx1"/>
                </a:solidFill>
                <a:latin typeface="+mn-lt"/>
              </a:rPr>
              <a:t>Pré-Intervenção:   53%</a:t>
            </a:r>
          </a:p>
          <a:p>
            <a:pPr algn="ctr"/>
            <a:endParaRPr lang="pt-BR" sz="1200" dirty="0">
              <a:solidFill>
                <a:schemeClr val="tx1"/>
              </a:solidFill>
              <a:latin typeface="+mn-lt"/>
            </a:endParaRPr>
          </a:p>
          <a:p>
            <a:pPr algn="ctr"/>
            <a:r>
              <a:rPr lang="pt-BR" sz="2800" dirty="0" smtClean="0">
                <a:solidFill>
                  <a:schemeClr val="tx1"/>
                </a:solidFill>
                <a:latin typeface="+mn-lt"/>
              </a:rPr>
              <a:t>Mês 1: 30</a:t>
            </a:r>
          </a:p>
          <a:p>
            <a:pPr algn="ctr"/>
            <a:r>
              <a:rPr lang="pt-BR" sz="2800" dirty="0" smtClean="0">
                <a:solidFill>
                  <a:schemeClr val="tx1"/>
                </a:solidFill>
                <a:latin typeface="+mn-lt"/>
              </a:rPr>
              <a:t>Mês 2: 35</a:t>
            </a:r>
          </a:p>
          <a:p>
            <a:pPr algn="ctr"/>
            <a:r>
              <a:rPr lang="pt-BR" sz="2800" dirty="0" smtClean="0">
                <a:solidFill>
                  <a:schemeClr val="tx1"/>
                </a:solidFill>
                <a:latin typeface="+mn-lt"/>
              </a:rPr>
              <a:t>Mês 3: 44</a:t>
            </a:r>
          </a:p>
          <a:p>
            <a:pPr algn="ctr"/>
            <a:r>
              <a:rPr lang="pt-BR" sz="2800" dirty="0" smtClean="0">
                <a:solidFill>
                  <a:schemeClr val="tx1"/>
                </a:solidFill>
                <a:latin typeface="+mn-lt"/>
              </a:rPr>
              <a:t>Mês 4: 51</a:t>
            </a:r>
          </a:p>
        </p:txBody>
      </p:sp>
    </p:spTree>
    <p:extLst>
      <p:ext uri="{BB962C8B-B14F-4D97-AF65-F5344CB8AC3E}">
        <p14:creationId xmlns:p14="http://schemas.microsoft.com/office/powerpoint/2010/main" val="4288703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121374" y="894606"/>
            <a:ext cx="3889276" cy="2677656"/>
          </a:xfrm>
          <a:prstGeom prst="rect">
            <a:avLst/>
          </a:prstGeom>
          <a:solidFill>
            <a:schemeClr val="accent1">
              <a:lumMod val="20000"/>
              <a:lumOff val="80000"/>
            </a:schemeClr>
          </a:solidFill>
        </p:spPr>
        <p:txBody>
          <a:bodyPr wrap="square" rtlCol="0">
            <a:spAutoFit/>
          </a:bodyPr>
          <a:lstStyle/>
          <a:p>
            <a:r>
              <a:rPr lang="pt-BR" sz="2400" b="1" dirty="0">
                <a:solidFill>
                  <a:srgbClr val="00B050"/>
                </a:solidFill>
                <a:effectLst>
                  <a:outerShdw blurRad="38100" dist="38100" dir="2700000" algn="tl">
                    <a:srgbClr val="000000">
                      <a:alpha val="43137"/>
                    </a:srgbClr>
                  </a:outerShdw>
                </a:effectLst>
              </a:rPr>
              <a:t>META 6: </a:t>
            </a:r>
            <a:r>
              <a:rPr lang="pt-BR" sz="2400" dirty="0" smtClean="0"/>
              <a:t>Garantir </a:t>
            </a:r>
            <a:r>
              <a:rPr lang="pt-BR" sz="2000" dirty="0"/>
              <a:t>100% </a:t>
            </a:r>
            <a:r>
              <a:rPr lang="pt-BR" sz="2400" dirty="0"/>
              <a:t>das gestantes com </a:t>
            </a:r>
            <a:r>
              <a:rPr lang="pt-BR" sz="2400" dirty="0" smtClean="0"/>
              <a:t>vac. </a:t>
            </a:r>
            <a:r>
              <a:rPr lang="pt-BR" sz="2400" dirty="0"/>
              <a:t>antitetânica em dia. </a:t>
            </a:r>
            <a:endParaRPr lang="pt-BR" sz="2400" dirty="0" smtClean="0"/>
          </a:p>
          <a:p>
            <a:pPr algn="ctr"/>
            <a:r>
              <a:rPr lang="pt-BR" sz="2400" dirty="0" smtClean="0">
                <a:solidFill>
                  <a:srgbClr val="002060"/>
                </a:solidFill>
                <a:latin typeface="+mn-lt"/>
              </a:rPr>
              <a:t>Pré-Intervenção: 87%   </a:t>
            </a:r>
          </a:p>
          <a:p>
            <a:pPr algn="ctr"/>
            <a:r>
              <a:rPr lang="pt-BR" sz="2400" dirty="0" smtClean="0">
                <a:solidFill>
                  <a:srgbClr val="002060"/>
                </a:solidFill>
                <a:latin typeface="+mn-lt"/>
              </a:rPr>
              <a:t>Meta: 100%</a:t>
            </a:r>
          </a:p>
          <a:p>
            <a:pPr algn="ctr"/>
            <a:r>
              <a:rPr lang="pt-BR" sz="2400" b="1" dirty="0" smtClean="0">
                <a:solidFill>
                  <a:srgbClr val="002060"/>
                </a:solidFill>
                <a:latin typeface="+mn-lt"/>
              </a:rPr>
              <a:t>Mês 1: 19</a:t>
            </a:r>
            <a:r>
              <a:rPr lang="pt-BR" sz="2400" b="1" dirty="0">
                <a:solidFill>
                  <a:srgbClr val="002060"/>
                </a:solidFill>
                <a:latin typeface="+mn-lt"/>
              </a:rPr>
              <a:t> </a:t>
            </a:r>
            <a:r>
              <a:rPr lang="pt-BR" sz="2400" b="1" dirty="0" smtClean="0">
                <a:solidFill>
                  <a:srgbClr val="002060"/>
                </a:solidFill>
                <a:latin typeface="+mn-lt"/>
              </a:rPr>
              <a:t>           Mês 2: 29</a:t>
            </a:r>
          </a:p>
          <a:p>
            <a:pPr algn="ctr"/>
            <a:r>
              <a:rPr lang="pt-BR" sz="2400" b="1" dirty="0" smtClean="0">
                <a:solidFill>
                  <a:srgbClr val="002060"/>
                </a:solidFill>
                <a:latin typeface="+mn-lt"/>
              </a:rPr>
              <a:t>Mês 3: 38</a:t>
            </a:r>
            <a:r>
              <a:rPr lang="pt-BR" sz="2400" b="1" dirty="0">
                <a:solidFill>
                  <a:srgbClr val="002060"/>
                </a:solidFill>
                <a:latin typeface="+mn-lt"/>
              </a:rPr>
              <a:t> </a:t>
            </a:r>
            <a:r>
              <a:rPr lang="pt-BR" sz="2400" b="1" dirty="0" smtClean="0">
                <a:solidFill>
                  <a:srgbClr val="002060"/>
                </a:solidFill>
                <a:latin typeface="+mn-lt"/>
              </a:rPr>
              <a:t>           Mês 4: 40</a:t>
            </a:r>
          </a:p>
        </p:txBody>
      </p:sp>
      <p:sp>
        <p:nvSpPr>
          <p:cNvPr id="7" name="Retângulo 6"/>
          <p:cNvSpPr/>
          <p:nvPr/>
        </p:nvSpPr>
        <p:spPr>
          <a:xfrm>
            <a:off x="0" y="0"/>
            <a:ext cx="9144000" cy="75882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Espaço Reservado para Conteúdo 2"/>
          <p:cNvSpPr txBox="1">
            <a:spLocks/>
          </p:cNvSpPr>
          <p:nvPr/>
        </p:nvSpPr>
        <p:spPr>
          <a:xfrm>
            <a:off x="-38728" y="1"/>
            <a:ext cx="9028171" cy="7588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pPr>
            <a:endParaRPr lang="pt-BR" sz="2800" dirty="0" smtClean="0">
              <a:solidFill>
                <a:srgbClr val="002060"/>
              </a:solidFill>
            </a:endParaRPr>
          </a:p>
          <a:p>
            <a:pPr marL="0" indent="0" algn="just" fontAlgn="auto">
              <a:spcAft>
                <a:spcPts val="0"/>
              </a:spcAft>
              <a:buFont typeface="Arial" pitchFamily="34" charset="0"/>
              <a:buNone/>
            </a:pPr>
            <a:endParaRPr lang="pt-BR" dirty="0"/>
          </a:p>
        </p:txBody>
      </p:sp>
      <p:sp>
        <p:nvSpPr>
          <p:cNvPr id="9" name="Espaço Reservado para Conteúdo 2"/>
          <p:cNvSpPr txBox="1">
            <a:spLocks/>
          </p:cNvSpPr>
          <p:nvPr/>
        </p:nvSpPr>
        <p:spPr>
          <a:xfrm>
            <a:off x="0" y="47625"/>
            <a:ext cx="9144000" cy="7112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pt-BR" sz="2800" dirty="0" smtClean="0">
                <a:solidFill>
                  <a:srgbClr val="002060"/>
                </a:solidFill>
              </a:rPr>
              <a:t>Objetivo 2 - Melhorar a qualidade da atenção ao PRE-NATAL e PUERPERIO DE BAIXO RISCO</a:t>
            </a:r>
          </a:p>
        </p:txBody>
      </p:sp>
      <p:sp>
        <p:nvSpPr>
          <p:cNvPr id="11" name="CaixaDeTexto 10"/>
          <p:cNvSpPr txBox="1"/>
          <p:nvPr/>
        </p:nvSpPr>
        <p:spPr>
          <a:xfrm>
            <a:off x="5143500" y="3995678"/>
            <a:ext cx="3848100" cy="2677656"/>
          </a:xfrm>
          <a:prstGeom prst="rect">
            <a:avLst/>
          </a:prstGeom>
          <a:solidFill>
            <a:schemeClr val="tx2">
              <a:lumMod val="20000"/>
              <a:lumOff val="80000"/>
            </a:schemeClr>
          </a:solidFill>
        </p:spPr>
        <p:txBody>
          <a:bodyPr wrap="square" rtlCol="0">
            <a:spAutoFit/>
          </a:bodyPr>
          <a:lstStyle/>
          <a:p>
            <a:r>
              <a:rPr lang="pt-BR" sz="2400" b="1" dirty="0">
                <a:solidFill>
                  <a:srgbClr val="00B050"/>
                </a:solidFill>
                <a:effectLst>
                  <a:outerShdw blurRad="38100" dist="38100" dir="2700000" algn="tl">
                    <a:srgbClr val="000000">
                      <a:alpha val="43137"/>
                    </a:srgbClr>
                  </a:outerShdw>
                </a:effectLst>
              </a:rPr>
              <a:t>META 7: </a:t>
            </a:r>
            <a:r>
              <a:rPr lang="pt-BR" sz="2400" dirty="0"/>
              <a:t>Garantir </a:t>
            </a:r>
            <a:r>
              <a:rPr lang="pt-BR" sz="2000" dirty="0" smtClean="0"/>
              <a:t>100</a:t>
            </a:r>
            <a:r>
              <a:rPr lang="pt-BR" sz="2000" dirty="0"/>
              <a:t>% </a:t>
            </a:r>
            <a:r>
              <a:rPr lang="pt-BR" sz="2400" dirty="0"/>
              <a:t>das gestantes com </a:t>
            </a:r>
            <a:r>
              <a:rPr lang="pt-BR" sz="2400" dirty="0" smtClean="0"/>
              <a:t>vac. </a:t>
            </a:r>
            <a:r>
              <a:rPr lang="pt-BR" sz="2400" dirty="0"/>
              <a:t>contra </a:t>
            </a:r>
            <a:r>
              <a:rPr lang="pt-BR" sz="2400" dirty="0" smtClean="0"/>
              <a:t>hep. </a:t>
            </a:r>
            <a:r>
              <a:rPr lang="pt-BR" sz="2400" dirty="0"/>
              <a:t>B em dia. </a:t>
            </a:r>
            <a:endParaRPr lang="pt-BR" sz="2400" dirty="0" smtClean="0"/>
          </a:p>
          <a:p>
            <a:pPr algn="ctr"/>
            <a:r>
              <a:rPr lang="pt-BR" sz="2400" dirty="0" smtClean="0">
                <a:solidFill>
                  <a:srgbClr val="002060"/>
                </a:solidFill>
                <a:latin typeface="+mn-lt"/>
              </a:rPr>
              <a:t>Pré-Intervenção: 87%    </a:t>
            </a:r>
          </a:p>
          <a:p>
            <a:pPr algn="ctr"/>
            <a:r>
              <a:rPr lang="pt-BR" sz="2400" dirty="0" smtClean="0">
                <a:solidFill>
                  <a:srgbClr val="002060"/>
                </a:solidFill>
                <a:latin typeface="+mn-lt"/>
              </a:rPr>
              <a:t>Meta: 100%</a:t>
            </a:r>
          </a:p>
          <a:p>
            <a:pPr algn="ctr"/>
            <a:r>
              <a:rPr lang="pt-BR" sz="2400" b="1" dirty="0" smtClean="0">
                <a:solidFill>
                  <a:srgbClr val="002060"/>
                </a:solidFill>
                <a:latin typeface="+mn-lt"/>
              </a:rPr>
              <a:t>Mês 1: 10</a:t>
            </a:r>
            <a:r>
              <a:rPr lang="pt-BR" sz="2400" b="1" dirty="0">
                <a:solidFill>
                  <a:srgbClr val="002060"/>
                </a:solidFill>
                <a:latin typeface="+mn-lt"/>
              </a:rPr>
              <a:t> </a:t>
            </a:r>
            <a:r>
              <a:rPr lang="pt-BR" sz="2400" b="1" dirty="0" smtClean="0">
                <a:solidFill>
                  <a:srgbClr val="002060"/>
                </a:solidFill>
                <a:latin typeface="+mn-lt"/>
              </a:rPr>
              <a:t>           Mês 2: 16</a:t>
            </a:r>
          </a:p>
          <a:p>
            <a:pPr algn="ctr"/>
            <a:r>
              <a:rPr lang="pt-BR" sz="2400" b="1" dirty="0" smtClean="0">
                <a:solidFill>
                  <a:srgbClr val="002060"/>
                </a:solidFill>
                <a:latin typeface="+mn-lt"/>
              </a:rPr>
              <a:t>Mês 3: 26</a:t>
            </a:r>
            <a:r>
              <a:rPr lang="pt-BR" sz="2400" b="1" dirty="0">
                <a:solidFill>
                  <a:srgbClr val="002060"/>
                </a:solidFill>
                <a:latin typeface="+mn-lt"/>
              </a:rPr>
              <a:t> </a:t>
            </a:r>
            <a:r>
              <a:rPr lang="pt-BR" sz="2400" b="1" dirty="0" smtClean="0">
                <a:solidFill>
                  <a:srgbClr val="002060"/>
                </a:solidFill>
                <a:latin typeface="+mn-lt"/>
              </a:rPr>
              <a:t>           Mês 4: 34</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0438"/>
            <a:ext cx="4958484" cy="286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77904"/>
            <a:ext cx="4953000" cy="298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705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73216"/>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69160"/>
            <a:ext cx="9144000" cy="1988840"/>
          </a:xfrm>
          <a:prstGeom prst="rect">
            <a:avLst/>
          </a:prstGeom>
        </p:spPr>
      </p:pic>
    </p:spTree>
    <p:extLst>
      <p:ext uri="{BB962C8B-B14F-4D97-AF65-F5344CB8AC3E}">
        <p14:creationId xmlns:p14="http://schemas.microsoft.com/office/powerpoint/2010/main" val="1900361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780306"/>
            <a:ext cx="4305300" cy="1938992"/>
          </a:xfrm>
          <a:prstGeom prst="rect">
            <a:avLst/>
          </a:prstGeom>
          <a:solidFill>
            <a:schemeClr val="accent3">
              <a:lumMod val="60000"/>
              <a:lumOff val="40000"/>
            </a:schemeClr>
          </a:solidFill>
        </p:spPr>
        <p:txBody>
          <a:bodyPr wrap="square" rtlCol="0">
            <a:spAutoFit/>
          </a:bodyPr>
          <a:lstStyle/>
          <a:p>
            <a:pPr algn="ctr"/>
            <a:r>
              <a:rPr lang="pt-BR" sz="2000" b="1" dirty="0">
                <a:solidFill>
                  <a:srgbClr val="00B050"/>
                </a:solidFill>
                <a:effectLst>
                  <a:outerShdw blurRad="38100" dist="38100" dir="2700000" algn="tl">
                    <a:srgbClr val="000000">
                      <a:alpha val="43137"/>
                    </a:srgbClr>
                  </a:outerShdw>
                </a:effectLst>
              </a:rPr>
              <a:t>META 8: </a:t>
            </a:r>
            <a:r>
              <a:rPr lang="pt-BR" sz="2000" dirty="0"/>
              <a:t>Realizar avaliação da necessidade de atendimento odontológico em 100% das gestantes durante o </a:t>
            </a:r>
            <a:r>
              <a:rPr lang="pt-BR" sz="2000" dirty="0" smtClean="0"/>
              <a:t>pré-natal.</a:t>
            </a:r>
          </a:p>
          <a:p>
            <a:pPr algn="ctr"/>
            <a:r>
              <a:rPr lang="pt-BR" sz="2000" dirty="0" smtClean="0">
                <a:solidFill>
                  <a:srgbClr val="002060"/>
                </a:solidFill>
                <a:latin typeface="+mn-lt"/>
              </a:rPr>
              <a:t>Mês 1: 22    Mês 2: 30    </a:t>
            </a:r>
          </a:p>
          <a:p>
            <a:pPr algn="ctr"/>
            <a:r>
              <a:rPr lang="pt-BR" sz="2000" dirty="0" smtClean="0">
                <a:solidFill>
                  <a:srgbClr val="002060"/>
                </a:solidFill>
                <a:latin typeface="+mn-lt"/>
              </a:rPr>
              <a:t> Mês 3: 37    Mês 4: 47</a:t>
            </a:r>
          </a:p>
        </p:txBody>
      </p:sp>
      <p:sp>
        <p:nvSpPr>
          <p:cNvPr id="7" name="Retângulo 6"/>
          <p:cNvSpPr/>
          <p:nvPr/>
        </p:nvSpPr>
        <p:spPr>
          <a:xfrm>
            <a:off x="0" y="0"/>
            <a:ext cx="9144000" cy="75882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Espaço Reservado para Conteúdo 2"/>
          <p:cNvSpPr txBox="1">
            <a:spLocks/>
          </p:cNvSpPr>
          <p:nvPr/>
        </p:nvSpPr>
        <p:spPr>
          <a:xfrm>
            <a:off x="-38728" y="1"/>
            <a:ext cx="9028171" cy="7588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pPr>
            <a:endParaRPr lang="pt-BR" sz="2800" dirty="0" smtClean="0">
              <a:solidFill>
                <a:srgbClr val="002060"/>
              </a:solidFill>
            </a:endParaRPr>
          </a:p>
          <a:p>
            <a:pPr marL="0" indent="0" algn="just" fontAlgn="auto">
              <a:spcAft>
                <a:spcPts val="0"/>
              </a:spcAft>
              <a:buFont typeface="Arial" pitchFamily="34" charset="0"/>
              <a:buNone/>
            </a:pPr>
            <a:endParaRPr lang="pt-BR" dirty="0"/>
          </a:p>
        </p:txBody>
      </p:sp>
      <p:sp>
        <p:nvSpPr>
          <p:cNvPr id="9" name="Espaço Reservado para Conteúdo 2"/>
          <p:cNvSpPr txBox="1">
            <a:spLocks/>
          </p:cNvSpPr>
          <p:nvPr/>
        </p:nvSpPr>
        <p:spPr>
          <a:xfrm>
            <a:off x="0" y="47625"/>
            <a:ext cx="9144000" cy="7112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pt-BR" sz="2800" dirty="0" smtClean="0">
                <a:solidFill>
                  <a:srgbClr val="002060"/>
                </a:solidFill>
              </a:rPr>
              <a:t>Objetivo 2 - Melhorar a qualidade da atenção ao PRE-NATAL e PUERPERIO DE BAIXO RISCO</a:t>
            </a:r>
          </a:p>
        </p:txBody>
      </p:sp>
      <p:sp>
        <p:nvSpPr>
          <p:cNvPr id="10" name="CaixaDeTexto 9"/>
          <p:cNvSpPr txBox="1"/>
          <p:nvPr/>
        </p:nvSpPr>
        <p:spPr>
          <a:xfrm>
            <a:off x="4514850" y="781050"/>
            <a:ext cx="4495800" cy="1938992"/>
          </a:xfrm>
          <a:prstGeom prst="rect">
            <a:avLst/>
          </a:prstGeom>
          <a:solidFill>
            <a:schemeClr val="accent6">
              <a:lumMod val="40000"/>
              <a:lumOff val="60000"/>
            </a:schemeClr>
          </a:solidFill>
        </p:spPr>
        <p:txBody>
          <a:bodyPr wrap="square" rtlCol="0">
            <a:spAutoFit/>
          </a:bodyPr>
          <a:lstStyle/>
          <a:p>
            <a:pPr algn="ctr"/>
            <a:r>
              <a:rPr lang="pt-BR" sz="2000" b="1" dirty="0">
                <a:solidFill>
                  <a:srgbClr val="00B050"/>
                </a:solidFill>
                <a:effectLst>
                  <a:outerShdw blurRad="38100" dist="38100" dir="2700000" algn="tl">
                    <a:srgbClr val="000000">
                      <a:alpha val="43137"/>
                    </a:srgbClr>
                  </a:outerShdw>
                </a:effectLst>
              </a:rPr>
              <a:t>META 9: </a:t>
            </a:r>
            <a:r>
              <a:rPr lang="pt-BR" sz="2000" dirty="0"/>
              <a:t>Garantir a primeira consulta odontológica programática para 100% das gestantes cadastradas.</a:t>
            </a:r>
          </a:p>
          <a:p>
            <a:pPr algn="ctr"/>
            <a:r>
              <a:rPr lang="pt-BR" sz="2000" dirty="0" smtClean="0">
                <a:solidFill>
                  <a:srgbClr val="002060"/>
                </a:solidFill>
                <a:latin typeface="+mn-lt"/>
              </a:rPr>
              <a:t>Mês 1: 15    Mês 2: 26     </a:t>
            </a:r>
          </a:p>
          <a:p>
            <a:pPr algn="ctr"/>
            <a:r>
              <a:rPr lang="pt-BR" sz="2000" dirty="0" smtClean="0">
                <a:solidFill>
                  <a:srgbClr val="002060"/>
                </a:solidFill>
                <a:latin typeface="+mn-lt"/>
              </a:rPr>
              <a:t>Mês 3: 33     Mês 4: 42</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7050"/>
            <a:ext cx="43053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3060700"/>
            <a:ext cx="4438650" cy="358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848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23528" y="116632"/>
            <a:ext cx="8496944" cy="400110"/>
          </a:xfrm>
          <a:prstGeom prst="rect">
            <a:avLst/>
          </a:prstGeom>
          <a:noFill/>
        </p:spPr>
        <p:txBody>
          <a:bodyPr wrap="square" rtlCol="0">
            <a:spAutoFit/>
          </a:bodyPr>
          <a:lstStyle/>
          <a:p>
            <a:pPr algn="r"/>
            <a:r>
              <a:rPr lang="pt-BR" sz="2000" b="1" dirty="0" smtClean="0">
                <a:solidFill>
                  <a:srgbClr val="FF0000"/>
                </a:solidFill>
                <a:latin typeface="+mn-lt"/>
              </a:rPr>
              <a:t>Todas as metas de QUALIDADE = 100%</a:t>
            </a:r>
            <a:endParaRPr lang="pt-BR" sz="2000" b="1" dirty="0">
              <a:solidFill>
                <a:srgbClr val="FF0000"/>
              </a:solidFill>
              <a:latin typeface="+mn-lt"/>
            </a:endParaRPr>
          </a:p>
        </p:txBody>
      </p:sp>
      <p:sp>
        <p:nvSpPr>
          <p:cNvPr id="6" name="Retângulo 5"/>
          <p:cNvSpPr/>
          <p:nvPr/>
        </p:nvSpPr>
        <p:spPr>
          <a:xfrm>
            <a:off x="0" y="0"/>
            <a:ext cx="9144000" cy="533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smtClean="0">
                <a:solidFill>
                  <a:srgbClr val="002060"/>
                </a:solidFill>
              </a:rPr>
              <a:t>Objetivo 3 - Melhorar a adesão de </a:t>
            </a:r>
            <a:r>
              <a:rPr lang="pt-BR" sz="3200" dirty="0">
                <a:solidFill>
                  <a:srgbClr val="002060"/>
                </a:solidFill>
              </a:rPr>
              <a:t>ao </a:t>
            </a:r>
            <a:r>
              <a:rPr lang="pt-BR" sz="3200" dirty="0" smtClean="0">
                <a:solidFill>
                  <a:srgbClr val="002060"/>
                </a:solidFill>
              </a:rPr>
              <a:t>Programa</a:t>
            </a:r>
          </a:p>
        </p:txBody>
      </p:sp>
      <p:sp>
        <p:nvSpPr>
          <p:cNvPr id="3" name="Espaço Reservado para Conteúdo 2"/>
          <p:cNvSpPr>
            <a:spLocks noGrp="1"/>
          </p:cNvSpPr>
          <p:nvPr>
            <p:ph idx="1"/>
          </p:nvPr>
        </p:nvSpPr>
        <p:spPr>
          <a:xfrm>
            <a:off x="0" y="647700"/>
            <a:ext cx="2571750" cy="251460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marL="0" indent="0">
              <a:buNone/>
            </a:pPr>
            <a:r>
              <a:rPr lang="pt-BR" sz="2400" b="1" dirty="0" smtClean="0">
                <a:solidFill>
                  <a:srgbClr val="00B050"/>
                </a:solidFill>
                <a:effectLst>
                  <a:outerShdw blurRad="38100" dist="38100" dir="2700000" algn="tl">
                    <a:srgbClr val="000000">
                      <a:alpha val="43137"/>
                    </a:srgbClr>
                  </a:outerShdw>
                </a:effectLst>
              </a:rPr>
              <a:t>META: </a:t>
            </a:r>
            <a:r>
              <a:rPr lang="pt-BR" sz="2400" dirty="0"/>
              <a:t>Realizar busca ativa de 100% das gestantes faltosas às consultas de </a:t>
            </a:r>
            <a:r>
              <a:rPr lang="pt-BR" sz="2400" dirty="0" smtClean="0"/>
              <a:t>pré-natal</a:t>
            </a:r>
            <a:r>
              <a:rPr lang="pt-BR" sz="2400" dirty="0"/>
              <a:t>.</a:t>
            </a:r>
          </a:p>
        </p:txBody>
      </p:sp>
      <p:sp>
        <p:nvSpPr>
          <p:cNvPr id="8" name="Retângulo 7"/>
          <p:cNvSpPr/>
          <p:nvPr/>
        </p:nvSpPr>
        <p:spPr>
          <a:xfrm>
            <a:off x="0" y="3314700"/>
            <a:ext cx="9144000" cy="4953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pt-BR" sz="3200" dirty="0">
                <a:solidFill>
                  <a:srgbClr val="002060"/>
                </a:solidFill>
              </a:rPr>
              <a:t>Objetivo 4 </a:t>
            </a:r>
            <a:r>
              <a:rPr lang="pt-BR" sz="3200" dirty="0" smtClean="0">
                <a:solidFill>
                  <a:srgbClr val="002060"/>
                </a:solidFill>
              </a:rPr>
              <a:t>- </a:t>
            </a:r>
            <a:r>
              <a:rPr lang="pt-BR" sz="3200" dirty="0">
                <a:solidFill>
                  <a:srgbClr val="002060"/>
                </a:solidFill>
              </a:rPr>
              <a:t>Melhorar o registro das informações</a:t>
            </a:r>
          </a:p>
        </p:txBody>
      </p:sp>
      <p:sp>
        <p:nvSpPr>
          <p:cNvPr id="2" name="Retângulo 1"/>
          <p:cNvSpPr/>
          <p:nvPr/>
        </p:nvSpPr>
        <p:spPr>
          <a:xfrm>
            <a:off x="6781800" y="4148435"/>
            <a:ext cx="2362200" cy="2308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pt-BR" sz="2400" b="1" dirty="0" smtClean="0">
                <a:solidFill>
                  <a:srgbClr val="00B050"/>
                </a:solidFill>
                <a:effectLst>
                  <a:outerShdw blurRad="38100" dist="38100" dir="2700000" algn="tl">
                    <a:srgbClr val="000000">
                      <a:alpha val="43137"/>
                    </a:srgbClr>
                  </a:outerShdw>
                </a:effectLst>
              </a:rPr>
              <a:t>META: </a:t>
            </a:r>
            <a:r>
              <a:rPr lang="pt-BR" sz="2400" dirty="0"/>
              <a:t>Manter registro na ficha espelho de </a:t>
            </a:r>
            <a:r>
              <a:rPr lang="pt-BR" sz="2400" dirty="0" smtClean="0"/>
              <a:t>pré-natal / vacinação </a:t>
            </a:r>
            <a:r>
              <a:rPr lang="pt-BR" sz="2400" dirty="0"/>
              <a:t>em 100% das gestantes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089" y="550863"/>
            <a:ext cx="4716462"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3940175"/>
            <a:ext cx="4760913"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ixaDeTexto 9"/>
          <p:cNvSpPr txBox="1"/>
          <p:nvPr/>
        </p:nvSpPr>
        <p:spPr>
          <a:xfrm>
            <a:off x="7696200" y="894606"/>
            <a:ext cx="1447800" cy="1938992"/>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t-BR" sz="2000" dirty="0">
              <a:solidFill>
                <a:schemeClr val="tx1"/>
              </a:solidFill>
              <a:latin typeface="+mn-lt"/>
            </a:endParaRPr>
          </a:p>
          <a:p>
            <a:pPr algn="ctr"/>
            <a:r>
              <a:rPr lang="pt-BR" sz="2000" b="1" dirty="0" smtClean="0">
                <a:solidFill>
                  <a:schemeClr val="accent3">
                    <a:lumMod val="50000"/>
                  </a:schemeClr>
                </a:solidFill>
                <a:latin typeface="+mn-lt"/>
              </a:rPr>
              <a:t>Mês 1: </a:t>
            </a:r>
            <a:r>
              <a:rPr lang="pt-BR" sz="2000" b="1" dirty="0" smtClean="0">
                <a:solidFill>
                  <a:schemeClr val="accent3">
                    <a:lumMod val="50000"/>
                  </a:schemeClr>
                </a:solidFill>
              </a:rPr>
              <a:t>24</a:t>
            </a:r>
            <a:endParaRPr lang="pt-BR" sz="2000" b="1" dirty="0" smtClean="0">
              <a:solidFill>
                <a:schemeClr val="accent3">
                  <a:lumMod val="50000"/>
                </a:schemeClr>
              </a:solidFill>
              <a:latin typeface="+mn-lt"/>
            </a:endParaRPr>
          </a:p>
          <a:p>
            <a:pPr algn="ctr"/>
            <a:r>
              <a:rPr lang="pt-BR" sz="2000" b="1" dirty="0" smtClean="0">
                <a:solidFill>
                  <a:schemeClr val="accent3">
                    <a:lumMod val="50000"/>
                  </a:schemeClr>
                </a:solidFill>
                <a:latin typeface="+mn-lt"/>
              </a:rPr>
              <a:t>Mês 2: </a:t>
            </a:r>
            <a:r>
              <a:rPr lang="pt-BR" sz="2000" b="1" dirty="0" smtClean="0">
                <a:solidFill>
                  <a:schemeClr val="accent3">
                    <a:lumMod val="50000"/>
                  </a:schemeClr>
                </a:solidFill>
              </a:rPr>
              <a:t>25</a:t>
            </a:r>
            <a:endParaRPr lang="pt-BR" sz="2000" b="1" dirty="0" smtClean="0">
              <a:solidFill>
                <a:schemeClr val="accent3">
                  <a:lumMod val="50000"/>
                </a:schemeClr>
              </a:solidFill>
              <a:latin typeface="+mn-lt"/>
            </a:endParaRPr>
          </a:p>
          <a:p>
            <a:pPr algn="ctr"/>
            <a:r>
              <a:rPr lang="pt-BR" sz="2000" b="1" dirty="0" smtClean="0">
                <a:solidFill>
                  <a:schemeClr val="accent3">
                    <a:lumMod val="50000"/>
                  </a:schemeClr>
                </a:solidFill>
                <a:latin typeface="+mn-lt"/>
              </a:rPr>
              <a:t>Mês 3: </a:t>
            </a:r>
            <a:r>
              <a:rPr lang="pt-BR" sz="2000" b="1" dirty="0" smtClean="0">
                <a:solidFill>
                  <a:schemeClr val="accent3">
                    <a:lumMod val="50000"/>
                  </a:schemeClr>
                </a:solidFill>
              </a:rPr>
              <a:t>27</a:t>
            </a:r>
            <a:endParaRPr lang="pt-BR" sz="2000" b="1" dirty="0" smtClean="0">
              <a:solidFill>
                <a:schemeClr val="accent3">
                  <a:lumMod val="50000"/>
                </a:schemeClr>
              </a:solidFill>
              <a:latin typeface="+mn-lt"/>
            </a:endParaRPr>
          </a:p>
          <a:p>
            <a:pPr algn="ctr"/>
            <a:r>
              <a:rPr lang="pt-BR" sz="2000" b="1" dirty="0" smtClean="0">
                <a:solidFill>
                  <a:schemeClr val="accent3">
                    <a:lumMod val="50000"/>
                  </a:schemeClr>
                </a:solidFill>
                <a:latin typeface="+mn-lt"/>
              </a:rPr>
              <a:t>Mês 4: </a:t>
            </a:r>
            <a:r>
              <a:rPr lang="pt-BR" sz="2000" b="1" dirty="0" smtClean="0">
                <a:solidFill>
                  <a:schemeClr val="accent3">
                    <a:lumMod val="50000"/>
                  </a:schemeClr>
                </a:solidFill>
              </a:rPr>
              <a:t>26</a:t>
            </a:r>
            <a:endParaRPr lang="pt-BR" sz="2000" b="1" dirty="0" smtClean="0">
              <a:solidFill>
                <a:schemeClr val="accent3">
                  <a:lumMod val="50000"/>
                </a:schemeClr>
              </a:solidFill>
              <a:latin typeface="+mn-lt"/>
            </a:endParaRPr>
          </a:p>
          <a:p>
            <a:pPr algn="ctr"/>
            <a:endParaRPr lang="pt-BR" sz="2000" dirty="0" smtClean="0">
              <a:solidFill>
                <a:schemeClr val="tx1"/>
              </a:solidFill>
              <a:latin typeface="+mn-lt"/>
            </a:endParaRPr>
          </a:p>
        </p:txBody>
      </p:sp>
      <p:sp>
        <p:nvSpPr>
          <p:cNvPr id="11" name="CaixaDeTexto 10"/>
          <p:cNvSpPr txBox="1"/>
          <p:nvPr/>
        </p:nvSpPr>
        <p:spPr>
          <a:xfrm>
            <a:off x="228600" y="4228356"/>
            <a:ext cx="1447800" cy="1938992"/>
          </a:xfrm>
          <a:prstGeom prst="rect">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t-BR" sz="2000" dirty="0">
              <a:solidFill>
                <a:schemeClr val="tx1"/>
              </a:solidFill>
              <a:latin typeface="+mn-lt"/>
            </a:endParaRPr>
          </a:p>
          <a:p>
            <a:pPr algn="ctr"/>
            <a:r>
              <a:rPr lang="pt-BR" sz="2000" b="1" dirty="0" smtClean="0">
                <a:solidFill>
                  <a:schemeClr val="accent3">
                    <a:lumMod val="50000"/>
                  </a:schemeClr>
                </a:solidFill>
                <a:latin typeface="+mn-lt"/>
              </a:rPr>
              <a:t>Mês 1: 30</a:t>
            </a:r>
          </a:p>
          <a:p>
            <a:pPr algn="ctr"/>
            <a:r>
              <a:rPr lang="pt-BR" sz="2000" b="1" dirty="0" smtClean="0">
                <a:solidFill>
                  <a:schemeClr val="accent3">
                    <a:lumMod val="50000"/>
                  </a:schemeClr>
                </a:solidFill>
                <a:latin typeface="+mn-lt"/>
              </a:rPr>
              <a:t>Mês 2: 35</a:t>
            </a:r>
          </a:p>
          <a:p>
            <a:pPr algn="ctr"/>
            <a:r>
              <a:rPr lang="pt-BR" sz="2000" b="1" dirty="0" smtClean="0">
                <a:solidFill>
                  <a:schemeClr val="accent3">
                    <a:lumMod val="50000"/>
                  </a:schemeClr>
                </a:solidFill>
                <a:latin typeface="+mn-lt"/>
              </a:rPr>
              <a:t>Mês 3: 44</a:t>
            </a:r>
          </a:p>
          <a:p>
            <a:pPr algn="ctr"/>
            <a:r>
              <a:rPr lang="pt-BR" sz="2000" b="1" dirty="0" smtClean="0">
                <a:solidFill>
                  <a:schemeClr val="accent3">
                    <a:lumMod val="50000"/>
                  </a:schemeClr>
                </a:solidFill>
                <a:latin typeface="+mn-lt"/>
              </a:rPr>
              <a:t>Mês 4: 51</a:t>
            </a:r>
          </a:p>
          <a:p>
            <a:pPr algn="ctr"/>
            <a:endParaRPr lang="pt-BR" sz="2000" dirty="0" smtClean="0">
              <a:solidFill>
                <a:schemeClr val="tx1"/>
              </a:solidFill>
              <a:latin typeface="+mn-lt"/>
            </a:endParaRPr>
          </a:p>
        </p:txBody>
      </p:sp>
    </p:spTree>
    <p:extLst>
      <p:ext uri="{BB962C8B-B14F-4D97-AF65-F5344CB8AC3E}">
        <p14:creationId xmlns:p14="http://schemas.microsoft.com/office/powerpoint/2010/main" val="665828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62725"/>
            <a:ext cx="9144000" cy="53897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fontAlgn="auto">
              <a:spcAft>
                <a:spcPts val="0"/>
              </a:spcAft>
              <a:buFont typeface="Arial" pitchFamily="34" charset="0"/>
              <a:buNone/>
            </a:pPr>
            <a:r>
              <a:rPr lang="pt-BR" sz="3200" dirty="0">
                <a:solidFill>
                  <a:srgbClr val="002060"/>
                </a:solidFill>
              </a:rPr>
              <a:t>Objetivo </a:t>
            </a:r>
            <a:r>
              <a:rPr lang="pt-BR" sz="3200" dirty="0" smtClean="0">
                <a:solidFill>
                  <a:srgbClr val="002060"/>
                </a:solidFill>
              </a:rPr>
              <a:t>5 – Avaliação de risco </a:t>
            </a:r>
            <a:endParaRPr lang="pt-BR" sz="3200" dirty="0">
              <a:solidFill>
                <a:srgbClr val="002060"/>
              </a:solidFill>
            </a:endParaRPr>
          </a:p>
        </p:txBody>
      </p:sp>
      <p:sp>
        <p:nvSpPr>
          <p:cNvPr id="2" name="Retângulo 1"/>
          <p:cNvSpPr/>
          <p:nvPr/>
        </p:nvSpPr>
        <p:spPr>
          <a:xfrm>
            <a:off x="0" y="572185"/>
            <a:ext cx="9144000"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pt-BR" sz="2400" b="1" dirty="0" smtClean="0">
                <a:solidFill>
                  <a:schemeClr val="accent3">
                    <a:lumMod val="50000"/>
                  </a:schemeClr>
                </a:solidFill>
                <a:effectLst>
                  <a:outerShdw blurRad="38100" dist="38100" dir="2700000" algn="tl">
                    <a:srgbClr val="000000">
                      <a:alpha val="43137"/>
                    </a:srgbClr>
                  </a:outerShdw>
                </a:effectLst>
              </a:rPr>
              <a:t>META:  </a:t>
            </a:r>
            <a:r>
              <a:rPr lang="pt-BR" sz="2400" dirty="0">
                <a:solidFill>
                  <a:schemeClr val="bg1"/>
                </a:solidFill>
              </a:rPr>
              <a:t>Avaliar risco gestacional em 100% das gestantes</a:t>
            </a:r>
            <a:r>
              <a:rPr lang="pt-BR" sz="2400" dirty="0">
                <a:solidFill>
                  <a:schemeClr val="accent3">
                    <a:lumMod val="50000"/>
                  </a:schemeClr>
                </a:solidFill>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1" y="1179513"/>
            <a:ext cx="3829049" cy="20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tângulo 11"/>
          <p:cNvSpPr/>
          <p:nvPr/>
        </p:nvSpPr>
        <p:spPr>
          <a:xfrm>
            <a:off x="0" y="3366275"/>
            <a:ext cx="9144000" cy="4818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fontAlgn="auto">
              <a:spcAft>
                <a:spcPts val="0"/>
              </a:spcAft>
              <a:buFont typeface="Arial" pitchFamily="34" charset="0"/>
              <a:buNone/>
            </a:pPr>
            <a:r>
              <a:rPr lang="pt-BR" sz="3200" dirty="0">
                <a:solidFill>
                  <a:srgbClr val="002060"/>
                </a:solidFill>
              </a:rPr>
              <a:t>Objetivo 6 – Promover a saúde</a:t>
            </a:r>
          </a:p>
        </p:txBody>
      </p:sp>
      <p:sp>
        <p:nvSpPr>
          <p:cNvPr id="15" name="Retângulo 14"/>
          <p:cNvSpPr/>
          <p:nvPr/>
        </p:nvSpPr>
        <p:spPr>
          <a:xfrm>
            <a:off x="190500" y="3963085"/>
            <a:ext cx="3657600" cy="267765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pt-BR" sz="2400" b="1" dirty="0" smtClean="0">
                <a:solidFill>
                  <a:schemeClr val="accent3">
                    <a:lumMod val="50000"/>
                  </a:schemeClr>
                </a:solidFill>
                <a:effectLst>
                  <a:outerShdw blurRad="38100" dist="38100" dir="2700000" algn="tl">
                    <a:srgbClr val="000000">
                      <a:alpha val="43137"/>
                    </a:srgbClr>
                  </a:outerShdw>
                </a:effectLst>
              </a:rPr>
              <a:t>META:  </a:t>
            </a:r>
            <a:r>
              <a:rPr lang="pt-BR" sz="2400" dirty="0" smtClean="0">
                <a:solidFill>
                  <a:schemeClr val="bg1"/>
                </a:solidFill>
              </a:rPr>
              <a:t>Orientar a 100% das gestantes em aleitamento materno, nutrição, cuidados de recém-nascido, anticoncepção pós-parto, tabagismo, drogas e álcool, e saúde bucal.</a:t>
            </a:r>
            <a:endParaRPr lang="pt-BR" sz="2400" dirty="0">
              <a:solidFill>
                <a:schemeClr val="accent3">
                  <a:lumMod val="50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63" y="3944938"/>
            <a:ext cx="3576637" cy="199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aixaDeTexto 15"/>
          <p:cNvSpPr txBox="1"/>
          <p:nvPr/>
        </p:nvSpPr>
        <p:spPr>
          <a:xfrm>
            <a:off x="7734300" y="3961656"/>
            <a:ext cx="1276350" cy="1323439"/>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t-BR" sz="2000" b="1" dirty="0" smtClean="0">
                <a:solidFill>
                  <a:schemeClr val="accent3">
                    <a:lumMod val="50000"/>
                  </a:schemeClr>
                </a:solidFill>
                <a:latin typeface="+mn-lt"/>
              </a:rPr>
              <a:t>Mês 1: </a:t>
            </a:r>
            <a:r>
              <a:rPr lang="pt-BR" sz="2000" b="1" dirty="0" smtClean="0">
                <a:solidFill>
                  <a:schemeClr val="accent3">
                    <a:lumMod val="50000"/>
                  </a:schemeClr>
                </a:solidFill>
              </a:rPr>
              <a:t>18</a:t>
            </a:r>
            <a:endParaRPr lang="pt-BR" sz="2000" b="1" dirty="0" smtClean="0">
              <a:solidFill>
                <a:schemeClr val="accent3">
                  <a:lumMod val="50000"/>
                </a:schemeClr>
              </a:solidFill>
              <a:latin typeface="+mn-lt"/>
            </a:endParaRPr>
          </a:p>
          <a:p>
            <a:pPr algn="ctr"/>
            <a:r>
              <a:rPr lang="pt-BR" sz="2000" b="1" dirty="0" smtClean="0">
                <a:solidFill>
                  <a:schemeClr val="accent3">
                    <a:lumMod val="50000"/>
                  </a:schemeClr>
                </a:solidFill>
                <a:latin typeface="+mn-lt"/>
              </a:rPr>
              <a:t>Mês 2: </a:t>
            </a:r>
            <a:r>
              <a:rPr lang="pt-BR" sz="2000" b="1" dirty="0" smtClean="0">
                <a:solidFill>
                  <a:schemeClr val="accent3">
                    <a:lumMod val="50000"/>
                  </a:schemeClr>
                </a:solidFill>
              </a:rPr>
              <a:t>27</a:t>
            </a:r>
            <a:endParaRPr lang="pt-BR" sz="2000" b="1" dirty="0" smtClean="0">
              <a:solidFill>
                <a:schemeClr val="accent3">
                  <a:lumMod val="50000"/>
                </a:schemeClr>
              </a:solidFill>
              <a:latin typeface="+mn-lt"/>
            </a:endParaRPr>
          </a:p>
          <a:p>
            <a:pPr algn="ctr"/>
            <a:r>
              <a:rPr lang="pt-BR" sz="2000" b="1" dirty="0" smtClean="0">
                <a:solidFill>
                  <a:schemeClr val="accent3">
                    <a:lumMod val="50000"/>
                  </a:schemeClr>
                </a:solidFill>
                <a:latin typeface="+mn-lt"/>
              </a:rPr>
              <a:t>Mês 3: </a:t>
            </a:r>
            <a:r>
              <a:rPr lang="pt-BR" sz="2000" b="1" dirty="0" smtClean="0">
                <a:solidFill>
                  <a:schemeClr val="accent3">
                    <a:lumMod val="50000"/>
                  </a:schemeClr>
                </a:solidFill>
              </a:rPr>
              <a:t>36</a:t>
            </a:r>
            <a:endParaRPr lang="pt-BR" sz="2000" b="1" dirty="0" smtClean="0">
              <a:solidFill>
                <a:schemeClr val="accent3">
                  <a:lumMod val="50000"/>
                </a:schemeClr>
              </a:solidFill>
              <a:latin typeface="+mn-lt"/>
            </a:endParaRPr>
          </a:p>
          <a:p>
            <a:pPr algn="ctr"/>
            <a:r>
              <a:rPr lang="pt-BR" sz="2000" b="1" dirty="0" smtClean="0">
                <a:solidFill>
                  <a:schemeClr val="accent3">
                    <a:lumMod val="50000"/>
                  </a:schemeClr>
                </a:solidFill>
                <a:latin typeface="+mn-lt"/>
              </a:rPr>
              <a:t>Mês 4: </a:t>
            </a:r>
            <a:r>
              <a:rPr lang="pt-BR" sz="2000" b="1" dirty="0" smtClean="0">
                <a:solidFill>
                  <a:schemeClr val="accent3">
                    <a:lumMod val="50000"/>
                  </a:schemeClr>
                </a:solidFill>
              </a:rPr>
              <a:t>43</a:t>
            </a:r>
            <a:endParaRPr lang="pt-BR" sz="2000" b="1" dirty="0" smtClean="0">
              <a:solidFill>
                <a:schemeClr val="accent3">
                  <a:lumMod val="50000"/>
                </a:schemeClr>
              </a:solidFill>
              <a:latin typeface="+mn-lt"/>
            </a:endParaRPr>
          </a:p>
        </p:txBody>
      </p:sp>
      <p:sp>
        <p:nvSpPr>
          <p:cNvPr id="17" name="CaixaDeTexto 16"/>
          <p:cNvSpPr txBox="1"/>
          <p:nvPr/>
        </p:nvSpPr>
        <p:spPr>
          <a:xfrm>
            <a:off x="4629150" y="1180356"/>
            <a:ext cx="1447800" cy="1938992"/>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t-BR" sz="2000" dirty="0">
              <a:solidFill>
                <a:schemeClr val="tx1"/>
              </a:solidFill>
              <a:latin typeface="+mn-lt"/>
            </a:endParaRPr>
          </a:p>
          <a:p>
            <a:pPr algn="ctr"/>
            <a:r>
              <a:rPr lang="pt-BR" sz="2000" b="1" dirty="0" smtClean="0">
                <a:solidFill>
                  <a:schemeClr val="accent3">
                    <a:lumMod val="50000"/>
                  </a:schemeClr>
                </a:solidFill>
                <a:latin typeface="+mn-lt"/>
              </a:rPr>
              <a:t>Mês 1: </a:t>
            </a:r>
            <a:r>
              <a:rPr lang="pt-BR" sz="2000" b="1" dirty="0" smtClean="0">
                <a:solidFill>
                  <a:schemeClr val="accent3">
                    <a:lumMod val="50000"/>
                  </a:schemeClr>
                </a:solidFill>
              </a:rPr>
              <a:t>24</a:t>
            </a:r>
            <a:endParaRPr lang="pt-BR" sz="2000" b="1" dirty="0" smtClean="0">
              <a:solidFill>
                <a:schemeClr val="accent3">
                  <a:lumMod val="50000"/>
                </a:schemeClr>
              </a:solidFill>
              <a:latin typeface="+mn-lt"/>
            </a:endParaRPr>
          </a:p>
          <a:p>
            <a:pPr algn="ctr"/>
            <a:r>
              <a:rPr lang="pt-BR" sz="2000" b="1" dirty="0" smtClean="0">
                <a:solidFill>
                  <a:schemeClr val="accent3">
                    <a:lumMod val="50000"/>
                  </a:schemeClr>
                </a:solidFill>
                <a:latin typeface="+mn-lt"/>
              </a:rPr>
              <a:t>Mês 2: 30</a:t>
            </a:r>
          </a:p>
          <a:p>
            <a:pPr algn="ctr"/>
            <a:r>
              <a:rPr lang="pt-BR" sz="2000" b="1" dirty="0" smtClean="0">
                <a:solidFill>
                  <a:schemeClr val="accent3">
                    <a:lumMod val="50000"/>
                  </a:schemeClr>
                </a:solidFill>
                <a:latin typeface="+mn-lt"/>
              </a:rPr>
              <a:t>Mês 3: 41</a:t>
            </a:r>
          </a:p>
          <a:p>
            <a:pPr algn="ctr"/>
            <a:r>
              <a:rPr lang="pt-BR" sz="2000" b="1" dirty="0" smtClean="0">
                <a:solidFill>
                  <a:schemeClr val="accent3">
                    <a:lumMod val="50000"/>
                  </a:schemeClr>
                </a:solidFill>
                <a:latin typeface="+mn-lt"/>
              </a:rPr>
              <a:t>Mês 4: </a:t>
            </a:r>
            <a:r>
              <a:rPr lang="pt-BR" sz="2000" b="1" dirty="0" smtClean="0">
                <a:solidFill>
                  <a:schemeClr val="accent3">
                    <a:lumMod val="50000"/>
                  </a:schemeClr>
                </a:solidFill>
              </a:rPr>
              <a:t>48</a:t>
            </a:r>
            <a:endParaRPr lang="pt-BR" sz="2000" b="1" dirty="0" smtClean="0">
              <a:solidFill>
                <a:schemeClr val="accent3">
                  <a:lumMod val="50000"/>
                </a:schemeClr>
              </a:solidFill>
              <a:latin typeface="+mn-lt"/>
            </a:endParaRPr>
          </a:p>
          <a:p>
            <a:pPr algn="ctr"/>
            <a:endParaRPr lang="pt-BR" sz="2000" dirty="0" smtClean="0">
              <a:solidFill>
                <a:schemeClr val="tx1"/>
              </a:solidFill>
              <a:latin typeface="+mn-lt"/>
            </a:endParaRPr>
          </a:p>
        </p:txBody>
      </p:sp>
      <p:sp>
        <p:nvSpPr>
          <p:cNvPr id="6" name="CaixaDeTexto 5"/>
          <p:cNvSpPr txBox="1"/>
          <p:nvPr/>
        </p:nvSpPr>
        <p:spPr>
          <a:xfrm>
            <a:off x="4038600" y="6067901"/>
            <a:ext cx="5105400" cy="707886"/>
          </a:xfrm>
          <a:prstGeom prst="rect">
            <a:avLst/>
          </a:prstGeom>
          <a:ln>
            <a:solidFill>
              <a:schemeClr val="tx2">
                <a:lumMod val="7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pt-BR" sz="2000" dirty="0" smtClean="0"/>
              <a:t>Gestantes participantes do Grupo :      </a:t>
            </a:r>
            <a:r>
              <a:rPr lang="pt-BR" sz="2000" b="1" dirty="0" smtClean="0">
                <a:solidFill>
                  <a:schemeClr val="accent2">
                    <a:lumMod val="75000"/>
                  </a:schemeClr>
                </a:solidFill>
                <a:effectLst>
                  <a:outerShdw blurRad="38100" dist="38100" dir="2700000" algn="tl">
                    <a:srgbClr val="000000">
                      <a:alpha val="43137"/>
                    </a:srgbClr>
                  </a:outerShdw>
                </a:effectLst>
              </a:rPr>
              <a:t>“TIRANDO DUVIDAS SOBRE A GRAVIDEZ”</a:t>
            </a:r>
            <a:endParaRPr lang="pt-BR" sz="20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3006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955" y="-162272"/>
            <a:ext cx="8946232" cy="926976"/>
          </a:xfrm>
        </p:spPr>
        <p:txBody>
          <a:bodyPr>
            <a:normAutofit/>
          </a:bodyPr>
          <a:lstStyle/>
          <a:p>
            <a:r>
              <a:rPr lang="pt-BR" sz="3600" b="1" dirty="0" smtClean="0">
                <a:solidFill>
                  <a:srgbClr val="002060"/>
                </a:solidFill>
              </a:rPr>
              <a:t>Metas, estimativas, Objetivos e Resultados</a:t>
            </a:r>
            <a:endParaRPr lang="pt-BR" sz="3600" b="1" dirty="0">
              <a:solidFill>
                <a:srgbClr val="002060"/>
              </a:solidFill>
            </a:endParaRPr>
          </a:p>
        </p:txBody>
      </p:sp>
      <p:sp>
        <p:nvSpPr>
          <p:cNvPr id="5" name="CaixaDeTexto 4"/>
          <p:cNvSpPr txBox="1"/>
          <p:nvPr/>
        </p:nvSpPr>
        <p:spPr>
          <a:xfrm>
            <a:off x="7162800" y="2067698"/>
            <a:ext cx="1783432" cy="39087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BR" sz="2400" dirty="0" smtClean="0">
                <a:solidFill>
                  <a:srgbClr val="002060"/>
                </a:solidFill>
                <a:latin typeface="+mn-lt"/>
              </a:rPr>
              <a:t>Pré-Intervenção: 33%</a:t>
            </a:r>
          </a:p>
          <a:p>
            <a:pPr algn="ctr"/>
            <a:r>
              <a:rPr lang="pt-BR" sz="2400" dirty="0" smtClean="0">
                <a:solidFill>
                  <a:srgbClr val="002060"/>
                </a:solidFill>
                <a:latin typeface="+mn-lt"/>
              </a:rPr>
              <a:t>Meta: 100%</a:t>
            </a:r>
          </a:p>
          <a:p>
            <a:pPr algn="ctr"/>
            <a:endParaRPr lang="pt-BR" sz="2000" dirty="0">
              <a:solidFill>
                <a:srgbClr val="002060"/>
              </a:solidFill>
              <a:latin typeface="+mn-lt"/>
            </a:endParaRPr>
          </a:p>
          <a:p>
            <a:pPr algn="ctr"/>
            <a:r>
              <a:rPr lang="pt-BR" sz="2800" dirty="0" smtClean="0">
                <a:solidFill>
                  <a:srgbClr val="002060"/>
                </a:solidFill>
                <a:latin typeface="+mn-lt"/>
              </a:rPr>
              <a:t>Mês 1: </a:t>
            </a:r>
            <a:r>
              <a:rPr lang="pt-BR" sz="2800" dirty="0">
                <a:solidFill>
                  <a:srgbClr val="002060"/>
                </a:solidFill>
              </a:rPr>
              <a:t>2</a:t>
            </a:r>
            <a:endParaRPr lang="pt-BR" sz="2800" dirty="0" smtClean="0">
              <a:solidFill>
                <a:srgbClr val="002060"/>
              </a:solidFill>
              <a:latin typeface="+mn-lt"/>
            </a:endParaRPr>
          </a:p>
          <a:p>
            <a:pPr algn="ctr"/>
            <a:r>
              <a:rPr lang="pt-BR" sz="2800" dirty="0" smtClean="0">
                <a:solidFill>
                  <a:srgbClr val="002060"/>
                </a:solidFill>
                <a:latin typeface="+mn-lt"/>
              </a:rPr>
              <a:t>Mês 2: </a:t>
            </a:r>
            <a:r>
              <a:rPr lang="pt-BR" sz="2800" dirty="0">
                <a:solidFill>
                  <a:srgbClr val="002060"/>
                </a:solidFill>
              </a:rPr>
              <a:t>3</a:t>
            </a:r>
            <a:endParaRPr lang="pt-BR" sz="2800" dirty="0" smtClean="0">
              <a:solidFill>
                <a:srgbClr val="002060"/>
              </a:solidFill>
              <a:latin typeface="+mn-lt"/>
            </a:endParaRPr>
          </a:p>
          <a:p>
            <a:pPr algn="ctr"/>
            <a:r>
              <a:rPr lang="pt-BR" sz="2800" dirty="0" smtClean="0">
                <a:solidFill>
                  <a:srgbClr val="002060"/>
                </a:solidFill>
                <a:latin typeface="+mn-lt"/>
              </a:rPr>
              <a:t>Mês 3: </a:t>
            </a:r>
            <a:r>
              <a:rPr lang="pt-BR" sz="2800" dirty="0">
                <a:solidFill>
                  <a:srgbClr val="002060"/>
                </a:solidFill>
              </a:rPr>
              <a:t>6</a:t>
            </a:r>
            <a:endParaRPr lang="pt-BR" sz="2800" dirty="0" smtClean="0">
              <a:solidFill>
                <a:srgbClr val="002060"/>
              </a:solidFill>
              <a:latin typeface="+mn-lt"/>
            </a:endParaRPr>
          </a:p>
          <a:p>
            <a:pPr algn="ctr"/>
            <a:r>
              <a:rPr lang="pt-BR" sz="2800" dirty="0" smtClean="0">
                <a:solidFill>
                  <a:srgbClr val="002060"/>
                </a:solidFill>
                <a:latin typeface="+mn-lt"/>
              </a:rPr>
              <a:t>Mês 4: </a:t>
            </a:r>
            <a:r>
              <a:rPr lang="pt-BR" sz="2800" dirty="0">
                <a:solidFill>
                  <a:srgbClr val="002060"/>
                </a:solidFill>
              </a:rPr>
              <a:t>8</a:t>
            </a:r>
            <a:endParaRPr lang="pt-BR" sz="2800" dirty="0" smtClean="0">
              <a:solidFill>
                <a:srgbClr val="002060"/>
              </a:solidFill>
              <a:latin typeface="+mn-lt"/>
            </a:endParaRPr>
          </a:p>
          <a:p>
            <a:pPr algn="just"/>
            <a:endParaRPr lang="pt-BR" sz="2000" dirty="0" smtClean="0">
              <a:solidFill>
                <a:srgbClr val="002060"/>
              </a:solidFill>
              <a:latin typeface="+mn-lt"/>
            </a:endParaRPr>
          </a:p>
        </p:txBody>
      </p:sp>
      <p:sp>
        <p:nvSpPr>
          <p:cNvPr id="6" name="CaixaDeTexto 5"/>
          <p:cNvSpPr txBox="1"/>
          <p:nvPr/>
        </p:nvSpPr>
        <p:spPr>
          <a:xfrm>
            <a:off x="0" y="6247606"/>
            <a:ext cx="8975021" cy="461665"/>
          </a:xfrm>
          <a:prstGeom prst="rect">
            <a:avLst/>
          </a:prstGeom>
          <a:noFill/>
        </p:spPr>
        <p:txBody>
          <a:bodyPr wrap="square" rtlCol="0">
            <a:spAutoFit/>
          </a:bodyPr>
          <a:lstStyle/>
          <a:p>
            <a:pPr algn="ctr"/>
            <a:r>
              <a:rPr lang="pt-BR" sz="2400" b="1" dirty="0">
                <a:ln w="12700">
                  <a:solidFill>
                    <a:srgbClr val="00B050"/>
                  </a:solidFill>
                  <a:prstDash val="solid"/>
                </a:ln>
                <a:solidFill>
                  <a:srgbClr val="00B050"/>
                </a:solidFill>
                <a:effectLst>
                  <a:outerShdw blurRad="41275" dist="20320" dir="1800000" algn="tl" rotWithShape="0">
                    <a:srgbClr val="000000">
                      <a:alpha val="40000"/>
                    </a:srgbClr>
                  </a:outerShdw>
                </a:effectLst>
                <a:latin typeface="+mn-lt"/>
              </a:rPr>
              <a:t>Cobertura do programa de atenção </a:t>
            </a:r>
            <a:r>
              <a:rPr lang="pt-BR" sz="2400" b="1" dirty="0" smtClean="0">
                <a:ln w="12700">
                  <a:solidFill>
                    <a:srgbClr val="00B050"/>
                  </a:solidFill>
                  <a:prstDash val="solid"/>
                </a:ln>
                <a:solidFill>
                  <a:srgbClr val="00B050"/>
                </a:solidFill>
                <a:effectLst>
                  <a:outerShdw blurRad="41275" dist="20320" dir="1800000" algn="tl" rotWithShape="0">
                    <a:srgbClr val="000000">
                      <a:alpha val="40000"/>
                    </a:srgbClr>
                  </a:outerShdw>
                </a:effectLst>
                <a:latin typeface="+mn-lt"/>
              </a:rPr>
              <a:t>ao PRE-NATAL e PUERPERIO</a:t>
            </a:r>
            <a:r>
              <a:rPr lang="pt-BR" sz="1600" b="1" dirty="0" smtClean="0">
                <a:ln w="12700">
                  <a:solidFill>
                    <a:srgbClr val="00B050"/>
                  </a:solidFill>
                  <a:prstDash val="solid"/>
                </a:ln>
                <a:solidFill>
                  <a:srgbClr val="00B050"/>
                </a:solidFill>
                <a:effectLst>
                  <a:outerShdw blurRad="41275" dist="20320" dir="1800000" algn="tl" rotWithShape="0">
                    <a:srgbClr val="000000">
                      <a:alpha val="40000"/>
                    </a:srgbClr>
                  </a:outerShdw>
                </a:effectLst>
                <a:latin typeface="+mn-lt"/>
              </a:rPr>
              <a:t>.</a:t>
            </a:r>
            <a:endParaRPr lang="pt-BR" sz="2000" b="1" dirty="0">
              <a:ln w="12700">
                <a:solidFill>
                  <a:srgbClr val="00B050"/>
                </a:solidFill>
                <a:prstDash val="solid"/>
              </a:ln>
              <a:solidFill>
                <a:srgbClr val="00B050"/>
              </a:solidFill>
              <a:effectLst>
                <a:outerShdw blurRad="41275" dist="20320" dir="1800000" algn="tl" rotWithShape="0">
                  <a:srgbClr val="000000">
                    <a:alpha val="40000"/>
                  </a:srgbClr>
                </a:outerShdw>
              </a:effectLst>
            </a:endParaRPr>
          </a:p>
        </p:txBody>
      </p:sp>
      <p:sp>
        <p:nvSpPr>
          <p:cNvPr id="8" name="Retângulo 7"/>
          <p:cNvSpPr/>
          <p:nvPr/>
        </p:nvSpPr>
        <p:spPr>
          <a:xfrm>
            <a:off x="0" y="0"/>
            <a:ext cx="9144000" cy="75882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Conteúdo 2"/>
          <p:cNvSpPr>
            <a:spLocks noGrp="1"/>
          </p:cNvSpPr>
          <p:nvPr>
            <p:ph idx="1"/>
          </p:nvPr>
        </p:nvSpPr>
        <p:spPr>
          <a:xfrm>
            <a:off x="0" y="47625"/>
            <a:ext cx="9144000" cy="711200"/>
          </a:xfrm>
        </p:spPr>
        <p:txBody>
          <a:bodyPr>
            <a:normAutofit/>
          </a:bodyPr>
          <a:lstStyle/>
          <a:p>
            <a:pPr marL="0" indent="0" algn="just">
              <a:buNone/>
            </a:pPr>
            <a:r>
              <a:rPr lang="pt-BR" sz="2800" dirty="0" smtClean="0">
                <a:solidFill>
                  <a:srgbClr val="002060"/>
                </a:solidFill>
              </a:rPr>
              <a:t>Objetivo </a:t>
            </a:r>
            <a:r>
              <a:rPr lang="pt-BR" sz="2800" dirty="0">
                <a:solidFill>
                  <a:srgbClr val="002060"/>
                </a:solidFill>
              </a:rPr>
              <a:t>1 - Ampliar a cobertura </a:t>
            </a:r>
            <a:r>
              <a:rPr lang="pt-BR" sz="2800" dirty="0" smtClean="0">
                <a:solidFill>
                  <a:srgbClr val="002060"/>
                </a:solidFill>
              </a:rPr>
              <a:t>do PRE-NATAL e PUERPERIO</a:t>
            </a:r>
          </a:p>
          <a:p>
            <a:pPr marL="0" indent="0" algn="just">
              <a:buNone/>
            </a:pPr>
            <a:endParaRPr lang="pt-BR" sz="2800" dirty="0">
              <a:solidFill>
                <a:srgbClr val="002060"/>
              </a:solidFill>
            </a:endParaRPr>
          </a:p>
          <a:p>
            <a:pPr marL="0" indent="0" algn="just">
              <a:buNone/>
            </a:pPr>
            <a:endParaRPr lang="pt-BR" dirty="0"/>
          </a:p>
        </p:txBody>
      </p:sp>
      <p:sp>
        <p:nvSpPr>
          <p:cNvPr id="11" name="CaixaDeTexto 10"/>
          <p:cNvSpPr txBox="1"/>
          <p:nvPr/>
        </p:nvSpPr>
        <p:spPr>
          <a:xfrm>
            <a:off x="0" y="918210"/>
            <a:ext cx="9144000" cy="954107"/>
          </a:xfrm>
          <a:prstGeom prst="rect">
            <a:avLst/>
          </a:prstGeom>
          <a:solidFill>
            <a:schemeClr val="accent5">
              <a:lumMod val="60000"/>
              <a:lumOff val="40000"/>
            </a:schemeClr>
          </a:solidFill>
        </p:spPr>
        <p:txBody>
          <a:bodyPr wrap="square" rtlCol="0">
            <a:spAutoFit/>
          </a:bodyPr>
          <a:lstStyle/>
          <a:p>
            <a:pPr algn="ctr"/>
            <a:r>
              <a:rPr lang="pt-BR" sz="2800" b="1" dirty="0" smtClean="0">
                <a:solidFill>
                  <a:srgbClr val="00B050"/>
                </a:solidFill>
                <a:effectLst>
                  <a:outerShdw blurRad="38100" dist="38100" dir="2700000" algn="tl">
                    <a:srgbClr val="000000">
                      <a:alpha val="43137"/>
                    </a:srgbClr>
                  </a:outerShdw>
                </a:effectLst>
              </a:rPr>
              <a:t>META:  </a:t>
            </a:r>
            <a:r>
              <a:rPr lang="pt-BR" sz="2800" dirty="0"/>
              <a:t>Alcançar </a:t>
            </a:r>
            <a:r>
              <a:rPr lang="pt-BR" sz="2800" dirty="0" smtClean="0"/>
              <a:t>100% </a:t>
            </a:r>
            <a:r>
              <a:rPr lang="pt-BR" sz="2800" dirty="0"/>
              <a:t>de cobertura do programa de </a:t>
            </a:r>
            <a:r>
              <a:rPr lang="pt-BR" sz="2800" dirty="0" smtClean="0"/>
              <a:t>Puerpério</a:t>
            </a:r>
            <a:endParaRPr lang="pt-BR"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20888"/>
            <a:ext cx="6724650" cy="415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820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0" y="-1"/>
            <a:ext cx="9144000" cy="47897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Conteúdo 2"/>
          <p:cNvSpPr>
            <a:spLocks noGrp="1"/>
          </p:cNvSpPr>
          <p:nvPr>
            <p:ph idx="1"/>
          </p:nvPr>
        </p:nvSpPr>
        <p:spPr>
          <a:xfrm>
            <a:off x="0" y="47625"/>
            <a:ext cx="9144000" cy="398689"/>
          </a:xfrm>
        </p:spPr>
        <p:txBody>
          <a:bodyPr>
            <a:normAutofit fontScale="85000" lnSpcReduction="20000"/>
          </a:bodyPr>
          <a:lstStyle/>
          <a:p>
            <a:pPr marL="0" indent="0" algn="just">
              <a:buNone/>
            </a:pPr>
            <a:r>
              <a:rPr lang="pt-BR" sz="2800" dirty="0" smtClean="0">
                <a:solidFill>
                  <a:srgbClr val="002060"/>
                </a:solidFill>
              </a:rPr>
              <a:t>Objetivo </a:t>
            </a:r>
            <a:r>
              <a:rPr lang="pt-BR" sz="2800" dirty="0">
                <a:solidFill>
                  <a:srgbClr val="002060"/>
                </a:solidFill>
              </a:rPr>
              <a:t>2</a:t>
            </a:r>
            <a:r>
              <a:rPr lang="pt-BR" sz="2800" dirty="0" smtClean="0">
                <a:solidFill>
                  <a:srgbClr val="002060"/>
                </a:solidFill>
              </a:rPr>
              <a:t> </a:t>
            </a:r>
            <a:r>
              <a:rPr lang="pt-BR" sz="2800" dirty="0">
                <a:solidFill>
                  <a:srgbClr val="002060"/>
                </a:solidFill>
              </a:rPr>
              <a:t>- Melhorar a qualidade da atenção </a:t>
            </a:r>
            <a:r>
              <a:rPr lang="pt-BR" sz="2800" dirty="0" smtClean="0">
                <a:solidFill>
                  <a:srgbClr val="002060"/>
                </a:solidFill>
              </a:rPr>
              <a:t>ao PUERPERIO </a:t>
            </a:r>
            <a:endParaRPr lang="pt-BR" sz="2800" dirty="0">
              <a:solidFill>
                <a:srgbClr val="002060"/>
              </a:solidFill>
            </a:endParaRPr>
          </a:p>
        </p:txBody>
      </p:sp>
      <p:sp>
        <p:nvSpPr>
          <p:cNvPr id="11" name="CaixaDeTexto 10"/>
          <p:cNvSpPr txBox="1"/>
          <p:nvPr/>
        </p:nvSpPr>
        <p:spPr>
          <a:xfrm>
            <a:off x="87086" y="558981"/>
            <a:ext cx="2838450" cy="954107"/>
          </a:xfrm>
          <a:prstGeom prst="rect">
            <a:avLst/>
          </a:prstGeom>
          <a:solidFill>
            <a:schemeClr val="accent2">
              <a:lumMod val="40000"/>
              <a:lumOff val="60000"/>
            </a:schemeClr>
          </a:solidFill>
        </p:spPr>
        <p:txBody>
          <a:bodyPr wrap="square" rtlCol="0">
            <a:spAutoFit/>
          </a:bodyPr>
          <a:lstStyle/>
          <a:p>
            <a:pPr algn="ctr"/>
            <a:r>
              <a:rPr lang="pt-BR" sz="2400" b="1" dirty="0" smtClean="0">
                <a:solidFill>
                  <a:srgbClr val="00B050"/>
                </a:solidFill>
                <a:effectLst>
                  <a:outerShdw blurRad="38100" dist="38100" dir="2700000" algn="tl">
                    <a:srgbClr val="000000">
                      <a:alpha val="43137"/>
                    </a:srgbClr>
                  </a:outerShdw>
                </a:effectLst>
              </a:rPr>
              <a:t>META 1: </a:t>
            </a:r>
            <a:r>
              <a:rPr lang="pt-BR" sz="1600" dirty="0" smtClean="0"/>
              <a:t>Examinar as mamas de 100% das puérperas cadastradas</a:t>
            </a:r>
          </a:p>
        </p:txBody>
      </p:sp>
      <p:sp>
        <p:nvSpPr>
          <p:cNvPr id="9" name="CaixaDeTexto 8"/>
          <p:cNvSpPr txBox="1"/>
          <p:nvPr/>
        </p:nvSpPr>
        <p:spPr>
          <a:xfrm>
            <a:off x="3143250" y="569868"/>
            <a:ext cx="2876550" cy="954107"/>
          </a:xfrm>
          <a:prstGeom prst="rect">
            <a:avLst/>
          </a:prstGeom>
          <a:solidFill>
            <a:schemeClr val="accent2">
              <a:lumMod val="40000"/>
              <a:lumOff val="60000"/>
            </a:schemeClr>
          </a:solidFill>
        </p:spPr>
        <p:txBody>
          <a:bodyPr wrap="square" rtlCol="0">
            <a:spAutoFit/>
          </a:bodyPr>
          <a:lstStyle/>
          <a:p>
            <a:pPr algn="ctr"/>
            <a:r>
              <a:rPr lang="pt-BR" sz="2400" b="1" dirty="0" smtClean="0">
                <a:solidFill>
                  <a:srgbClr val="00B050"/>
                </a:solidFill>
                <a:effectLst>
                  <a:outerShdw blurRad="38100" dist="38100" dir="2700000" algn="tl">
                    <a:srgbClr val="000000">
                      <a:alpha val="43137"/>
                    </a:srgbClr>
                  </a:outerShdw>
                </a:effectLst>
              </a:rPr>
              <a:t>META 2: </a:t>
            </a:r>
            <a:r>
              <a:rPr lang="pt-BR" sz="1600" dirty="0" smtClean="0"/>
              <a:t>Examinar o abdome </a:t>
            </a:r>
            <a:r>
              <a:rPr lang="pt-BR" sz="1600" dirty="0"/>
              <a:t>de 100% das </a:t>
            </a:r>
            <a:r>
              <a:rPr lang="pt-BR" sz="1600" dirty="0" smtClean="0"/>
              <a:t>puérperas cadastradas</a:t>
            </a:r>
            <a:endParaRPr lang="pt-BR" sz="1600" dirty="0"/>
          </a:p>
        </p:txBody>
      </p:sp>
      <p:sp>
        <p:nvSpPr>
          <p:cNvPr id="12" name="CaixaDeTexto 11"/>
          <p:cNvSpPr txBox="1"/>
          <p:nvPr/>
        </p:nvSpPr>
        <p:spPr>
          <a:xfrm>
            <a:off x="6232071" y="556260"/>
            <a:ext cx="2819400" cy="954107"/>
          </a:xfrm>
          <a:prstGeom prst="rect">
            <a:avLst/>
          </a:prstGeom>
          <a:solidFill>
            <a:schemeClr val="accent2">
              <a:lumMod val="40000"/>
              <a:lumOff val="60000"/>
            </a:schemeClr>
          </a:solidFill>
        </p:spPr>
        <p:txBody>
          <a:bodyPr wrap="square" rtlCol="0">
            <a:spAutoFit/>
          </a:bodyPr>
          <a:lstStyle/>
          <a:p>
            <a:pPr algn="ctr"/>
            <a:r>
              <a:rPr lang="pt-BR" sz="2400" b="1" dirty="0" smtClean="0">
                <a:solidFill>
                  <a:srgbClr val="00B050"/>
                </a:solidFill>
                <a:effectLst>
                  <a:outerShdw blurRad="38100" dist="38100" dir="2700000" algn="tl">
                    <a:srgbClr val="000000">
                      <a:alpha val="43137"/>
                    </a:srgbClr>
                  </a:outerShdw>
                </a:effectLst>
              </a:rPr>
              <a:t>META 3: </a:t>
            </a:r>
            <a:r>
              <a:rPr lang="pt-BR" sz="1600" dirty="0"/>
              <a:t>R</a:t>
            </a:r>
            <a:r>
              <a:rPr lang="pt-BR" sz="1600" dirty="0" smtClean="0"/>
              <a:t>ealizar exame ginecol. a  </a:t>
            </a:r>
            <a:r>
              <a:rPr lang="pt-BR" sz="1600" dirty="0"/>
              <a:t>100% das </a:t>
            </a:r>
            <a:r>
              <a:rPr lang="pt-BR" sz="1600" dirty="0" smtClean="0"/>
              <a:t>puérperas cadastra.</a:t>
            </a:r>
            <a:endParaRPr lang="pt-BR" sz="1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1643063"/>
            <a:ext cx="2808287" cy="190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25" y="1622425"/>
            <a:ext cx="28416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2072" y="1602015"/>
            <a:ext cx="2819399" cy="191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aixaDeTexto 13"/>
          <p:cNvSpPr txBox="1"/>
          <p:nvPr/>
        </p:nvSpPr>
        <p:spPr>
          <a:xfrm>
            <a:off x="122465" y="3699510"/>
            <a:ext cx="2838450" cy="954107"/>
          </a:xfrm>
          <a:prstGeom prst="rect">
            <a:avLst/>
          </a:prstGeom>
          <a:solidFill>
            <a:schemeClr val="accent2">
              <a:lumMod val="40000"/>
              <a:lumOff val="60000"/>
            </a:schemeClr>
          </a:solidFill>
        </p:spPr>
        <p:txBody>
          <a:bodyPr wrap="square" rtlCol="0">
            <a:spAutoFit/>
          </a:bodyPr>
          <a:lstStyle/>
          <a:p>
            <a:pPr algn="ctr"/>
            <a:r>
              <a:rPr lang="pt-BR" sz="2400" b="1" dirty="0" smtClean="0">
                <a:solidFill>
                  <a:srgbClr val="00B050"/>
                </a:solidFill>
                <a:effectLst>
                  <a:outerShdw blurRad="38100" dist="38100" dir="2700000" algn="tl">
                    <a:srgbClr val="000000">
                      <a:alpha val="43137"/>
                    </a:srgbClr>
                  </a:outerShdw>
                </a:effectLst>
              </a:rPr>
              <a:t>META 4: </a:t>
            </a:r>
            <a:r>
              <a:rPr lang="pt-BR" sz="1600" dirty="0" smtClean="0"/>
              <a:t>Avaliar o estado psíquico de 100% das puérperas cadast.</a:t>
            </a:r>
          </a:p>
        </p:txBody>
      </p:sp>
      <p:sp>
        <p:nvSpPr>
          <p:cNvPr id="15" name="CaixaDeTexto 14"/>
          <p:cNvSpPr txBox="1"/>
          <p:nvPr/>
        </p:nvSpPr>
        <p:spPr>
          <a:xfrm>
            <a:off x="3145971" y="3688624"/>
            <a:ext cx="2876550" cy="954107"/>
          </a:xfrm>
          <a:prstGeom prst="rect">
            <a:avLst/>
          </a:prstGeom>
          <a:solidFill>
            <a:schemeClr val="accent2">
              <a:lumMod val="40000"/>
              <a:lumOff val="60000"/>
            </a:schemeClr>
          </a:solidFill>
        </p:spPr>
        <p:txBody>
          <a:bodyPr wrap="square" rtlCol="0">
            <a:spAutoFit/>
          </a:bodyPr>
          <a:lstStyle/>
          <a:p>
            <a:pPr algn="ctr"/>
            <a:r>
              <a:rPr lang="pt-BR" sz="2400" b="1" dirty="0" smtClean="0">
                <a:solidFill>
                  <a:srgbClr val="00B050"/>
                </a:solidFill>
                <a:effectLst>
                  <a:outerShdw blurRad="38100" dist="38100" dir="2700000" algn="tl">
                    <a:srgbClr val="000000">
                      <a:alpha val="43137"/>
                    </a:srgbClr>
                  </a:outerShdw>
                </a:effectLst>
              </a:rPr>
              <a:t>META </a:t>
            </a:r>
            <a:r>
              <a:rPr lang="pt-BR" sz="2400" b="1" dirty="0">
                <a:solidFill>
                  <a:srgbClr val="00B050"/>
                </a:solidFill>
                <a:effectLst>
                  <a:outerShdw blurRad="38100" dist="38100" dir="2700000" algn="tl">
                    <a:srgbClr val="000000">
                      <a:alpha val="43137"/>
                    </a:srgbClr>
                  </a:outerShdw>
                </a:effectLst>
              </a:rPr>
              <a:t>5</a:t>
            </a:r>
            <a:r>
              <a:rPr lang="pt-BR" sz="2400" b="1" dirty="0" smtClean="0">
                <a:solidFill>
                  <a:srgbClr val="00B050"/>
                </a:solidFill>
                <a:effectLst>
                  <a:outerShdw blurRad="38100" dist="38100" dir="2700000" algn="tl">
                    <a:srgbClr val="000000">
                      <a:alpha val="43137"/>
                    </a:srgbClr>
                  </a:outerShdw>
                </a:effectLst>
              </a:rPr>
              <a:t>: </a:t>
            </a:r>
            <a:r>
              <a:rPr lang="pt-BR" sz="1600" dirty="0" smtClean="0"/>
              <a:t>Avaliar intercorrências em </a:t>
            </a:r>
            <a:r>
              <a:rPr lang="pt-BR" sz="1600" dirty="0"/>
              <a:t>100% das </a:t>
            </a:r>
            <a:r>
              <a:rPr lang="pt-BR" sz="1600" dirty="0" smtClean="0"/>
              <a:t>puérperas cadast.</a:t>
            </a:r>
            <a:endParaRPr lang="pt-BR" sz="1600" dirty="0"/>
          </a:p>
        </p:txBody>
      </p:sp>
      <p:sp>
        <p:nvSpPr>
          <p:cNvPr id="16" name="CaixaDeTexto 15"/>
          <p:cNvSpPr txBox="1"/>
          <p:nvPr/>
        </p:nvSpPr>
        <p:spPr>
          <a:xfrm>
            <a:off x="6202136" y="3685902"/>
            <a:ext cx="2819400" cy="954107"/>
          </a:xfrm>
          <a:prstGeom prst="rect">
            <a:avLst/>
          </a:prstGeom>
          <a:solidFill>
            <a:schemeClr val="accent2">
              <a:lumMod val="40000"/>
              <a:lumOff val="60000"/>
            </a:schemeClr>
          </a:solidFill>
        </p:spPr>
        <p:txBody>
          <a:bodyPr wrap="square" rtlCol="0">
            <a:spAutoFit/>
          </a:bodyPr>
          <a:lstStyle/>
          <a:p>
            <a:pPr algn="ctr"/>
            <a:r>
              <a:rPr lang="pt-BR" sz="2400" b="1" dirty="0" smtClean="0">
                <a:solidFill>
                  <a:srgbClr val="00B050"/>
                </a:solidFill>
                <a:effectLst>
                  <a:outerShdw blurRad="38100" dist="38100" dir="2700000" algn="tl">
                    <a:srgbClr val="000000">
                      <a:alpha val="43137"/>
                    </a:srgbClr>
                  </a:outerShdw>
                </a:effectLst>
              </a:rPr>
              <a:t>META </a:t>
            </a:r>
            <a:r>
              <a:rPr lang="pt-BR" sz="2400" b="1" dirty="0">
                <a:solidFill>
                  <a:srgbClr val="00B050"/>
                </a:solidFill>
                <a:effectLst>
                  <a:outerShdw blurRad="38100" dist="38100" dir="2700000" algn="tl">
                    <a:srgbClr val="000000">
                      <a:alpha val="43137"/>
                    </a:srgbClr>
                  </a:outerShdw>
                </a:effectLst>
              </a:rPr>
              <a:t>6</a:t>
            </a:r>
            <a:r>
              <a:rPr lang="pt-BR" sz="2400" b="1" dirty="0" smtClean="0">
                <a:solidFill>
                  <a:srgbClr val="00B050"/>
                </a:solidFill>
                <a:effectLst>
                  <a:outerShdw blurRad="38100" dist="38100" dir="2700000" algn="tl">
                    <a:srgbClr val="000000">
                      <a:alpha val="43137"/>
                    </a:srgbClr>
                  </a:outerShdw>
                </a:effectLst>
              </a:rPr>
              <a:t>: </a:t>
            </a:r>
            <a:r>
              <a:rPr lang="pt-BR" sz="1600" dirty="0" smtClean="0"/>
              <a:t>Prescrever a  </a:t>
            </a:r>
            <a:r>
              <a:rPr lang="pt-BR" sz="1600" dirty="0"/>
              <a:t>100% das </a:t>
            </a:r>
            <a:r>
              <a:rPr lang="pt-BR" sz="1600" dirty="0" smtClean="0"/>
              <a:t>puérperas um método anticoncep.</a:t>
            </a:r>
            <a:endParaRPr lang="pt-BR" sz="1600" dirty="0"/>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86" y="4732337"/>
            <a:ext cx="2884714" cy="192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2798" y="4713513"/>
            <a:ext cx="2898774" cy="193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7514" y="4713513"/>
            <a:ext cx="2812233" cy="19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273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23528" y="116632"/>
            <a:ext cx="8496944" cy="400110"/>
          </a:xfrm>
          <a:prstGeom prst="rect">
            <a:avLst/>
          </a:prstGeom>
          <a:noFill/>
        </p:spPr>
        <p:txBody>
          <a:bodyPr wrap="square" rtlCol="0">
            <a:spAutoFit/>
          </a:bodyPr>
          <a:lstStyle/>
          <a:p>
            <a:pPr algn="r"/>
            <a:r>
              <a:rPr lang="pt-BR" sz="2000" b="1" dirty="0" smtClean="0">
                <a:solidFill>
                  <a:srgbClr val="FF0000"/>
                </a:solidFill>
                <a:latin typeface="+mn-lt"/>
              </a:rPr>
              <a:t>Todas as metas de QUALIDADE = 100%</a:t>
            </a:r>
            <a:endParaRPr lang="pt-BR" sz="2000" b="1" dirty="0">
              <a:solidFill>
                <a:srgbClr val="FF0000"/>
              </a:solidFill>
              <a:latin typeface="+mn-lt"/>
            </a:endParaRPr>
          </a:p>
        </p:txBody>
      </p:sp>
      <p:sp>
        <p:nvSpPr>
          <p:cNvPr id="6" name="Retângulo 5"/>
          <p:cNvSpPr/>
          <p:nvPr/>
        </p:nvSpPr>
        <p:spPr>
          <a:xfrm>
            <a:off x="0" y="0"/>
            <a:ext cx="9144000" cy="533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smtClean="0">
                <a:solidFill>
                  <a:srgbClr val="002060"/>
                </a:solidFill>
              </a:rPr>
              <a:t>Objetivo 3 - Melhorar a adesão de </a:t>
            </a:r>
            <a:r>
              <a:rPr lang="pt-BR" sz="3200" dirty="0">
                <a:solidFill>
                  <a:srgbClr val="002060"/>
                </a:solidFill>
              </a:rPr>
              <a:t>ao </a:t>
            </a:r>
            <a:r>
              <a:rPr lang="pt-BR" sz="3200" dirty="0" smtClean="0">
                <a:solidFill>
                  <a:srgbClr val="002060"/>
                </a:solidFill>
              </a:rPr>
              <a:t>Programa</a:t>
            </a:r>
          </a:p>
        </p:txBody>
      </p:sp>
      <p:sp>
        <p:nvSpPr>
          <p:cNvPr id="3" name="Espaço Reservado para Conteúdo 2"/>
          <p:cNvSpPr>
            <a:spLocks noGrp="1"/>
          </p:cNvSpPr>
          <p:nvPr>
            <p:ph idx="1"/>
          </p:nvPr>
        </p:nvSpPr>
        <p:spPr>
          <a:xfrm>
            <a:off x="0" y="647700"/>
            <a:ext cx="2571750" cy="251460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marL="0" indent="0">
              <a:buNone/>
            </a:pPr>
            <a:r>
              <a:rPr lang="pt-BR" sz="2400" b="1" dirty="0" smtClean="0">
                <a:solidFill>
                  <a:srgbClr val="00B050"/>
                </a:solidFill>
                <a:effectLst>
                  <a:outerShdw blurRad="38100" dist="38100" dir="2700000" algn="tl">
                    <a:srgbClr val="000000">
                      <a:alpha val="43137"/>
                    </a:srgbClr>
                  </a:outerShdw>
                </a:effectLst>
              </a:rPr>
              <a:t>META: </a:t>
            </a:r>
            <a:r>
              <a:rPr lang="pt-BR" sz="2400" dirty="0"/>
              <a:t>Realizar busca ativa de </a:t>
            </a:r>
            <a:r>
              <a:rPr lang="pt-BR" sz="2000" dirty="0"/>
              <a:t>100% </a:t>
            </a:r>
            <a:r>
              <a:rPr lang="pt-BR" sz="2400" dirty="0"/>
              <a:t>das </a:t>
            </a:r>
            <a:r>
              <a:rPr lang="pt-BR" sz="2400" dirty="0" smtClean="0"/>
              <a:t>puérperas que não realizaram consulta nos 30 dias pós-parto..</a:t>
            </a:r>
            <a:endParaRPr lang="pt-BR" sz="2400" dirty="0"/>
          </a:p>
        </p:txBody>
      </p:sp>
      <p:sp>
        <p:nvSpPr>
          <p:cNvPr id="8" name="Retângulo 7"/>
          <p:cNvSpPr/>
          <p:nvPr/>
        </p:nvSpPr>
        <p:spPr>
          <a:xfrm>
            <a:off x="0" y="3314700"/>
            <a:ext cx="9144000" cy="4953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pt-BR" sz="3200" dirty="0">
                <a:solidFill>
                  <a:srgbClr val="002060"/>
                </a:solidFill>
              </a:rPr>
              <a:t>Objetivo 4 </a:t>
            </a:r>
            <a:r>
              <a:rPr lang="pt-BR" sz="3200" dirty="0" smtClean="0">
                <a:solidFill>
                  <a:srgbClr val="002060"/>
                </a:solidFill>
              </a:rPr>
              <a:t>- </a:t>
            </a:r>
            <a:r>
              <a:rPr lang="pt-BR" sz="3200" dirty="0">
                <a:solidFill>
                  <a:srgbClr val="002060"/>
                </a:solidFill>
              </a:rPr>
              <a:t>Melhorar o registro das informações</a:t>
            </a:r>
          </a:p>
        </p:txBody>
      </p:sp>
      <p:sp>
        <p:nvSpPr>
          <p:cNvPr id="2" name="Retângulo 1"/>
          <p:cNvSpPr/>
          <p:nvPr/>
        </p:nvSpPr>
        <p:spPr>
          <a:xfrm>
            <a:off x="6675120" y="3950315"/>
            <a:ext cx="2468880" cy="26776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pt-BR" sz="2400" b="1" dirty="0" smtClean="0">
                <a:solidFill>
                  <a:srgbClr val="00B050"/>
                </a:solidFill>
                <a:effectLst>
                  <a:outerShdw blurRad="38100" dist="38100" dir="2700000" algn="tl">
                    <a:srgbClr val="000000">
                      <a:alpha val="43137"/>
                    </a:srgbClr>
                  </a:outerShdw>
                </a:effectLst>
              </a:rPr>
              <a:t>META: </a:t>
            </a:r>
            <a:r>
              <a:rPr lang="pt-BR" sz="2400" dirty="0"/>
              <a:t>Manter registro na ficha espelho de </a:t>
            </a:r>
            <a:r>
              <a:rPr lang="pt-BR" sz="2400" dirty="0" smtClean="0"/>
              <a:t>acompanhamento  do programa em </a:t>
            </a:r>
            <a:r>
              <a:rPr lang="pt-BR" sz="2400" dirty="0">
                <a:effectLst>
                  <a:outerShdw blurRad="38100" dist="38100" dir="2700000" algn="tl">
                    <a:srgbClr val="000000">
                      <a:alpha val="43137"/>
                    </a:srgbClr>
                  </a:outerShdw>
                </a:effectLst>
              </a:rPr>
              <a:t>100% </a:t>
            </a:r>
            <a:r>
              <a:rPr lang="pt-BR" sz="2400" dirty="0"/>
              <a:t>das </a:t>
            </a:r>
            <a:r>
              <a:rPr lang="pt-BR" sz="2400" dirty="0" smtClean="0"/>
              <a:t>puérperas</a:t>
            </a:r>
            <a:endParaRPr lang="pt-BR" sz="2400" dirty="0"/>
          </a:p>
        </p:txBody>
      </p:sp>
      <p:sp>
        <p:nvSpPr>
          <p:cNvPr id="10" name="CaixaDeTexto 9"/>
          <p:cNvSpPr txBox="1"/>
          <p:nvPr/>
        </p:nvSpPr>
        <p:spPr>
          <a:xfrm>
            <a:off x="7787640" y="650766"/>
            <a:ext cx="1356360" cy="1938992"/>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t-BR" sz="2000" dirty="0">
              <a:solidFill>
                <a:schemeClr val="tx1"/>
              </a:solidFill>
              <a:latin typeface="+mn-lt"/>
            </a:endParaRPr>
          </a:p>
          <a:p>
            <a:pPr algn="ctr"/>
            <a:r>
              <a:rPr lang="pt-BR" sz="2000" b="1" dirty="0" smtClean="0">
                <a:solidFill>
                  <a:schemeClr val="accent3">
                    <a:lumMod val="50000"/>
                  </a:schemeClr>
                </a:solidFill>
                <a:latin typeface="+mn-lt"/>
              </a:rPr>
              <a:t>Mês 1: </a:t>
            </a:r>
            <a:r>
              <a:rPr lang="pt-BR" sz="2000" b="1" dirty="0" smtClean="0">
                <a:solidFill>
                  <a:schemeClr val="accent3">
                    <a:lumMod val="50000"/>
                  </a:schemeClr>
                </a:solidFill>
              </a:rPr>
              <a:t>---</a:t>
            </a:r>
            <a:endParaRPr lang="pt-BR" sz="2000" b="1" dirty="0" smtClean="0">
              <a:solidFill>
                <a:schemeClr val="accent3">
                  <a:lumMod val="50000"/>
                </a:schemeClr>
              </a:solidFill>
              <a:latin typeface="+mn-lt"/>
            </a:endParaRPr>
          </a:p>
          <a:p>
            <a:pPr algn="ctr"/>
            <a:r>
              <a:rPr lang="pt-BR" sz="2000" b="1" dirty="0" smtClean="0">
                <a:solidFill>
                  <a:schemeClr val="accent3">
                    <a:lumMod val="50000"/>
                  </a:schemeClr>
                </a:solidFill>
                <a:latin typeface="+mn-lt"/>
              </a:rPr>
              <a:t>Mês 2: </a:t>
            </a:r>
            <a:r>
              <a:rPr lang="pt-BR" sz="2000" b="1" dirty="0" smtClean="0">
                <a:solidFill>
                  <a:schemeClr val="accent3">
                    <a:lumMod val="50000"/>
                  </a:schemeClr>
                </a:solidFill>
              </a:rPr>
              <a:t>02</a:t>
            </a:r>
            <a:endParaRPr lang="pt-BR" sz="2000" b="1" dirty="0" smtClean="0">
              <a:solidFill>
                <a:schemeClr val="accent3">
                  <a:lumMod val="50000"/>
                </a:schemeClr>
              </a:solidFill>
              <a:latin typeface="+mn-lt"/>
            </a:endParaRPr>
          </a:p>
          <a:p>
            <a:pPr algn="ctr"/>
            <a:r>
              <a:rPr lang="pt-BR" sz="2000" b="1" dirty="0" smtClean="0">
                <a:solidFill>
                  <a:schemeClr val="accent3">
                    <a:lumMod val="50000"/>
                  </a:schemeClr>
                </a:solidFill>
                <a:latin typeface="+mn-lt"/>
              </a:rPr>
              <a:t>Mês 3: </a:t>
            </a:r>
            <a:r>
              <a:rPr lang="pt-BR" sz="2000" b="1" dirty="0" smtClean="0">
                <a:solidFill>
                  <a:schemeClr val="accent3">
                    <a:lumMod val="50000"/>
                  </a:schemeClr>
                </a:solidFill>
              </a:rPr>
              <a:t>03</a:t>
            </a:r>
            <a:endParaRPr lang="pt-BR" sz="2000" b="1" dirty="0" smtClean="0">
              <a:solidFill>
                <a:schemeClr val="accent3">
                  <a:lumMod val="50000"/>
                </a:schemeClr>
              </a:solidFill>
              <a:latin typeface="+mn-lt"/>
            </a:endParaRPr>
          </a:p>
          <a:p>
            <a:pPr algn="ctr"/>
            <a:r>
              <a:rPr lang="pt-BR" sz="2000" b="1" dirty="0" smtClean="0">
                <a:solidFill>
                  <a:schemeClr val="accent3">
                    <a:lumMod val="50000"/>
                  </a:schemeClr>
                </a:solidFill>
                <a:latin typeface="+mn-lt"/>
              </a:rPr>
              <a:t>Mês 4: </a:t>
            </a:r>
            <a:r>
              <a:rPr lang="pt-BR" sz="2000" b="1" dirty="0" smtClean="0">
                <a:solidFill>
                  <a:schemeClr val="accent3">
                    <a:lumMod val="50000"/>
                  </a:schemeClr>
                </a:solidFill>
              </a:rPr>
              <a:t>04</a:t>
            </a:r>
            <a:endParaRPr lang="pt-BR" sz="2000" b="1" dirty="0" smtClean="0">
              <a:solidFill>
                <a:schemeClr val="accent3">
                  <a:lumMod val="50000"/>
                </a:schemeClr>
              </a:solidFill>
              <a:latin typeface="+mn-lt"/>
            </a:endParaRPr>
          </a:p>
          <a:p>
            <a:pPr algn="ctr"/>
            <a:endParaRPr lang="pt-BR" sz="2000" dirty="0" smtClean="0">
              <a:solidFill>
                <a:schemeClr val="tx1"/>
              </a:solidFill>
              <a:latin typeface="+mn-lt"/>
            </a:endParaRPr>
          </a:p>
        </p:txBody>
      </p:sp>
      <p:sp>
        <p:nvSpPr>
          <p:cNvPr id="11" name="CaixaDeTexto 10"/>
          <p:cNvSpPr txBox="1"/>
          <p:nvPr/>
        </p:nvSpPr>
        <p:spPr>
          <a:xfrm>
            <a:off x="106680" y="4258836"/>
            <a:ext cx="1447800" cy="1938992"/>
          </a:xfrm>
          <a:prstGeom prst="rect">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endParaRPr lang="pt-BR" sz="2000" dirty="0">
              <a:solidFill>
                <a:schemeClr val="tx1"/>
              </a:solidFill>
              <a:latin typeface="+mn-lt"/>
            </a:endParaRPr>
          </a:p>
          <a:p>
            <a:pPr algn="ctr"/>
            <a:r>
              <a:rPr lang="pt-BR" sz="2000" b="1" dirty="0" smtClean="0">
                <a:solidFill>
                  <a:schemeClr val="accent3">
                    <a:lumMod val="50000"/>
                  </a:schemeClr>
                </a:solidFill>
                <a:latin typeface="+mn-lt"/>
              </a:rPr>
              <a:t>Mês 1: </a:t>
            </a:r>
            <a:r>
              <a:rPr lang="pt-BR" sz="2000" b="1" dirty="0" smtClean="0">
                <a:solidFill>
                  <a:schemeClr val="accent3">
                    <a:lumMod val="50000"/>
                  </a:schemeClr>
                </a:solidFill>
              </a:rPr>
              <a:t>02</a:t>
            </a:r>
            <a:endParaRPr lang="pt-BR" sz="2000" b="1" dirty="0" smtClean="0">
              <a:solidFill>
                <a:schemeClr val="accent3">
                  <a:lumMod val="50000"/>
                </a:schemeClr>
              </a:solidFill>
              <a:latin typeface="+mn-lt"/>
            </a:endParaRPr>
          </a:p>
          <a:p>
            <a:pPr algn="ctr"/>
            <a:r>
              <a:rPr lang="pt-BR" sz="2000" b="1" dirty="0" smtClean="0">
                <a:solidFill>
                  <a:schemeClr val="accent3">
                    <a:lumMod val="50000"/>
                  </a:schemeClr>
                </a:solidFill>
                <a:latin typeface="+mn-lt"/>
              </a:rPr>
              <a:t>Mês 2: </a:t>
            </a:r>
            <a:r>
              <a:rPr lang="pt-BR" sz="2000" b="1" dirty="0" smtClean="0">
                <a:solidFill>
                  <a:schemeClr val="accent3">
                    <a:lumMod val="50000"/>
                  </a:schemeClr>
                </a:solidFill>
              </a:rPr>
              <a:t>04</a:t>
            </a:r>
            <a:endParaRPr lang="pt-BR" sz="2000" b="1" dirty="0" smtClean="0">
              <a:solidFill>
                <a:schemeClr val="accent3">
                  <a:lumMod val="50000"/>
                </a:schemeClr>
              </a:solidFill>
              <a:latin typeface="+mn-lt"/>
            </a:endParaRPr>
          </a:p>
          <a:p>
            <a:pPr algn="ctr"/>
            <a:r>
              <a:rPr lang="pt-BR" sz="2000" b="1" dirty="0" smtClean="0">
                <a:solidFill>
                  <a:schemeClr val="accent3">
                    <a:lumMod val="50000"/>
                  </a:schemeClr>
                </a:solidFill>
                <a:latin typeface="+mn-lt"/>
              </a:rPr>
              <a:t>Mês 3: </a:t>
            </a:r>
            <a:r>
              <a:rPr lang="pt-BR" sz="2000" b="1" dirty="0" smtClean="0">
                <a:solidFill>
                  <a:schemeClr val="accent3">
                    <a:lumMod val="50000"/>
                  </a:schemeClr>
                </a:solidFill>
              </a:rPr>
              <a:t>07</a:t>
            </a:r>
            <a:endParaRPr lang="pt-BR" sz="2000" b="1" dirty="0" smtClean="0">
              <a:solidFill>
                <a:schemeClr val="accent3">
                  <a:lumMod val="50000"/>
                </a:schemeClr>
              </a:solidFill>
              <a:latin typeface="+mn-lt"/>
            </a:endParaRPr>
          </a:p>
          <a:p>
            <a:pPr algn="ctr"/>
            <a:r>
              <a:rPr lang="pt-BR" sz="2000" b="1" dirty="0" smtClean="0">
                <a:solidFill>
                  <a:schemeClr val="accent3">
                    <a:lumMod val="50000"/>
                  </a:schemeClr>
                </a:solidFill>
                <a:latin typeface="+mn-lt"/>
              </a:rPr>
              <a:t>Mês 4: </a:t>
            </a:r>
            <a:r>
              <a:rPr lang="pt-BR" sz="2000" b="1" dirty="0" smtClean="0">
                <a:solidFill>
                  <a:schemeClr val="accent3">
                    <a:lumMod val="50000"/>
                  </a:schemeClr>
                </a:solidFill>
              </a:rPr>
              <a:t>09</a:t>
            </a:r>
            <a:endParaRPr lang="pt-BR" sz="2000" b="1" dirty="0" smtClean="0">
              <a:solidFill>
                <a:schemeClr val="accent3">
                  <a:lumMod val="50000"/>
                </a:schemeClr>
              </a:solidFill>
              <a:latin typeface="+mn-lt"/>
            </a:endParaRPr>
          </a:p>
          <a:p>
            <a:pPr algn="ctr"/>
            <a:endParaRPr lang="pt-BR" sz="2000" dirty="0" smtClean="0">
              <a:solidFill>
                <a:schemeClr val="tx1"/>
              </a:solidFill>
              <a:latin typeface="+mn-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658495"/>
            <a:ext cx="4962525"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513" y="3909695"/>
            <a:ext cx="4852987" cy="281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37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0" y="-1"/>
            <a:ext cx="9144000" cy="59436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Conteúdo 2"/>
          <p:cNvSpPr>
            <a:spLocks noGrp="1"/>
          </p:cNvSpPr>
          <p:nvPr>
            <p:ph idx="1"/>
          </p:nvPr>
        </p:nvSpPr>
        <p:spPr>
          <a:xfrm>
            <a:off x="0" y="47625"/>
            <a:ext cx="9144000" cy="398689"/>
          </a:xfrm>
        </p:spPr>
        <p:txBody>
          <a:bodyPr>
            <a:noAutofit/>
          </a:bodyPr>
          <a:lstStyle/>
          <a:p>
            <a:pPr marL="0" indent="0" algn="just">
              <a:buNone/>
            </a:pPr>
            <a:r>
              <a:rPr lang="pt-BR" sz="2800" dirty="0" smtClean="0">
                <a:solidFill>
                  <a:srgbClr val="002060"/>
                </a:solidFill>
              </a:rPr>
              <a:t>Objetivo 5 -  Promoção da saúde no PUERPERIO </a:t>
            </a:r>
            <a:endParaRPr lang="pt-BR" sz="2800" dirty="0">
              <a:solidFill>
                <a:srgbClr val="002060"/>
              </a:solidFill>
            </a:endParaRPr>
          </a:p>
        </p:txBody>
      </p:sp>
      <p:sp>
        <p:nvSpPr>
          <p:cNvPr id="11" name="CaixaDeTexto 10"/>
          <p:cNvSpPr txBox="1"/>
          <p:nvPr/>
        </p:nvSpPr>
        <p:spPr>
          <a:xfrm>
            <a:off x="121920" y="802821"/>
            <a:ext cx="3200400" cy="101566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pt-BR" sz="2400" b="1" dirty="0" smtClean="0">
                <a:solidFill>
                  <a:srgbClr val="00B050"/>
                </a:solidFill>
                <a:effectLst>
                  <a:outerShdw blurRad="38100" dist="38100" dir="2700000" algn="tl">
                    <a:srgbClr val="000000">
                      <a:alpha val="43137"/>
                    </a:srgbClr>
                  </a:outerShdw>
                </a:effectLst>
              </a:rPr>
              <a:t>META 1: </a:t>
            </a:r>
            <a:r>
              <a:rPr lang="pt-BR" dirty="0" smtClean="0"/>
              <a:t>Orientar  100% das puérperas cadastradas sobre cuidados com recém-nascidos</a:t>
            </a:r>
          </a:p>
        </p:txBody>
      </p:sp>
      <p:sp>
        <p:nvSpPr>
          <p:cNvPr id="9" name="CaixaDeTexto 8"/>
          <p:cNvSpPr txBox="1"/>
          <p:nvPr/>
        </p:nvSpPr>
        <p:spPr>
          <a:xfrm>
            <a:off x="857250" y="5675268"/>
            <a:ext cx="2876550" cy="101566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pt-BR" sz="2400" b="1" dirty="0" smtClean="0">
                <a:solidFill>
                  <a:srgbClr val="00B050"/>
                </a:solidFill>
                <a:effectLst>
                  <a:outerShdw blurRad="38100" dist="38100" dir="2700000" algn="tl">
                    <a:srgbClr val="000000">
                      <a:alpha val="43137"/>
                    </a:srgbClr>
                  </a:outerShdw>
                </a:effectLst>
              </a:rPr>
              <a:t>META 2: </a:t>
            </a:r>
            <a:r>
              <a:rPr lang="pt-BR" dirty="0" smtClean="0"/>
              <a:t>Orientar  </a:t>
            </a:r>
            <a:r>
              <a:rPr lang="pt-BR" dirty="0"/>
              <a:t>100% das </a:t>
            </a:r>
            <a:r>
              <a:rPr lang="pt-BR" dirty="0" smtClean="0"/>
              <a:t>puérperas cadastradas sobre aleitamento materno</a:t>
            </a:r>
            <a:endParaRPr lang="pt-BR" dirty="0"/>
          </a:p>
        </p:txBody>
      </p:sp>
      <p:sp>
        <p:nvSpPr>
          <p:cNvPr id="12" name="CaixaDeTexto 11"/>
          <p:cNvSpPr txBox="1"/>
          <p:nvPr/>
        </p:nvSpPr>
        <p:spPr>
          <a:xfrm>
            <a:off x="6202680" y="815340"/>
            <a:ext cx="2819400" cy="129266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pt-BR" sz="2400" b="1" dirty="0" smtClean="0">
                <a:solidFill>
                  <a:srgbClr val="00B050"/>
                </a:solidFill>
                <a:effectLst>
                  <a:outerShdw blurRad="38100" dist="38100" dir="2700000" algn="tl">
                    <a:srgbClr val="000000">
                      <a:alpha val="43137"/>
                    </a:srgbClr>
                  </a:outerShdw>
                </a:effectLst>
              </a:rPr>
              <a:t>META 3: </a:t>
            </a:r>
            <a:r>
              <a:rPr lang="pt-BR" dirty="0" smtClean="0"/>
              <a:t>Orientar a  </a:t>
            </a:r>
            <a:r>
              <a:rPr lang="pt-BR" dirty="0"/>
              <a:t>100% das </a:t>
            </a:r>
            <a:r>
              <a:rPr lang="pt-BR" dirty="0" smtClean="0"/>
              <a:t>puérperas cadastradas sobre planejamento familiar</a:t>
            </a:r>
            <a:endParaRPr lang="pt-B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648" y="2327785"/>
            <a:ext cx="6650672" cy="3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aixaDeTexto 16"/>
          <p:cNvSpPr txBox="1"/>
          <p:nvPr/>
        </p:nvSpPr>
        <p:spPr>
          <a:xfrm>
            <a:off x="3901440" y="5854541"/>
            <a:ext cx="5105400" cy="70788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pt-BR" sz="2000" dirty="0" smtClean="0"/>
              <a:t>Gestantes participantes do Grupo :      </a:t>
            </a:r>
            <a:r>
              <a:rPr lang="pt-BR" sz="2000" b="1" dirty="0" smtClean="0">
                <a:solidFill>
                  <a:schemeClr val="accent2">
                    <a:lumMod val="75000"/>
                  </a:schemeClr>
                </a:solidFill>
                <a:effectLst>
                  <a:outerShdw blurRad="38100" dist="38100" dir="2700000" algn="tl">
                    <a:srgbClr val="000000">
                      <a:alpha val="43137"/>
                    </a:srgbClr>
                  </a:outerShdw>
                </a:effectLst>
              </a:rPr>
              <a:t>“TIRANDO DUVIDAS SOBRE A GRAVIDEZ”</a:t>
            </a:r>
            <a:endParaRPr lang="pt-BR" sz="20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7214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BEBA8EAE-BF5A-486C-A8C5-ECC9F3942E4B}">
                <a14:imgProps xmlns:a14="http://schemas.microsoft.com/office/drawing/2010/main">
                  <a14:imgLayer r:embed="rId3">
                    <a14:imgEffect>
                      <a14:backgroundRemoval t="0" b="99485" l="350" r="99476">
                        <a14:foregroundMark x1="20280" y1="20103" x2="40909" y2="0"/>
                        <a14:foregroundMark x1="20629" y1="18557" x2="699" y2="59278"/>
                        <a14:foregroundMark x1="63287" y1="2062" x2="98252" y2="60309"/>
                        <a14:foregroundMark x1="1399" y1="62887" x2="3846" y2="96907"/>
                        <a14:foregroundMark x1="97552" y1="71134" x2="93007" y2="99485"/>
                        <a14:foregroundMark x1="3846" y1="97423" x2="93706" y2="97423"/>
                      </a14:backgroundRemoval>
                    </a14:imgEffect>
                  </a14:imgLayer>
                </a14:imgProps>
              </a:ext>
              <a:ext uri="{28A0092B-C50C-407E-A947-70E740481C1C}">
                <a14:useLocalDpi xmlns:a14="http://schemas.microsoft.com/office/drawing/2010/main" val="0"/>
              </a:ext>
            </a:extLst>
          </a:blip>
          <a:stretch>
            <a:fillRect/>
          </a:stretch>
        </p:blipFill>
        <p:spPr>
          <a:xfrm>
            <a:off x="0" y="620269"/>
            <a:ext cx="9143999" cy="6237731"/>
          </a:xfrm>
          <a:prstGeom prst="rect">
            <a:avLst/>
          </a:prstGeom>
        </p:spPr>
      </p:pic>
      <p:sp>
        <p:nvSpPr>
          <p:cNvPr id="3" name="Espaço Reservado para Conteúdo 2"/>
          <p:cNvSpPr>
            <a:spLocks noGrp="1"/>
          </p:cNvSpPr>
          <p:nvPr>
            <p:ph idx="1"/>
          </p:nvPr>
        </p:nvSpPr>
        <p:spPr>
          <a:xfrm>
            <a:off x="244768" y="1457401"/>
            <a:ext cx="8899232" cy="5400599"/>
          </a:xfrm>
        </p:spPr>
        <p:txBody>
          <a:bodyPr>
            <a:normAutofit fontScale="77500" lnSpcReduction="20000"/>
          </a:bodyPr>
          <a:lstStyle/>
          <a:p>
            <a:pPr marL="0" indent="0" algn="ctr">
              <a:lnSpc>
                <a:spcPct val="160000"/>
              </a:lnSpc>
              <a:buNone/>
            </a:pPr>
            <a:r>
              <a:rPr lang="pt-BR" sz="3100" b="1" dirty="0" smtClean="0">
                <a:solidFill>
                  <a:srgbClr val="FF0000"/>
                </a:solidFill>
                <a:effectLst>
                  <a:outerShdw blurRad="38100" dist="38100" dir="2700000" algn="tl">
                    <a:srgbClr val="000000">
                      <a:alpha val="43137"/>
                    </a:srgbClr>
                  </a:outerShdw>
                </a:effectLst>
              </a:rPr>
              <a:t>ACOLHIMENTO OPORTUNO E EFETIVO </a:t>
            </a:r>
          </a:p>
          <a:p>
            <a:pPr marL="0" indent="0" algn="ctr">
              <a:lnSpc>
                <a:spcPct val="160000"/>
              </a:lnSpc>
              <a:buNone/>
            </a:pPr>
            <a:r>
              <a:rPr lang="pt-BR" sz="3100" b="1" dirty="0" smtClean="0">
                <a:solidFill>
                  <a:srgbClr val="FF0000"/>
                </a:solidFill>
                <a:effectLst>
                  <a:outerShdw blurRad="38100" dist="38100" dir="2700000" algn="tl">
                    <a:srgbClr val="000000">
                      <a:alpha val="43137"/>
                    </a:srgbClr>
                  </a:outerShdw>
                </a:effectLst>
              </a:rPr>
              <a:t>                        UNIÃO DA EQUIPE NA ATUAÇÃO E NA QUALIFICAÇÃO</a:t>
            </a:r>
          </a:p>
          <a:p>
            <a:pPr marL="0" indent="0" algn="ctr">
              <a:lnSpc>
                <a:spcPct val="160000"/>
              </a:lnSpc>
              <a:buNone/>
            </a:pPr>
            <a:r>
              <a:rPr lang="pt-BR" sz="3100" b="1" dirty="0" smtClean="0">
                <a:solidFill>
                  <a:srgbClr val="FF0000"/>
                </a:solidFill>
                <a:effectLst>
                  <a:outerShdw blurRad="38100" dist="38100" dir="2700000" algn="tl">
                    <a:srgbClr val="000000">
                      <a:alpha val="43137"/>
                    </a:srgbClr>
                  </a:outerShdw>
                </a:effectLst>
              </a:rPr>
              <a:t>E   ESTRUTURAÇÃO E ORGANIZAÇÃO DO SERVIÇO</a:t>
            </a:r>
          </a:p>
          <a:p>
            <a:pPr marL="0" indent="0" algn="ctr">
              <a:lnSpc>
                <a:spcPct val="160000"/>
              </a:lnSpc>
              <a:buNone/>
            </a:pPr>
            <a:r>
              <a:rPr lang="pt-BR" sz="3100" b="1" dirty="0" smtClean="0">
                <a:solidFill>
                  <a:srgbClr val="FF0000"/>
                </a:solidFill>
                <a:effectLst>
                  <a:outerShdw blurRad="38100" dist="38100" dir="2700000" algn="tl">
                    <a:srgbClr val="000000">
                      <a:alpha val="43137"/>
                    </a:srgbClr>
                  </a:outerShdw>
                </a:effectLst>
              </a:rPr>
              <a:t>MELHORIA DO SISTEMA DE AGENDA E REGISTRO</a:t>
            </a:r>
          </a:p>
          <a:p>
            <a:pPr marL="0" indent="0" algn="ctr">
              <a:lnSpc>
                <a:spcPct val="160000"/>
              </a:lnSpc>
              <a:buNone/>
            </a:pPr>
            <a:r>
              <a:rPr lang="pt-BR" sz="3100" b="1" dirty="0" smtClean="0">
                <a:solidFill>
                  <a:srgbClr val="FF0000"/>
                </a:solidFill>
                <a:effectLst>
                  <a:outerShdw blurRad="38100" dist="38100" dir="2700000" algn="tl">
                    <a:srgbClr val="000000">
                      <a:alpha val="43137"/>
                    </a:srgbClr>
                  </a:outerShdw>
                </a:effectLst>
              </a:rPr>
              <a:t>CAPACITAÇÃO  NA ATENÇÃO INTEGRAL DO USUARIO</a:t>
            </a:r>
          </a:p>
          <a:p>
            <a:pPr marL="0" indent="0" algn="ctr">
              <a:lnSpc>
                <a:spcPct val="160000"/>
              </a:lnSpc>
              <a:buNone/>
            </a:pPr>
            <a:r>
              <a:rPr lang="pt-BR" sz="3100" b="1" dirty="0" smtClean="0">
                <a:solidFill>
                  <a:srgbClr val="FF0000"/>
                </a:solidFill>
                <a:effectLst>
                  <a:outerShdw blurRad="38100" dist="38100" dir="2700000" algn="tl">
                    <a:srgbClr val="000000">
                      <a:alpha val="43137"/>
                    </a:srgbClr>
                  </a:outerShdw>
                </a:effectLst>
              </a:rPr>
              <a:t>IMPLEMENTAÇÃO DA BUSCA ATIVA E VISITAS DOMICILIARES</a:t>
            </a:r>
            <a:endParaRPr lang="pt-BR" sz="3100" b="1" dirty="0">
              <a:solidFill>
                <a:srgbClr val="FF0000"/>
              </a:solidFill>
              <a:effectLst>
                <a:outerShdw blurRad="38100" dist="38100" dir="2700000" algn="tl">
                  <a:srgbClr val="000000">
                    <a:alpha val="43137"/>
                  </a:srgbClr>
                </a:outerShdw>
              </a:effectLst>
            </a:endParaRPr>
          </a:p>
          <a:p>
            <a:pPr marL="0" indent="0">
              <a:lnSpc>
                <a:spcPct val="160000"/>
              </a:lnSpc>
              <a:buNone/>
            </a:pPr>
            <a:r>
              <a:rPr lang="pt-BR" sz="3100" b="1" dirty="0" smtClean="0">
                <a:solidFill>
                  <a:srgbClr val="FF0000"/>
                </a:solidFill>
                <a:effectLst>
                  <a:outerShdw blurRad="38100" dist="38100" dir="2700000" algn="tl">
                    <a:srgbClr val="000000">
                      <a:alpha val="43137"/>
                    </a:srgbClr>
                  </a:outerShdw>
                </a:effectLst>
              </a:rPr>
              <a:t>PLANIFICAÇÃO E AVALIAÇÃO EPIDEMIOLOGICA</a:t>
            </a:r>
          </a:p>
          <a:p>
            <a:pPr marL="0" indent="0">
              <a:lnSpc>
                <a:spcPct val="160000"/>
              </a:lnSpc>
              <a:buNone/>
            </a:pPr>
            <a:r>
              <a:rPr lang="pt-BR" sz="3100" b="1" dirty="0" smtClean="0">
                <a:solidFill>
                  <a:srgbClr val="FF0000"/>
                </a:solidFill>
                <a:effectLst>
                  <a:outerShdw blurRad="38100" dist="38100" dir="2700000" algn="tl">
                    <a:srgbClr val="000000">
                      <a:alpha val="43137"/>
                    </a:srgbClr>
                  </a:outerShdw>
                </a:effectLst>
              </a:rPr>
              <a:t>OFICINAS E GRUPOS DE ORIENTAÇÕES</a:t>
            </a:r>
          </a:p>
          <a:p>
            <a:pPr marL="0" indent="0">
              <a:lnSpc>
                <a:spcPct val="160000"/>
              </a:lnSpc>
              <a:buNone/>
            </a:pPr>
            <a:r>
              <a:rPr lang="pt-BR" sz="3100" b="1" dirty="0" smtClean="0">
                <a:solidFill>
                  <a:srgbClr val="FF0000"/>
                </a:solidFill>
                <a:effectLst>
                  <a:outerShdw blurRad="38100" dist="38100" dir="2700000" algn="tl">
                    <a:srgbClr val="000000">
                      <a:alpha val="43137"/>
                    </a:srgbClr>
                  </a:outerShdw>
                </a:effectLst>
              </a:rPr>
              <a:t>SATISFAÇÃO DE FUNCIONARIOS E COMUNIDADE</a:t>
            </a:r>
          </a:p>
          <a:p>
            <a:pPr marL="0" indent="0">
              <a:buNone/>
            </a:pPr>
            <a:endParaRPr lang="pt-BR" sz="2800" dirty="0" smtClean="0">
              <a:solidFill>
                <a:srgbClr val="002060"/>
              </a:solidFill>
            </a:endParaRPr>
          </a:p>
          <a:p>
            <a:pPr marL="0" indent="0">
              <a:buNone/>
            </a:pPr>
            <a:endParaRPr lang="pt-BR" sz="2800" dirty="0" smtClean="0">
              <a:solidFill>
                <a:srgbClr val="002060"/>
              </a:solidFill>
            </a:endParaRPr>
          </a:p>
          <a:p>
            <a:pPr marL="0" indent="0">
              <a:buNone/>
            </a:pPr>
            <a:endParaRPr lang="pt-BR" sz="2800" dirty="0" smtClean="0">
              <a:solidFill>
                <a:srgbClr val="002060"/>
              </a:solidFill>
            </a:endParaRPr>
          </a:p>
          <a:p>
            <a:endParaRPr lang="pt-BR" dirty="0"/>
          </a:p>
        </p:txBody>
      </p:sp>
      <p:sp>
        <p:nvSpPr>
          <p:cNvPr id="2" name="Título 1"/>
          <p:cNvSpPr>
            <a:spLocks noGrp="1"/>
          </p:cNvSpPr>
          <p:nvPr>
            <p:ph type="title"/>
          </p:nvPr>
        </p:nvSpPr>
        <p:spPr>
          <a:xfrm>
            <a:off x="4038" y="-143841"/>
            <a:ext cx="2962672" cy="1143000"/>
          </a:xfrm>
        </p:spPr>
        <p:txBody>
          <a:bodyPr>
            <a:normAutofit/>
          </a:bodyPr>
          <a:lstStyle/>
          <a:p>
            <a:r>
              <a:rPr lang="pt-BR" b="1" dirty="0" smtClean="0">
                <a:solidFill>
                  <a:srgbClr val="002060"/>
                </a:solidFill>
              </a:rPr>
              <a:t>Discussão</a:t>
            </a:r>
            <a:endParaRPr lang="pt-BR" b="1" dirty="0">
              <a:solidFill>
                <a:srgbClr val="002060"/>
              </a:solidFill>
            </a:endParaRPr>
          </a:p>
        </p:txBody>
      </p:sp>
      <p:sp>
        <p:nvSpPr>
          <p:cNvPr id="5" name="Retângulo 4"/>
          <p:cNvSpPr/>
          <p:nvPr/>
        </p:nvSpPr>
        <p:spPr>
          <a:xfrm>
            <a:off x="0" y="0"/>
            <a:ext cx="9144000" cy="115824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pt-BR" sz="3600" b="1" dirty="0">
                <a:solidFill>
                  <a:schemeClr val="tx2">
                    <a:lumMod val="75000"/>
                  </a:schemeClr>
                </a:solidFill>
                <a:effectLst>
                  <a:outerShdw blurRad="38100" dist="38100" dir="2700000" algn="tl">
                    <a:srgbClr val="000000">
                      <a:alpha val="43137"/>
                    </a:srgbClr>
                  </a:outerShdw>
                </a:effectLst>
              </a:rPr>
              <a:t>Importância </a:t>
            </a:r>
            <a:r>
              <a:rPr lang="pt-BR" sz="3600" b="1" dirty="0" smtClean="0">
                <a:solidFill>
                  <a:schemeClr val="tx2">
                    <a:lumMod val="75000"/>
                  </a:schemeClr>
                </a:solidFill>
                <a:effectLst>
                  <a:outerShdw blurRad="38100" dist="38100" dir="2700000" algn="tl">
                    <a:srgbClr val="000000">
                      <a:alpha val="43137"/>
                    </a:srgbClr>
                  </a:outerShdw>
                </a:effectLst>
              </a:rPr>
              <a:t>da SAÚDE DA FAMILIA para a  </a:t>
            </a:r>
            <a:r>
              <a:rPr lang="pt-BR" sz="3600" b="1" dirty="0">
                <a:solidFill>
                  <a:schemeClr val="tx2">
                    <a:lumMod val="75000"/>
                  </a:schemeClr>
                </a:solidFill>
                <a:effectLst>
                  <a:outerShdw blurRad="38100" dist="38100" dir="2700000" algn="tl">
                    <a:srgbClr val="000000">
                      <a:alpha val="43137"/>
                    </a:srgbClr>
                  </a:outerShdw>
                </a:effectLst>
              </a:rPr>
              <a:t>equipe</a:t>
            </a:r>
            <a:r>
              <a:rPr lang="pt-BR" sz="3600" b="1" dirty="0" smtClean="0">
                <a:solidFill>
                  <a:schemeClr val="tx2">
                    <a:lumMod val="75000"/>
                  </a:schemeClr>
                </a:solidFill>
                <a:effectLst>
                  <a:outerShdw blurRad="38100" dist="38100" dir="2700000" algn="tl">
                    <a:srgbClr val="000000">
                      <a:alpha val="43137"/>
                    </a:srgbClr>
                  </a:outerShdw>
                </a:effectLst>
              </a:rPr>
              <a:t>, o </a:t>
            </a:r>
            <a:r>
              <a:rPr lang="pt-BR" sz="3600" b="1" dirty="0">
                <a:solidFill>
                  <a:schemeClr val="tx2">
                    <a:lumMod val="75000"/>
                  </a:schemeClr>
                </a:solidFill>
                <a:effectLst>
                  <a:outerShdw blurRad="38100" dist="38100" dir="2700000" algn="tl">
                    <a:srgbClr val="000000">
                      <a:alpha val="43137"/>
                    </a:srgbClr>
                  </a:outerShdw>
                </a:effectLst>
              </a:rPr>
              <a:t>serviço e </a:t>
            </a:r>
            <a:r>
              <a:rPr lang="pt-BR" sz="3600" b="1" dirty="0" smtClean="0">
                <a:solidFill>
                  <a:schemeClr val="tx2">
                    <a:lumMod val="75000"/>
                  </a:schemeClr>
                </a:solidFill>
                <a:effectLst>
                  <a:outerShdw blurRad="38100" dist="38100" dir="2700000" algn="tl">
                    <a:srgbClr val="000000">
                      <a:alpha val="43137"/>
                    </a:srgbClr>
                  </a:outerShdw>
                </a:effectLst>
              </a:rPr>
              <a:t>a comunidade</a:t>
            </a:r>
            <a:endParaRPr lang="pt-BR" sz="3600" b="1" dirty="0">
              <a:solidFill>
                <a:schemeClr val="tx2">
                  <a:lumMod val="75000"/>
                </a:schemeClr>
              </a:solidFill>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6352"/>
            <a:ext cx="1902454" cy="1827848"/>
          </a:xfrm>
          <a:prstGeom prst="rect">
            <a:avLst/>
          </a:prstGeom>
        </p:spPr>
      </p:pic>
      <p:pic>
        <p:nvPicPr>
          <p:cNvPr id="7" name="Image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4660" y="4907280"/>
            <a:ext cx="2079339" cy="1950720"/>
          </a:xfrm>
          <a:prstGeom prst="rect">
            <a:avLst/>
          </a:prstGeom>
        </p:spPr>
      </p:pic>
    </p:spTree>
    <p:extLst>
      <p:ext uri="{BB962C8B-B14F-4D97-AF65-F5344CB8AC3E}">
        <p14:creationId xmlns:p14="http://schemas.microsoft.com/office/powerpoint/2010/main" val="26044531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a:extLst>
              <a:ext uri="{BEBA8EAE-BF5A-486C-A8C5-ECC9F3942E4B}">
                <a14:imgProps xmlns:a14="http://schemas.microsoft.com/office/drawing/2010/main">
                  <a14:imgLayer r:embed="rId4">
                    <a14:imgEffect>
                      <a14:backgroundRemoval t="0" b="99485" l="350" r="99476">
                        <a14:foregroundMark x1="20280" y1="20103" x2="40909" y2="0"/>
                        <a14:foregroundMark x1="20629" y1="18557" x2="699" y2="59278"/>
                        <a14:foregroundMark x1="63287" y1="2062" x2="98252" y2="60309"/>
                        <a14:foregroundMark x1="1399" y1="62887" x2="3846" y2="96907"/>
                        <a14:foregroundMark x1="97552" y1="71134" x2="93007" y2="99485"/>
                        <a14:foregroundMark x1="3846" y1="97423" x2="93706" y2="97423"/>
                      </a14:backgroundRemoval>
                    </a14:imgEffect>
                  </a14:imgLayer>
                </a14:imgProps>
              </a:ext>
              <a:ext uri="{28A0092B-C50C-407E-A947-70E740481C1C}">
                <a14:useLocalDpi xmlns:a14="http://schemas.microsoft.com/office/drawing/2010/main" val="0"/>
              </a:ext>
            </a:extLst>
          </a:blip>
          <a:stretch>
            <a:fillRect/>
          </a:stretch>
        </p:blipFill>
        <p:spPr>
          <a:xfrm>
            <a:off x="1325529" y="1511778"/>
            <a:ext cx="7696552" cy="5346222"/>
          </a:xfrm>
          <a:prstGeom prst="rect">
            <a:avLst/>
          </a:prstGeom>
        </p:spPr>
      </p:pic>
      <p:sp>
        <p:nvSpPr>
          <p:cNvPr id="55298" name="Text Box 2"/>
          <p:cNvSpPr txBox="1">
            <a:spLocks noChangeArrowheads="1"/>
          </p:cNvSpPr>
          <p:nvPr/>
        </p:nvSpPr>
        <p:spPr bwMode="auto">
          <a:xfrm>
            <a:off x="0" y="746760"/>
            <a:ext cx="9144000" cy="6111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spcBef>
                <a:spcPts val="638"/>
              </a:spcBef>
              <a:spcAft>
                <a:spcPts val="1425"/>
              </a:spcAft>
              <a:buClrTx/>
              <a:buFontTx/>
              <a:buNone/>
            </a:pPr>
            <a:r>
              <a:rPr lang="pt-BR" altLang="pt-BR" sz="3600" b="1" dirty="0" smtClean="0">
                <a:solidFill>
                  <a:srgbClr val="7030A0"/>
                </a:solidFill>
                <a:effectLst>
                  <a:outerShdw blurRad="38100" dist="38100" dir="2700000" algn="tl">
                    <a:srgbClr val="000000">
                      <a:alpha val="43137"/>
                    </a:srgbClr>
                  </a:outerShdw>
                </a:effectLst>
                <a:latin typeface="Calibri" panose="020F0502020204030204" pitchFamily="34" charset="0"/>
              </a:rPr>
              <a:t>Dificuldades:   COMO AVANÇAR ???</a:t>
            </a:r>
            <a:endParaRPr lang="pt-BR" altLang="pt-BR" sz="3600" b="1" dirty="0">
              <a:solidFill>
                <a:srgbClr val="7030A0"/>
              </a:solidFill>
              <a:effectLst>
                <a:outerShdw blurRad="38100" dist="38100" dir="2700000" algn="tl">
                  <a:srgbClr val="000000">
                    <a:alpha val="43137"/>
                  </a:srgbClr>
                </a:outerShdw>
              </a:effectLst>
              <a:latin typeface="Calibri" panose="020F0502020204030204" pitchFamily="34" charset="0"/>
            </a:endParaRPr>
          </a:p>
          <a:p>
            <a:pPr marL="342900" indent="-342900" hangingPunct="1">
              <a:lnSpc>
                <a:spcPct val="100000"/>
              </a:lnSpc>
              <a:spcBef>
                <a:spcPts val="638"/>
              </a:spcBef>
              <a:spcAft>
                <a:spcPts val="1425"/>
              </a:spcAft>
              <a:buClr>
                <a:srgbClr val="FF0000"/>
              </a:buClr>
              <a:buSzPct val="100000"/>
              <a:buBlip>
                <a:blip r:embed="rId5"/>
              </a:buBlip>
            </a:pPr>
            <a:r>
              <a:rPr lang="pt-BR" altLang="pt-BR" sz="2400" dirty="0" smtClean="0">
                <a:solidFill>
                  <a:srgbClr val="7030A0"/>
                </a:solidFill>
                <a:effectLst>
                  <a:outerShdw blurRad="38100" dist="38100" dir="2700000" algn="tl">
                    <a:srgbClr val="000000">
                      <a:alpha val="43137"/>
                    </a:srgbClr>
                  </a:outerShdw>
                </a:effectLst>
                <a:latin typeface="Calibri" panose="020F0502020204030204" pitchFamily="34" charset="0"/>
              </a:rPr>
              <a:t>Melhorar a qualificação dos Agentes  C . de saúde</a:t>
            </a:r>
          </a:p>
          <a:p>
            <a:pPr marL="342900" indent="-342900" hangingPunct="1">
              <a:lnSpc>
                <a:spcPct val="100000"/>
              </a:lnSpc>
              <a:spcBef>
                <a:spcPts val="638"/>
              </a:spcBef>
              <a:spcAft>
                <a:spcPts val="1425"/>
              </a:spcAft>
              <a:buClr>
                <a:srgbClr val="FF0000"/>
              </a:buClr>
              <a:buSzPct val="100000"/>
              <a:buBlip>
                <a:blip r:embed="rId5"/>
              </a:buBlip>
            </a:pPr>
            <a:r>
              <a:rPr lang="pt-BR" altLang="pt-BR" sz="2400" dirty="0" smtClean="0">
                <a:solidFill>
                  <a:srgbClr val="7030A0"/>
                </a:solidFill>
                <a:effectLst>
                  <a:outerShdw blurRad="38100" dist="38100" dir="2700000" algn="tl">
                    <a:srgbClr val="000000">
                      <a:alpha val="43137"/>
                    </a:srgbClr>
                  </a:outerShdw>
                </a:effectLst>
                <a:latin typeface="Calibri" panose="020F0502020204030204" pitchFamily="34" charset="0"/>
              </a:rPr>
              <a:t>Melhorar a construção de redes com a gestão</a:t>
            </a:r>
          </a:p>
          <a:p>
            <a:pPr marL="342900" indent="-342900" hangingPunct="1">
              <a:lnSpc>
                <a:spcPct val="100000"/>
              </a:lnSpc>
              <a:spcBef>
                <a:spcPts val="638"/>
              </a:spcBef>
              <a:spcAft>
                <a:spcPts val="1425"/>
              </a:spcAft>
              <a:buClr>
                <a:srgbClr val="FF0000"/>
              </a:buClr>
              <a:buSzPct val="100000"/>
              <a:buBlip>
                <a:blip r:embed="rId5"/>
              </a:buBlip>
            </a:pPr>
            <a:r>
              <a:rPr lang="pt-BR" altLang="pt-BR" sz="2400" dirty="0" smtClean="0">
                <a:solidFill>
                  <a:srgbClr val="7030A0"/>
                </a:solidFill>
                <a:effectLst>
                  <a:outerShdw blurRad="38100" dist="38100" dir="2700000" algn="tl">
                    <a:srgbClr val="000000">
                      <a:alpha val="43137"/>
                    </a:srgbClr>
                  </a:outerShdw>
                </a:effectLst>
                <a:latin typeface="Calibri" panose="020F0502020204030204" pitchFamily="34" charset="0"/>
              </a:rPr>
              <a:t>Manter estável o quadro de funcionários para fortificar o vinculo com a comunidade</a:t>
            </a:r>
          </a:p>
          <a:p>
            <a:pPr marL="342900" indent="-342900" hangingPunct="1">
              <a:lnSpc>
                <a:spcPct val="100000"/>
              </a:lnSpc>
              <a:spcBef>
                <a:spcPts val="638"/>
              </a:spcBef>
              <a:spcAft>
                <a:spcPts val="1425"/>
              </a:spcAft>
              <a:buClr>
                <a:srgbClr val="FF0000"/>
              </a:buClr>
              <a:buSzPct val="100000"/>
              <a:buBlip>
                <a:blip r:embed="rId5"/>
              </a:buBlip>
            </a:pPr>
            <a:r>
              <a:rPr lang="pt-BR" altLang="pt-BR" sz="2400" dirty="0" smtClean="0">
                <a:solidFill>
                  <a:srgbClr val="7030A0"/>
                </a:solidFill>
                <a:effectLst>
                  <a:outerShdw blurRad="38100" dist="38100" dir="2700000" algn="tl">
                    <a:srgbClr val="000000">
                      <a:alpha val="43137"/>
                    </a:srgbClr>
                  </a:outerShdw>
                </a:effectLst>
                <a:latin typeface="Calibri" panose="020F0502020204030204" pitchFamily="34" charset="0"/>
              </a:rPr>
              <a:t>Manter o estimulo e evitar o estancamento e frustração da equipe frente a resultados de metas a longo prazo</a:t>
            </a:r>
          </a:p>
          <a:p>
            <a:pPr marL="342900" indent="-342900" hangingPunct="1">
              <a:lnSpc>
                <a:spcPct val="100000"/>
              </a:lnSpc>
              <a:spcBef>
                <a:spcPts val="638"/>
              </a:spcBef>
              <a:spcAft>
                <a:spcPts val="1425"/>
              </a:spcAft>
              <a:buClr>
                <a:srgbClr val="FF0000"/>
              </a:buClr>
              <a:buSzPct val="100000"/>
              <a:buBlip>
                <a:blip r:embed="rId5"/>
              </a:buBlip>
            </a:pPr>
            <a:r>
              <a:rPr lang="pt-BR" altLang="pt-BR" sz="2400" dirty="0" smtClean="0">
                <a:solidFill>
                  <a:srgbClr val="7030A0"/>
                </a:solidFill>
                <a:effectLst>
                  <a:outerShdw blurRad="38100" dist="38100" dir="2700000" algn="tl">
                    <a:srgbClr val="000000">
                      <a:alpha val="43137"/>
                    </a:srgbClr>
                  </a:outerShdw>
                </a:effectLst>
                <a:latin typeface="Calibri" panose="020F0502020204030204" pitchFamily="34" charset="0"/>
              </a:rPr>
              <a:t>Manter a convocatória vigente para a comunidade </a:t>
            </a:r>
          </a:p>
          <a:p>
            <a:pPr marL="342900" indent="-342900" hangingPunct="1">
              <a:lnSpc>
                <a:spcPct val="100000"/>
              </a:lnSpc>
              <a:spcBef>
                <a:spcPts val="638"/>
              </a:spcBef>
              <a:spcAft>
                <a:spcPts val="1425"/>
              </a:spcAft>
              <a:buClr>
                <a:srgbClr val="FF0000"/>
              </a:buClr>
              <a:buSzPct val="100000"/>
              <a:buBlip>
                <a:blip r:embed="rId5"/>
              </a:buBlip>
            </a:pPr>
            <a:r>
              <a:rPr lang="pt-BR" altLang="pt-BR" sz="2400" dirty="0" smtClean="0">
                <a:solidFill>
                  <a:srgbClr val="7030A0"/>
                </a:solidFill>
                <a:effectLst>
                  <a:outerShdw blurRad="38100" dist="38100" dir="2700000" algn="tl">
                    <a:srgbClr val="000000">
                      <a:alpha val="43137"/>
                    </a:srgbClr>
                  </a:outerShdw>
                </a:effectLst>
                <a:latin typeface="Calibri" panose="020F0502020204030204" pitchFamily="34" charset="0"/>
              </a:rPr>
              <a:t>Garantir a continuidade  com a incorporação na rotina do serviço</a:t>
            </a:r>
          </a:p>
          <a:p>
            <a:pPr marL="342900" indent="-342900" hangingPunct="1">
              <a:lnSpc>
                <a:spcPct val="100000"/>
              </a:lnSpc>
              <a:spcBef>
                <a:spcPts val="638"/>
              </a:spcBef>
              <a:spcAft>
                <a:spcPts val="1425"/>
              </a:spcAft>
              <a:buClr>
                <a:srgbClr val="FF0000"/>
              </a:buClr>
              <a:buSzPct val="100000"/>
              <a:buBlip>
                <a:blip r:embed="rId5"/>
              </a:buBlip>
            </a:pPr>
            <a:r>
              <a:rPr lang="pt-BR" altLang="pt-BR" sz="2400" dirty="0" smtClean="0">
                <a:solidFill>
                  <a:srgbClr val="7030A0"/>
                </a:solidFill>
                <a:effectLst>
                  <a:outerShdw blurRad="38100" dist="38100" dir="2700000" algn="tl">
                    <a:srgbClr val="000000">
                      <a:alpha val="43137"/>
                    </a:srgbClr>
                  </a:outerShdw>
                </a:effectLst>
                <a:latin typeface="Calibri" panose="020F0502020204030204" pitchFamily="34" charset="0"/>
              </a:rPr>
              <a:t>Avançar no  Programa de Planificação familiar e Puericultura</a:t>
            </a:r>
          </a:p>
          <a:p>
            <a:pPr marL="333375" indent="-333375" algn="just" hangingPunct="1">
              <a:lnSpc>
                <a:spcPct val="100000"/>
              </a:lnSpc>
              <a:spcBef>
                <a:spcPts val="638"/>
              </a:spcBef>
              <a:spcAft>
                <a:spcPts val="1425"/>
              </a:spcAft>
              <a:buClr>
                <a:srgbClr val="FF0000"/>
              </a:buClr>
              <a:buSzPct val="45000"/>
              <a:buFont typeface="Arial" panose="020B0604020202020204" pitchFamily="34" charset="0"/>
              <a:buChar char="•"/>
            </a:pPr>
            <a:endParaRPr lang="pt-BR" altLang="pt-BR" sz="3200" dirty="0">
              <a:latin typeface="Calibri" panose="020F0502020204030204" pitchFamily="34" charset="0"/>
            </a:endParaRPr>
          </a:p>
          <a:p>
            <a:pPr hangingPunct="1">
              <a:lnSpc>
                <a:spcPct val="100000"/>
              </a:lnSpc>
              <a:spcBef>
                <a:spcPts val="638"/>
              </a:spcBef>
              <a:spcAft>
                <a:spcPts val="1425"/>
              </a:spcAft>
              <a:buClrTx/>
              <a:buFontTx/>
              <a:buNone/>
            </a:pPr>
            <a:endParaRPr lang="pt-BR" altLang="pt-BR" sz="3200" dirty="0">
              <a:latin typeface="Calibri" panose="020F0502020204030204" pitchFamily="34" charset="0"/>
            </a:endParaRPr>
          </a:p>
        </p:txBody>
      </p:sp>
      <p:sp>
        <p:nvSpPr>
          <p:cNvPr id="5" name="Retângulo 4"/>
          <p:cNvSpPr/>
          <p:nvPr/>
        </p:nvSpPr>
        <p:spPr>
          <a:xfrm>
            <a:off x="0" y="0"/>
            <a:ext cx="9144000" cy="54308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5297" name="Rectangle 1"/>
          <p:cNvSpPr>
            <a:spLocks noGrp="1" noChangeArrowheads="1"/>
          </p:cNvSpPr>
          <p:nvPr>
            <p:ph type="title" idx="4294967295"/>
          </p:nvPr>
        </p:nvSpPr>
        <p:spPr>
          <a:xfrm>
            <a:off x="0" y="0"/>
            <a:ext cx="2865120" cy="579120"/>
          </a:xfrm>
          <a:ln/>
        </p:spPr>
        <p:txBody>
          <a:bodyPr>
            <a:normAutofit fontScale="90000"/>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3600" b="1" dirty="0">
                <a:solidFill>
                  <a:srgbClr val="002060"/>
                </a:solidFill>
                <a:latin typeface="Calibri" panose="020F0502020204030204" pitchFamily="34" charset="0"/>
              </a:rPr>
              <a:t>Discussão</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685800"/>
            <a:ext cx="2057400" cy="2072640"/>
          </a:xfrm>
          <a:prstGeom prst="rect">
            <a:avLst/>
          </a:prstGeom>
          <a:ln>
            <a:noFill/>
          </a:ln>
          <a:effectLst>
            <a:softEdge rad="112500"/>
          </a:effectLst>
        </p:spPr>
      </p:pic>
      <p:pic>
        <p:nvPicPr>
          <p:cNvPr id="3" name="Imagem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3280" y="4223857"/>
            <a:ext cx="1188720" cy="1186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62192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41"/>
            <a:ext cx="9144000" cy="6309360"/>
          </a:xfrm>
          <a:prstGeom prst="rect">
            <a:avLst/>
          </a:prstGeom>
        </p:spPr>
      </p:pic>
      <p:sp>
        <p:nvSpPr>
          <p:cNvPr id="5" name="CaixaDeTexto 4"/>
          <p:cNvSpPr txBox="1"/>
          <p:nvPr/>
        </p:nvSpPr>
        <p:spPr>
          <a:xfrm>
            <a:off x="15240" y="778489"/>
            <a:ext cx="9144000" cy="461664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hangingPunct="1">
              <a:lnSpc>
                <a:spcPct val="100000"/>
              </a:lnSpc>
              <a:spcAft>
                <a:spcPts val="1425"/>
              </a:spcAft>
              <a:buSzPct val="45000"/>
            </a:pPr>
            <a:r>
              <a:rPr lang="pt-BR" altLang="pt-BR" sz="3200" b="1" dirty="0" smtClean="0">
                <a:ln w="19050">
                  <a:solidFill>
                    <a:srgbClr val="00823B"/>
                  </a:solidFill>
                </a:ln>
                <a:solidFill>
                  <a:schemeClr val="accent3">
                    <a:lumMod val="60000"/>
                    <a:lumOff val="40000"/>
                  </a:schemeClr>
                </a:solidFill>
                <a:latin typeface="Calibri" panose="020F0502020204030204" pitchFamily="34" charset="0"/>
              </a:rPr>
              <a:t>Trabalhar </a:t>
            </a:r>
            <a:r>
              <a:rPr lang="pt-BR" altLang="pt-BR" sz="3200" b="1" dirty="0">
                <a:ln w="19050">
                  <a:solidFill>
                    <a:srgbClr val="00823B"/>
                  </a:solidFill>
                </a:ln>
                <a:solidFill>
                  <a:schemeClr val="accent3">
                    <a:lumMod val="60000"/>
                    <a:lumOff val="40000"/>
                  </a:schemeClr>
                </a:solidFill>
                <a:latin typeface="Calibri" panose="020F0502020204030204" pitchFamily="34" charset="0"/>
              </a:rPr>
              <a:t>em equipe;</a:t>
            </a:r>
          </a:p>
          <a:p>
            <a:pPr hangingPunct="1">
              <a:lnSpc>
                <a:spcPct val="100000"/>
              </a:lnSpc>
              <a:spcAft>
                <a:spcPts val="1425"/>
              </a:spcAft>
              <a:buSzPct val="45000"/>
            </a:pPr>
            <a:r>
              <a:rPr lang="pt-BR" altLang="pt-BR" sz="3200" b="1" dirty="0">
                <a:ln w="19050">
                  <a:solidFill>
                    <a:srgbClr val="00823B"/>
                  </a:solidFill>
                </a:ln>
                <a:solidFill>
                  <a:schemeClr val="accent3">
                    <a:lumMod val="60000"/>
                    <a:lumOff val="40000"/>
                  </a:schemeClr>
                </a:solidFill>
                <a:latin typeface="Calibri" panose="020F0502020204030204" pitchFamily="34" charset="0"/>
              </a:rPr>
              <a:t>Aprender a ouvir e a delegar;</a:t>
            </a:r>
          </a:p>
          <a:p>
            <a:pPr hangingPunct="1">
              <a:lnSpc>
                <a:spcPct val="100000"/>
              </a:lnSpc>
              <a:spcAft>
                <a:spcPts val="1425"/>
              </a:spcAft>
              <a:buSzPct val="45000"/>
            </a:pPr>
            <a:r>
              <a:rPr lang="pt-BR" altLang="pt-BR" sz="3200" b="1" dirty="0">
                <a:ln w="19050">
                  <a:solidFill>
                    <a:srgbClr val="00823B"/>
                  </a:solidFill>
                </a:ln>
                <a:solidFill>
                  <a:schemeClr val="accent3">
                    <a:lumMod val="60000"/>
                    <a:lumOff val="40000"/>
                  </a:schemeClr>
                </a:solidFill>
                <a:latin typeface="Calibri" panose="020F0502020204030204" pitchFamily="34" charset="0"/>
              </a:rPr>
              <a:t>Superação diária; </a:t>
            </a:r>
          </a:p>
          <a:p>
            <a:pPr hangingPunct="1">
              <a:lnSpc>
                <a:spcPct val="100000"/>
              </a:lnSpc>
              <a:spcAft>
                <a:spcPts val="1425"/>
              </a:spcAft>
              <a:buSzPct val="45000"/>
            </a:pPr>
            <a:r>
              <a:rPr lang="pt-BR" altLang="pt-BR" sz="3200" b="1" dirty="0">
                <a:ln w="19050">
                  <a:solidFill>
                    <a:srgbClr val="00823B"/>
                  </a:solidFill>
                </a:ln>
                <a:solidFill>
                  <a:schemeClr val="accent3">
                    <a:lumMod val="60000"/>
                    <a:lumOff val="40000"/>
                  </a:schemeClr>
                </a:solidFill>
                <a:latin typeface="Calibri" panose="020F0502020204030204" pitchFamily="34" charset="0"/>
              </a:rPr>
              <a:t>Desenvolvimento profissional e pessoal;</a:t>
            </a:r>
          </a:p>
          <a:p>
            <a:pPr hangingPunct="1">
              <a:lnSpc>
                <a:spcPct val="100000"/>
              </a:lnSpc>
              <a:spcAft>
                <a:spcPts val="1425"/>
              </a:spcAft>
              <a:buSzPct val="45000"/>
            </a:pPr>
            <a:r>
              <a:rPr lang="pt-BR" altLang="pt-BR" sz="3200" b="1" dirty="0" smtClean="0">
                <a:ln w="19050">
                  <a:solidFill>
                    <a:srgbClr val="00823B"/>
                  </a:solidFill>
                </a:ln>
                <a:solidFill>
                  <a:schemeClr val="accent3">
                    <a:lumMod val="60000"/>
                    <a:lumOff val="40000"/>
                  </a:schemeClr>
                </a:solidFill>
                <a:latin typeface="Calibri" panose="020F0502020204030204" pitchFamily="34" charset="0"/>
              </a:rPr>
              <a:t>Manter a qualidade do serviço;</a:t>
            </a:r>
            <a:endParaRPr lang="pt-BR" altLang="pt-BR" sz="3200" b="1" dirty="0">
              <a:ln w="19050">
                <a:solidFill>
                  <a:srgbClr val="00823B"/>
                </a:solidFill>
              </a:ln>
              <a:solidFill>
                <a:schemeClr val="accent3">
                  <a:lumMod val="60000"/>
                  <a:lumOff val="40000"/>
                </a:schemeClr>
              </a:solidFill>
              <a:latin typeface="Calibri" panose="020F0502020204030204" pitchFamily="34" charset="0"/>
            </a:endParaRPr>
          </a:p>
          <a:p>
            <a:pPr hangingPunct="1">
              <a:lnSpc>
                <a:spcPct val="100000"/>
              </a:lnSpc>
              <a:spcAft>
                <a:spcPts val="1425"/>
              </a:spcAft>
              <a:buSzPct val="45000"/>
            </a:pPr>
            <a:r>
              <a:rPr lang="pt-BR" sz="3200" b="1" dirty="0" smtClean="0">
                <a:ln w="19050">
                  <a:solidFill>
                    <a:srgbClr val="00823B"/>
                  </a:solidFill>
                </a:ln>
                <a:solidFill>
                  <a:schemeClr val="accent3">
                    <a:lumMod val="60000"/>
                    <a:lumOff val="40000"/>
                  </a:schemeClr>
                </a:solidFill>
                <a:latin typeface="Calibri" panose="020F0502020204030204" pitchFamily="34" charset="0"/>
              </a:rPr>
              <a:t>Estender experiência a outros ciclos vitais;</a:t>
            </a:r>
          </a:p>
          <a:p>
            <a:pPr hangingPunct="1">
              <a:lnSpc>
                <a:spcPct val="100000"/>
              </a:lnSpc>
              <a:spcAft>
                <a:spcPts val="1425"/>
              </a:spcAft>
              <a:buSzPct val="45000"/>
            </a:pPr>
            <a:endParaRPr lang="pt-BR" sz="3200" b="1" dirty="0">
              <a:ln w="19050">
                <a:solidFill>
                  <a:srgbClr val="00823B"/>
                </a:solidFill>
              </a:ln>
              <a:solidFill>
                <a:schemeClr val="accent3">
                  <a:lumMod val="60000"/>
                  <a:lumOff val="40000"/>
                </a:schemeClr>
              </a:solidFill>
            </a:endParaRPr>
          </a:p>
        </p:txBody>
      </p:sp>
      <p:sp>
        <p:nvSpPr>
          <p:cNvPr id="7" name="Retângulo 6"/>
          <p:cNvSpPr/>
          <p:nvPr/>
        </p:nvSpPr>
        <p:spPr>
          <a:xfrm>
            <a:off x="0" y="0"/>
            <a:ext cx="9144000" cy="5181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title"/>
          </p:nvPr>
        </p:nvSpPr>
        <p:spPr>
          <a:xfrm>
            <a:off x="0" y="0"/>
            <a:ext cx="3764280" cy="441960"/>
          </a:xfrm>
        </p:spPr>
        <p:txBody>
          <a:bodyPr>
            <a:normAutofit fontScale="90000"/>
          </a:bodyPr>
          <a:lstStyle/>
          <a:p>
            <a:r>
              <a:rPr lang="pt-BR" sz="4000" b="1" dirty="0" smtClean="0">
                <a:solidFill>
                  <a:srgbClr val="002060"/>
                </a:solidFill>
              </a:rPr>
              <a:t>Reflexão Crítica</a:t>
            </a:r>
            <a:endParaRPr lang="pt-BR" sz="4000" b="1" dirty="0">
              <a:solidFill>
                <a:srgbClr val="002060"/>
              </a:solidFill>
            </a:endParaRPr>
          </a:p>
        </p:txBody>
      </p:sp>
    </p:spTree>
    <p:extLst>
      <p:ext uri="{BB962C8B-B14F-4D97-AF65-F5344CB8AC3E}">
        <p14:creationId xmlns:p14="http://schemas.microsoft.com/office/powerpoint/2010/main" val="4263903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777240"/>
            <a:ext cx="9144000" cy="4729480"/>
          </a:xfrm>
        </p:spPr>
        <p:txBody>
          <a:bodyPr>
            <a:normAutofit fontScale="62500" lnSpcReduction="20000"/>
          </a:bodyPr>
          <a:lstStyle/>
          <a:p>
            <a:pPr marL="0" indent="0">
              <a:buNone/>
            </a:pPr>
            <a:r>
              <a:rPr lang="pt-BR" sz="5100" b="1" dirty="0" smtClean="0">
                <a:solidFill>
                  <a:schemeClr val="tx2"/>
                </a:solidFill>
              </a:rPr>
              <a:t>DESENVOLVIMENTO DO MILÊNIO </a:t>
            </a:r>
          </a:p>
          <a:p>
            <a:pPr marL="0" indent="0">
              <a:buNone/>
            </a:pPr>
            <a:endParaRPr lang="pt-BR" sz="2900" dirty="0" smtClean="0">
              <a:solidFill>
                <a:schemeClr val="tx2"/>
              </a:solidFill>
            </a:endParaRPr>
          </a:p>
          <a:p>
            <a:pPr>
              <a:buBlip>
                <a:blip r:embed="rId3"/>
              </a:buBlip>
            </a:pPr>
            <a:r>
              <a:rPr lang="pt-BR" sz="5100" dirty="0" smtClean="0"/>
              <a:t>Em setembro do ano 2000 lideres de 193 países da ONU se reuniram em uma “Cúpula do Milênio” na cidade de Nova Iorque.</a:t>
            </a:r>
          </a:p>
          <a:p>
            <a:pPr>
              <a:buBlip>
                <a:blip r:embed="rId3"/>
              </a:buBlip>
            </a:pPr>
            <a:r>
              <a:rPr lang="pt-BR" sz="5100" dirty="0" smtClean="0"/>
              <a:t>Surgiu assim a “DECLARAÇÃO DO MILENIO” traçando os 8 objetivos para proporcionar diversos avanços na melhoria das condições de vida da população global e no Brasil. </a:t>
            </a:r>
          </a:p>
          <a:p>
            <a:pPr>
              <a:buBlip>
                <a:blip r:embed="rId3"/>
              </a:buBlip>
            </a:pPr>
            <a:r>
              <a:rPr lang="pt-BR" sz="5100" dirty="0" smtClean="0"/>
              <a:t>Os 8 jeitos de mudar o mundo são metas globais e compromisso dos países até 2015. </a:t>
            </a:r>
            <a:r>
              <a:rPr lang="pt-BR" sz="2900" dirty="0" smtClean="0"/>
              <a:t>(renovadas para 2020)</a:t>
            </a:r>
          </a:p>
        </p:txBody>
      </p:sp>
      <p:sp>
        <p:nvSpPr>
          <p:cNvPr id="4" name="CaixaDeTexto 3"/>
          <p:cNvSpPr txBox="1"/>
          <p:nvPr/>
        </p:nvSpPr>
        <p:spPr>
          <a:xfrm>
            <a:off x="0" y="0"/>
            <a:ext cx="9180000" cy="400110"/>
          </a:xfrm>
          <a:prstGeom prst="rect">
            <a:avLst/>
          </a:prstGeom>
          <a:solidFill>
            <a:schemeClr val="accent6"/>
          </a:solidFill>
        </p:spPr>
        <p:txBody>
          <a:bodyPr wrap="square" rtlCol="0">
            <a:spAutoFit/>
          </a:bodyPr>
          <a:lstStyle/>
          <a:p>
            <a:r>
              <a:rPr lang="pt-BR" sz="2000" b="1" dirty="0" smtClean="0">
                <a:solidFill>
                  <a:schemeClr val="tx2"/>
                </a:solidFill>
                <a:effectLst>
                  <a:outerShdw blurRad="38100" dist="38100" dir="2700000" algn="tl">
                    <a:srgbClr val="000000">
                      <a:alpha val="43137"/>
                    </a:srgbClr>
                  </a:outerShdw>
                </a:effectLst>
              </a:rPr>
              <a:t>Introdução</a:t>
            </a:r>
            <a:endParaRPr lang="pt-BR" sz="2000" b="1" dirty="0">
              <a:solidFill>
                <a:schemeClr val="tx2"/>
              </a:solidFill>
              <a:effectLst>
                <a:outerShdw blurRad="38100" dist="38100" dir="2700000" algn="tl">
                  <a:srgbClr val="000000">
                    <a:alpha val="43137"/>
                  </a:srgbClr>
                </a:outerShdw>
              </a:effectLst>
            </a:endParaRP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00" y="177800"/>
            <a:ext cx="4114800" cy="584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Image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57519"/>
            <a:ext cx="9144000" cy="1100481"/>
          </a:xfrm>
          <a:prstGeom prst="rect">
            <a:avLst/>
          </a:prstGeom>
        </p:spPr>
      </p:pic>
    </p:spTree>
    <p:extLst>
      <p:ext uri="{BB962C8B-B14F-4D97-AF65-F5344CB8AC3E}">
        <p14:creationId xmlns:p14="http://schemas.microsoft.com/office/powerpoint/2010/main" val="3717333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533400"/>
            <a:ext cx="9144000" cy="6477000"/>
          </a:xfrm>
        </p:spPr>
        <p:txBody>
          <a:bodyPr>
            <a:noAutofit/>
          </a:bodyPr>
          <a:lstStyle/>
          <a:p>
            <a:pPr>
              <a:buBlip>
                <a:blip r:embed="rId3"/>
              </a:buBlip>
            </a:pPr>
            <a:r>
              <a:rPr lang="pt-BR" sz="3000" dirty="0"/>
              <a:t>Permanece como desafio principalmente o </a:t>
            </a:r>
            <a:r>
              <a:rPr lang="pt-BR" sz="3000" b="1" dirty="0" smtClean="0">
                <a:solidFill>
                  <a:schemeClr val="tx2"/>
                </a:solidFill>
                <a:effectLst>
                  <a:outerShdw blurRad="38100" dist="38100" dir="2700000" algn="tl">
                    <a:srgbClr val="000000">
                      <a:alpha val="43137"/>
                    </a:srgbClr>
                  </a:outerShdw>
                </a:effectLst>
              </a:rPr>
              <a:t>      </a:t>
            </a:r>
            <a:r>
              <a:rPr lang="pt-BR" sz="3000" b="1" dirty="0" smtClean="0">
                <a:solidFill>
                  <a:srgbClr val="FA1EE0"/>
                </a:solidFill>
                <a:effectLst>
                  <a:outerShdw blurRad="38100" dist="38100" dir="2700000" algn="tl">
                    <a:srgbClr val="000000">
                      <a:alpha val="43137"/>
                    </a:srgbClr>
                  </a:outerShdw>
                </a:effectLst>
              </a:rPr>
              <a:t>OBJETIVO </a:t>
            </a:r>
            <a:r>
              <a:rPr lang="pt-BR" sz="3000" b="1" dirty="0">
                <a:solidFill>
                  <a:srgbClr val="FA1EE0"/>
                </a:solidFill>
                <a:effectLst>
                  <a:outerShdw blurRad="38100" dist="38100" dir="2700000" algn="tl">
                    <a:srgbClr val="000000">
                      <a:alpha val="43137"/>
                    </a:srgbClr>
                  </a:outerShdw>
                </a:effectLst>
              </a:rPr>
              <a:t>5</a:t>
            </a:r>
            <a:r>
              <a:rPr lang="pt-BR" sz="3000" b="1" dirty="0" smtClean="0">
                <a:solidFill>
                  <a:srgbClr val="FA1EE0"/>
                </a:solidFill>
                <a:effectLst>
                  <a:outerShdw blurRad="38100" dist="38100" dir="2700000" algn="tl">
                    <a:srgbClr val="000000">
                      <a:alpha val="43137"/>
                    </a:srgbClr>
                  </a:outerShdw>
                </a:effectLst>
              </a:rPr>
              <a:t>:  </a:t>
            </a:r>
          </a:p>
          <a:p>
            <a:pPr marL="0" indent="0" algn="ctr">
              <a:buNone/>
            </a:pPr>
            <a:r>
              <a:rPr lang="pt-BR" sz="3600" b="1" dirty="0" smtClean="0">
                <a:solidFill>
                  <a:schemeClr val="tx2">
                    <a:lumMod val="75000"/>
                  </a:schemeClr>
                </a:solidFill>
                <a:effectLst>
                  <a:outerShdw blurRad="38100" dist="38100" dir="2700000" algn="tl">
                    <a:srgbClr val="000000">
                      <a:alpha val="43137"/>
                    </a:srgbClr>
                  </a:outerShdw>
                </a:effectLst>
              </a:rPr>
              <a:t>MELHORAR A SAÚDE MATERNA</a:t>
            </a:r>
          </a:p>
          <a:p>
            <a:pPr marL="0" indent="0">
              <a:buNone/>
            </a:pPr>
            <a:r>
              <a:rPr lang="pt-BR" sz="3000" b="1" dirty="0" smtClean="0"/>
              <a:t>        O indicador é </a:t>
            </a:r>
            <a:r>
              <a:rPr lang="pt-BR" sz="3000" b="1" dirty="0"/>
              <a:t>a mortalidade materna</a:t>
            </a:r>
            <a:r>
              <a:rPr lang="pt-BR" sz="3000" dirty="0"/>
              <a:t>, que precisaria </a:t>
            </a:r>
            <a:endParaRPr lang="pt-BR" sz="3000" dirty="0" smtClean="0"/>
          </a:p>
          <a:p>
            <a:pPr marL="0" indent="0">
              <a:buNone/>
            </a:pPr>
            <a:r>
              <a:rPr lang="pt-BR" sz="3000" dirty="0" smtClean="0"/>
              <a:t>      </a:t>
            </a:r>
            <a:r>
              <a:rPr lang="pt-BR" sz="3000" dirty="0"/>
              <a:t>de 64 para 35 </a:t>
            </a:r>
            <a:r>
              <a:rPr lang="pt-BR" sz="3000" dirty="0" smtClean="0"/>
              <a:t>óbitos/100 </a:t>
            </a:r>
            <a:r>
              <a:rPr lang="pt-BR" sz="3000" dirty="0"/>
              <a:t>mil nascidos vivos até 2015. </a:t>
            </a:r>
            <a:endParaRPr lang="pt-BR" sz="3000" dirty="0" smtClean="0"/>
          </a:p>
          <a:p>
            <a:pPr marL="0" indent="0">
              <a:buNone/>
            </a:pPr>
            <a:endParaRPr lang="pt-BR" sz="1100" dirty="0" smtClean="0"/>
          </a:p>
        </p:txBody>
      </p:sp>
      <p:sp>
        <p:nvSpPr>
          <p:cNvPr id="5" name="CaixaDeTexto 4"/>
          <p:cNvSpPr txBox="1"/>
          <p:nvPr/>
        </p:nvSpPr>
        <p:spPr>
          <a:xfrm>
            <a:off x="0" y="-106680"/>
            <a:ext cx="9144000" cy="518160"/>
          </a:xfrm>
          <a:prstGeom prst="rect">
            <a:avLst/>
          </a:prstGeom>
          <a:solidFill>
            <a:schemeClr val="accent6"/>
          </a:solidFill>
        </p:spPr>
        <p:txBody>
          <a:bodyPr wrap="square" rtlCol="0">
            <a:spAutoFit/>
          </a:bodyPr>
          <a:lstStyle/>
          <a:p>
            <a:endParaRPr lang="pt-BR" dirty="0"/>
          </a:p>
        </p:txBody>
      </p:sp>
      <p:sp>
        <p:nvSpPr>
          <p:cNvPr id="6" name="CaixaDeTexto 5"/>
          <p:cNvSpPr txBox="1"/>
          <p:nvPr/>
        </p:nvSpPr>
        <p:spPr>
          <a:xfrm>
            <a:off x="0" y="0"/>
            <a:ext cx="9180000" cy="400110"/>
          </a:xfrm>
          <a:prstGeom prst="rect">
            <a:avLst/>
          </a:prstGeom>
          <a:solidFill>
            <a:schemeClr val="accent6"/>
          </a:solidFill>
        </p:spPr>
        <p:txBody>
          <a:bodyPr wrap="square" rtlCol="0">
            <a:spAutoFit/>
          </a:bodyPr>
          <a:lstStyle/>
          <a:p>
            <a:r>
              <a:rPr lang="pt-BR" sz="2000" b="1" dirty="0" smtClean="0">
                <a:solidFill>
                  <a:schemeClr val="tx2"/>
                </a:solidFill>
                <a:effectLst>
                  <a:outerShdw blurRad="38100" dist="38100" dir="2700000" algn="tl">
                    <a:srgbClr val="000000">
                      <a:alpha val="43137"/>
                    </a:srgbClr>
                  </a:outerShdw>
                </a:effectLst>
              </a:rPr>
              <a:t>Introdução</a:t>
            </a:r>
            <a:endParaRPr lang="pt-BR" sz="2000" b="1" dirty="0">
              <a:solidFill>
                <a:schemeClr val="tx2"/>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5479" y="-121920"/>
            <a:ext cx="1758521" cy="1752600"/>
          </a:xfrm>
          <a:prstGeom prst="rect">
            <a:avLst/>
          </a:prstGeom>
          <a:ln>
            <a:noFill/>
          </a:ln>
          <a:effectLst>
            <a:softEdge rad="112500"/>
          </a:effectLst>
        </p:spPr>
      </p:pic>
      <p:sp>
        <p:nvSpPr>
          <p:cNvPr id="2" name="Seta para baixo 1"/>
          <p:cNvSpPr/>
          <p:nvPr/>
        </p:nvSpPr>
        <p:spPr>
          <a:xfrm>
            <a:off x="152400" y="2484120"/>
            <a:ext cx="365760" cy="621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020" y="3718560"/>
            <a:ext cx="2273300" cy="2984500"/>
          </a:xfrm>
          <a:prstGeom prst="rect">
            <a:avLst/>
          </a:prstGeom>
        </p:spPr>
      </p:pic>
      <p:pic>
        <p:nvPicPr>
          <p:cNvPr id="9" name="Image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0890" y="4145280"/>
            <a:ext cx="1851660" cy="1783080"/>
          </a:xfrm>
          <a:prstGeom prst="rect">
            <a:avLst/>
          </a:prstGeom>
        </p:spPr>
      </p:pic>
      <p:sp>
        <p:nvSpPr>
          <p:cNvPr id="4" name="CaixaDeTexto 3"/>
          <p:cNvSpPr txBox="1"/>
          <p:nvPr/>
        </p:nvSpPr>
        <p:spPr>
          <a:xfrm>
            <a:off x="2987040" y="4160520"/>
            <a:ext cx="3566160" cy="2031325"/>
          </a:xfrm>
          <a:prstGeom prst="rect">
            <a:avLst/>
          </a:prstGeom>
          <a:solidFill>
            <a:schemeClr val="accent6">
              <a:lumMod val="60000"/>
              <a:lumOff val="4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pt-BR" b="1" dirty="0" smtClean="0">
                <a:solidFill>
                  <a:srgbClr val="00823B"/>
                </a:solidFill>
                <a:effectLst>
                  <a:outerShdw blurRad="38100" dist="38100" dir="2700000" algn="tl">
                    <a:srgbClr val="000000">
                      <a:alpha val="43137"/>
                    </a:srgbClr>
                  </a:outerShdw>
                </a:effectLst>
              </a:rPr>
              <a:t>Todas as informações da introdução foram referenciadas do ATLAS DO DESENVOLVIMENTO HUMANO NO BRASIL DE 2013, publicado pelo IBGE em set/2014.</a:t>
            </a:r>
            <a:endParaRPr lang="pt-BR" b="1" dirty="0">
              <a:solidFill>
                <a:srgbClr val="00823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4819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24656" y="1"/>
            <a:ext cx="9168656" cy="75882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txBox="1">
            <a:spLocks/>
          </p:cNvSpPr>
          <p:nvPr/>
        </p:nvSpPr>
        <p:spPr>
          <a:xfrm>
            <a:off x="408830" y="27260"/>
            <a:ext cx="8496944" cy="7315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pt-BR" sz="3600" b="1" dirty="0" smtClean="0">
                <a:solidFill>
                  <a:srgbClr val="002060"/>
                </a:solidFill>
                <a:latin typeface="+mn-lt"/>
              </a:rPr>
              <a:t>SANTANA DO LIVRAMENTO (RS)</a:t>
            </a:r>
            <a:endParaRPr lang="pt-BR" sz="3600" b="1" dirty="0">
              <a:solidFill>
                <a:srgbClr val="002060"/>
              </a:solidFill>
              <a:latin typeface="+mn-lt"/>
            </a:endParaRP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83921"/>
            <a:ext cx="9144000" cy="5974080"/>
          </a:xfrm>
          <a:prstGeom prst="rect">
            <a:avLst/>
          </a:prstGeom>
        </p:spPr>
      </p:pic>
    </p:spTree>
    <p:extLst>
      <p:ext uri="{BB962C8B-B14F-4D97-AF65-F5344CB8AC3E}">
        <p14:creationId xmlns:p14="http://schemas.microsoft.com/office/powerpoint/2010/main" val="3711824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75882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tx1"/>
                </a:solidFill>
              </a:rPr>
              <a:t>Situação de </a:t>
            </a:r>
            <a:r>
              <a:rPr lang="pt-BR" sz="2800" b="1" dirty="0">
                <a:solidFill>
                  <a:schemeClr val="tx1"/>
                </a:solidFill>
              </a:rPr>
              <a:t>S</a:t>
            </a:r>
            <a:r>
              <a:rPr lang="pt-BR" sz="2800" b="1" dirty="0" smtClean="0">
                <a:solidFill>
                  <a:schemeClr val="tx1"/>
                </a:solidFill>
              </a:rPr>
              <a:t>antana do Livramento dentro do estado em índices socio-demograficos</a:t>
            </a:r>
            <a:endParaRPr lang="pt-BR" sz="2800" b="1" dirty="0">
              <a:solidFill>
                <a:schemeClr val="tx1"/>
              </a:solidFill>
            </a:endParaRP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8824"/>
            <a:ext cx="9144000" cy="6099176"/>
          </a:xfrm>
          <a:prstGeom prst="rect">
            <a:avLst/>
          </a:prstGeom>
        </p:spPr>
      </p:pic>
    </p:spTree>
    <p:extLst>
      <p:ext uri="{BB962C8B-B14F-4D97-AF65-F5344CB8AC3E}">
        <p14:creationId xmlns:p14="http://schemas.microsoft.com/office/powerpoint/2010/main" val="463818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75882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tx1"/>
                </a:solidFill>
              </a:rPr>
              <a:t>ESF JOVELINO SANTANA -  BAIRRO ARMOUR – EQUIPE III</a:t>
            </a:r>
            <a:endParaRPr lang="pt-BR" sz="2800" b="1" dirty="0">
              <a:solidFill>
                <a:schemeClr val="tx1"/>
              </a:solidFill>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8670"/>
            <a:ext cx="9144000" cy="6278880"/>
          </a:xfrm>
          <a:prstGeom prst="rect">
            <a:avLst/>
          </a:prstGeom>
        </p:spPr>
      </p:pic>
    </p:spTree>
    <p:extLst>
      <p:ext uri="{BB962C8B-B14F-4D97-AF65-F5344CB8AC3E}">
        <p14:creationId xmlns:p14="http://schemas.microsoft.com/office/powerpoint/2010/main" val="3411701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75882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tx1"/>
                </a:solidFill>
              </a:rPr>
              <a:t>ESF JOVELINO SANTANA -  BAIRRO ARMOUR – EQUIPE III</a:t>
            </a:r>
            <a:endParaRPr lang="pt-BR" sz="2800" b="1" dirty="0">
              <a:solidFill>
                <a:schemeClr val="tx1"/>
              </a:solidFill>
            </a:endParaRPr>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7683"/>
            <a:ext cx="9144000" cy="6100317"/>
          </a:xfrm>
          <a:prstGeom prst="rect">
            <a:avLst/>
          </a:prstGeom>
        </p:spPr>
      </p:pic>
    </p:spTree>
    <p:extLst>
      <p:ext uri="{BB962C8B-B14F-4D97-AF65-F5344CB8AC3E}">
        <p14:creationId xmlns:p14="http://schemas.microsoft.com/office/powerpoint/2010/main" val="2187056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extLst>
              <a:ext uri="{BEBA8EAE-BF5A-486C-A8C5-ECC9F3942E4B}">
                <a14:imgProps xmlns:a14="http://schemas.microsoft.com/office/drawing/2010/main">
                  <a14:imgLayer r:embed="rId3">
                    <a14:imgEffect>
                      <a14:backgroundRemoval t="0" b="99485" l="350" r="99476">
                        <a14:foregroundMark x1="20280" y1="20103" x2="40909" y2="0"/>
                        <a14:foregroundMark x1="20629" y1="18557" x2="699" y2="59278"/>
                        <a14:foregroundMark x1="63287" y1="2062" x2="98252" y2="60309"/>
                        <a14:foregroundMark x1="1399" y1="62887" x2="3846" y2="96907"/>
                        <a14:foregroundMark x1="97552" y1="71134" x2="93007" y2="99485"/>
                        <a14:foregroundMark x1="3846" y1="97423" x2="93706" y2="97423"/>
                      </a14:backgroundRemoval>
                    </a14:imgEffect>
                  </a14:imgLayer>
                </a14:imgProps>
              </a:ext>
              <a:ext uri="{28A0092B-C50C-407E-A947-70E740481C1C}">
                <a14:useLocalDpi xmlns:a14="http://schemas.microsoft.com/office/drawing/2010/main" val="0"/>
              </a:ext>
            </a:extLst>
          </a:blip>
          <a:stretch>
            <a:fillRect/>
          </a:stretch>
        </p:blipFill>
        <p:spPr>
          <a:xfrm>
            <a:off x="1325529" y="1511778"/>
            <a:ext cx="7728716" cy="5346222"/>
          </a:xfrm>
          <a:prstGeom prst="rect">
            <a:avLst/>
          </a:prstGeom>
        </p:spPr>
      </p:pic>
      <p:sp>
        <p:nvSpPr>
          <p:cNvPr id="5" name="CaixaDeTexto 4"/>
          <p:cNvSpPr txBox="1"/>
          <p:nvPr/>
        </p:nvSpPr>
        <p:spPr>
          <a:xfrm>
            <a:off x="1" y="1047750"/>
            <a:ext cx="9054244" cy="5678478"/>
          </a:xfrm>
          <a:prstGeom prst="rect">
            <a:avLst/>
          </a:prstGeom>
          <a:noFill/>
        </p:spPr>
        <p:txBody>
          <a:bodyPr wrap="square" rtlCol="0">
            <a:spAutoFit/>
          </a:bodyPr>
          <a:lstStyle/>
          <a:p>
            <a:pPr marL="342900" indent="-342900" algn="just">
              <a:lnSpc>
                <a:spcPct val="150000"/>
              </a:lnSpc>
              <a:buSzPct val="150000"/>
              <a:buBlip>
                <a:blip r:embed="rId4"/>
              </a:buBlip>
            </a:pPr>
            <a:r>
              <a:rPr lang="pt-BR" sz="2200" dirty="0" smtClean="0">
                <a:latin typeface="+mn-lt"/>
              </a:rPr>
              <a:t>Alta vulnerabilidade da população seguindo os indicadores da cidade;</a:t>
            </a:r>
          </a:p>
          <a:p>
            <a:pPr marL="342900" indent="-342900" algn="just">
              <a:lnSpc>
                <a:spcPct val="150000"/>
              </a:lnSpc>
              <a:buSzPct val="150000"/>
              <a:buBlip>
                <a:blip r:embed="rId4"/>
              </a:buBlip>
            </a:pPr>
            <a:r>
              <a:rPr lang="pt-BR" sz="2200" dirty="0" smtClean="0">
                <a:latin typeface="+mn-lt"/>
              </a:rPr>
              <a:t>Caderno Ações Programáticas – </a:t>
            </a:r>
            <a:r>
              <a:rPr lang="pt-BR" sz="2200" b="1" dirty="0" smtClean="0">
                <a:solidFill>
                  <a:srgbClr val="002060"/>
                </a:solidFill>
                <a:latin typeface="+mn-lt"/>
              </a:rPr>
              <a:t>Baixa cobertura</a:t>
            </a:r>
            <a:endParaRPr lang="pt-BR" sz="2200" dirty="0" smtClean="0">
              <a:latin typeface="+mn-lt"/>
            </a:endParaRPr>
          </a:p>
          <a:p>
            <a:pPr marL="342900" indent="-342900" algn="just">
              <a:lnSpc>
                <a:spcPct val="150000"/>
              </a:lnSpc>
              <a:buSzPct val="150000"/>
              <a:buBlip>
                <a:blip r:embed="rId4"/>
              </a:buBlip>
            </a:pPr>
            <a:r>
              <a:rPr lang="pt-BR" sz="2200" dirty="0" smtClean="0">
                <a:latin typeface="+mn-lt"/>
              </a:rPr>
              <a:t>Registros praticamente inexistentes;</a:t>
            </a:r>
          </a:p>
          <a:p>
            <a:pPr marL="342900" indent="-342900" algn="just">
              <a:lnSpc>
                <a:spcPct val="150000"/>
              </a:lnSpc>
              <a:buSzPct val="150000"/>
              <a:buBlip>
                <a:blip r:embed="rId4"/>
              </a:buBlip>
            </a:pPr>
            <a:r>
              <a:rPr lang="pt-BR" sz="2200" dirty="0" smtClean="0">
                <a:latin typeface="+mn-lt"/>
              </a:rPr>
              <a:t>Sem grupos de educação, prevenção e promoção à saúde;</a:t>
            </a:r>
          </a:p>
          <a:p>
            <a:pPr marL="342900" indent="-342900" algn="just">
              <a:lnSpc>
                <a:spcPct val="150000"/>
              </a:lnSpc>
              <a:buSzPct val="150000"/>
              <a:buBlip>
                <a:blip r:embed="rId4"/>
              </a:buBlip>
            </a:pPr>
            <a:r>
              <a:rPr lang="pt-BR" sz="2200" dirty="0" smtClean="0">
                <a:latin typeface="+mn-lt"/>
              </a:rPr>
              <a:t>Necessidade de participação de toda a equipe para ofertar atenção e assistência mais qualificadas e sustentável na rotina do serviço;</a:t>
            </a:r>
          </a:p>
          <a:p>
            <a:pPr marL="342900" indent="-342900" algn="just">
              <a:lnSpc>
                <a:spcPct val="150000"/>
              </a:lnSpc>
              <a:buSzPct val="150000"/>
              <a:buBlip>
                <a:blip r:embed="rId4"/>
              </a:buBlip>
            </a:pPr>
            <a:r>
              <a:rPr lang="pt-BR" sz="2200" dirty="0" smtClean="0">
                <a:latin typeface="+mn-lt"/>
              </a:rPr>
              <a:t>Necessidade de capacitar a equipe de acordo com os protocolos oficiais do Ministério da Saúde;</a:t>
            </a:r>
          </a:p>
          <a:p>
            <a:pPr marL="342900" indent="-342900" algn="just">
              <a:lnSpc>
                <a:spcPct val="150000"/>
              </a:lnSpc>
              <a:buSzPct val="150000"/>
              <a:buBlip>
                <a:blip r:embed="rId4"/>
              </a:buBlip>
            </a:pPr>
            <a:r>
              <a:rPr lang="pt-BR" sz="2200" dirty="0" smtClean="0">
                <a:latin typeface="+mn-lt"/>
              </a:rPr>
              <a:t>Falta de medicações; estrutura para exames e roteiro de consultas;</a:t>
            </a:r>
          </a:p>
          <a:p>
            <a:pPr marL="342900" indent="-342900" algn="just">
              <a:lnSpc>
                <a:spcPct val="150000"/>
              </a:lnSpc>
              <a:buSzPct val="150000"/>
              <a:buBlip>
                <a:blip r:embed="rId4"/>
              </a:buBlip>
            </a:pPr>
            <a:r>
              <a:rPr lang="pt-BR" sz="2200" dirty="0" smtClean="0">
                <a:latin typeface="+mn-lt"/>
              </a:rPr>
              <a:t>Ausência de efetivo cuidado dos usuários do binômio mãe – bebe e sua família. </a:t>
            </a:r>
          </a:p>
        </p:txBody>
      </p:sp>
      <p:sp>
        <p:nvSpPr>
          <p:cNvPr id="7" name="Retângulo 6"/>
          <p:cNvSpPr/>
          <p:nvPr/>
        </p:nvSpPr>
        <p:spPr>
          <a:xfrm>
            <a:off x="0" y="0"/>
            <a:ext cx="9144000" cy="109728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p:cNvSpPr txBox="1"/>
          <p:nvPr/>
        </p:nvSpPr>
        <p:spPr>
          <a:xfrm>
            <a:off x="89756" y="35888"/>
            <a:ext cx="8964488" cy="954107"/>
          </a:xfrm>
          <a:prstGeom prst="rect">
            <a:avLst/>
          </a:prstGeom>
          <a:noFill/>
        </p:spPr>
        <p:txBody>
          <a:bodyPr wrap="square" rtlCol="0">
            <a:spAutoFit/>
          </a:bodyPr>
          <a:lstStyle/>
          <a:p>
            <a:pPr algn="ctr"/>
            <a:r>
              <a:rPr lang="pt-BR" sz="2800" b="1" dirty="0" smtClean="0">
                <a:solidFill>
                  <a:srgbClr val="002060"/>
                </a:solidFill>
                <a:effectLst>
                  <a:outerShdw blurRad="38100" dist="38100" dir="2700000" algn="tl">
                    <a:srgbClr val="000000">
                      <a:alpha val="43137"/>
                    </a:srgbClr>
                  </a:outerShdw>
                </a:effectLst>
                <a:latin typeface="+mn-lt"/>
              </a:rPr>
              <a:t>Por que escolher a ação programática </a:t>
            </a:r>
          </a:p>
          <a:p>
            <a:pPr algn="ctr"/>
            <a:r>
              <a:rPr lang="pt-BR" sz="2800" b="1" dirty="0" smtClean="0">
                <a:solidFill>
                  <a:srgbClr val="002060"/>
                </a:solidFill>
                <a:effectLst>
                  <a:outerShdw blurRad="38100" dist="38100" dir="2700000" algn="tl">
                    <a:srgbClr val="000000">
                      <a:alpha val="43137"/>
                    </a:srgbClr>
                  </a:outerShdw>
                </a:effectLst>
                <a:latin typeface="+mn-lt"/>
              </a:rPr>
              <a:t>PRE-NATAL E PUERPERIO para nossa população</a:t>
            </a:r>
            <a:r>
              <a:rPr lang="pt-BR" sz="2800" dirty="0" smtClean="0">
                <a:solidFill>
                  <a:srgbClr val="002060"/>
                </a:solidFill>
                <a:effectLst>
                  <a:outerShdw blurRad="38100" dist="38100" dir="2700000" algn="tl">
                    <a:srgbClr val="000000">
                      <a:alpha val="43137"/>
                    </a:srgbClr>
                  </a:outerShdw>
                </a:effectLst>
              </a:rPr>
              <a:t>?</a:t>
            </a:r>
            <a:endParaRPr lang="pt-BR" dirty="0"/>
          </a:p>
        </p:txBody>
      </p:sp>
    </p:spTree>
    <p:extLst>
      <p:ext uri="{BB962C8B-B14F-4D97-AF65-F5344CB8AC3E}">
        <p14:creationId xmlns:p14="http://schemas.microsoft.com/office/powerpoint/2010/main" val="3115512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3913</TotalTime>
  <Words>3691</Words>
  <Application>Microsoft Office PowerPoint</Application>
  <PresentationFormat>Apresentação na tela (4:3)</PresentationFormat>
  <Paragraphs>347</Paragraphs>
  <Slides>29</Slides>
  <Notes>18</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Tema do Office</vt:lpstr>
      <vt:lpstr> Melhoria da Atenção ao Pré-natal e Puerpério na ESF Jovelino Santana, Santana do Livramento/ RS.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Situação da ação programática antes da intervenção</vt:lpstr>
      <vt:lpstr>Situação da ação programática antes da intervenção</vt:lpstr>
      <vt:lpstr>Apresentação do PowerPoint</vt:lpstr>
      <vt:lpstr>Objetivo Geral</vt:lpstr>
      <vt:lpstr>Apresentação do PowerPoint</vt:lpstr>
      <vt:lpstr>Metas, estimativas, Objetivos e Resultados</vt:lpstr>
      <vt:lpstr>Metas, estimativas, Objetivos e Resultados</vt:lpstr>
      <vt:lpstr>Apresentação do PowerPoint</vt:lpstr>
      <vt:lpstr>Apresentação do PowerPoint</vt:lpstr>
      <vt:lpstr>Apresentação do PowerPoint</vt:lpstr>
      <vt:lpstr>Apresentação do PowerPoint</vt:lpstr>
      <vt:lpstr>Apresentação do PowerPoint</vt:lpstr>
      <vt:lpstr>Apresentação do PowerPoint</vt:lpstr>
      <vt:lpstr>Metas, estimativas, Objetivos e Resultados</vt:lpstr>
      <vt:lpstr>Apresentação do PowerPoint</vt:lpstr>
      <vt:lpstr>Apresentação do PowerPoint</vt:lpstr>
      <vt:lpstr>Apresentação do PowerPoint</vt:lpstr>
      <vt:lpstr>Discussão</vt:lpstr>
      <vt:lpstr>Discussão</vt:lpstr>
      <vt:lpstr>Reflexão Crítica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Qualificação da atenção aos adultos portadores de Hipertensão Arterial Sistêmica e/ou Diabetes Mellitus na Unidade de Saúde de Nova Natal 2, Natal, Rio Grande do Norte</dc:title>
  <dc:creator>PATRICIA BRAGANÇA</dc:creator>
  <cp:keywords>DMS - UFPel: Minha página inicial</cp:keywords>
  <cp:lastModifiedBy>Patricia Bragança</cp:lastModifiedBy>
  <cp:revision>353</cp:revision>
  <dcterms:created xsi:type="dcterms:W3CDTF">2012-09-11T02:40:43Z</dcterms:created>
  <dcterms:modified xsi:type="dcterms:W3CDTF">2015-09-17T01:59:59Z</dcterms:modified>
</cp:coreProperties>
</file>