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sual%20M&#237;dia\Desktop\UFPEL\Gr&#225;ficos%20padronizados%203%20mes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0.95599999999999996</c:v>
                </c:pt>
                <c:pt idx="1">
                  <c:v>0.95599999999999996</c:v>
                </c:pt>
                <c:pt idx="2">
                  <c:v>0.95599999999999996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788928"/>
        <c:axId val="81790464"/>
      </c:barChart>
      <c:catAx>
        <c:axId val="81788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1790464"/>
        <c:crosses val="autoZero"/>
        <c:auto val="1"/>
        <c:lblAlgn val="ctr"/>
        <c:lblOffset val="100"/>
        <c:noMultiLvlLbl val="0"/>
      </c:catAx>
      <c:valAx>
        <c:axId val="8179046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1788928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0.95599999999999996</c:v>
                </c:pt>
                <c:pt idx="1">
                  <c:v>0.95599999999999996</c:v>
                </c:pt>
                <c:pt idx="2">
                  <c:v>0.95599999999999996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93664"/>
        <c:axId val="82595200"/>
      </c:barChart>
      <c:catAx>
        <c:axId val="82593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595200"/>
        <c:crosses val="autoZero"/>
        <c:auto val="1"/>
        <c:lblAlgn val="ctr"/>
        <c:lblOffset val="100"/>
        <c:noMultiLvlLbl val="0"/>
      </c:catAx>
      <c:valAx>
        <c:axId val="8259520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593664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0.68130000000000002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130432"/>
        <c:axId val="82131968"/>
      </c:barChart>
      <c:catAx>
        <c:axId val="82130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131968"/>
        <c:crosses val="autoZero"/>
        <c:auto val="1"/>
        <c:lblAlgn val="ctr"/>
        <c:lblOffset val="100"/>
        <c:noMultiLvlLbl val="0"/>
      </c:catAx>
      <c:valAx>
        <c:axId val="8213196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13043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0.82410000000000005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178816"/>
        <c:axId val="82180352"/>
      </c:barChart>
      <c:catAx>
        <c:axId val="82178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180352"/>
        <c:crosses val="autoZero"/>
        <c:auto val="1"/>
        <c:lblAlgn val="ctr"/>
        <c:lblOffset val="100"/>
        <c:noMultiLvlLbl val="0"/>
      </c:catAx>
      <c:valAx>
        <c:axId val="8218035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178816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0.94499999999999995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96832"/>
        <c:axId val="82298368"/>
      </c:barChart>
      <c:catAx>
        <c:axId val="82296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298368"/>
        <c:crosses val="autoZero"/>
        <c:auto val="1"/>
        <c:lblAlgn val="ctr"/>
        <c:lblOffset val="100"/>
        <c:noMultiLvlLbl val="0"/>
      </c:catAx>
      <c:valAx>
        <c:axId val="8229836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29683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0.79620000000000002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06112"/>
        <c:axId val="82936576"/>
      </c:barChart>
      <c:catAx>
        <c:axId val="82906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936576"/>
        <c:crosses val="autoZero"/>
        <c:auto val="1"/>
        <c:lblAlgn val="ctr"/>
        <c:lblOffset val="100"/>
        <c:noMultiLvlLbl val="0"/>
      </c:catAx>
      <c:valAx>
        <c:axId val="8293657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90611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58592"/>
        <c:axId val="82964480"/>
      </c:barChart>
      <c:catAx>
        <c:axId val="82958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964480"/>
        <c:crosses val="autoZero"/>
        <c:auto val="1"/>
        <c:lblAlgn val="ctr"/>
        <c:lblOffset val="100"/>
        <c:noMultiLvlLbl val="0"/>
      </c:catAx>
      <c:valAx>
        <c:axId val="8296448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95859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0.72519999999999996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19264"/>
        <c:axId val="83020800"/>
      </c:barChart>
      <c:catAx>
        <c:axId val="8301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3020800"/>
        <c:crosses val="autoZero"/>
        <c:auto val="1"/>
        <c:lblAlgn val="ctr"/>
        <c:lblOffset val="100"/>
        <c:noMultiLvlLbl val="0"/>
      </c:catAx>
      <c:valAx>
        <c:axId val="8302080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3019264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0.625</c:v>
                </c:pt>
                <c:pt idx="1">
                  <c:v>0.625</c:v>
                </c:pt>
                <c:pt idx="2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845632"/>
        <c:axId val="81847424"/>
      </c:barChart>
      <c:catAx>
        <c:axId val="81845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1847424"/>
        <c:crosses val="autoZero"/>
        <c:auto val="1"/>
        <c:lblAlgn val="ctr"/>
        <c:lblOffset val="100"/>
        <c:noMultiLvlLbl val="0"/>
      </c:catAx>
      <c:valAx>
        <c:axId val="8184742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1845632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694272"/>
        <c:axId val="80720640"/>
      </c:barChart>
      <c:catAx>
        <c:axId val="80694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0720640"/>
        <c:crosses val="autoZero"/>
        <c:auto val="1"/>
        <c:lblAlgn val="ctr"/>
        <c:lblOffset val="100"/>
        <c:noMultiLvlLbl val="0"/>
      </c:catAx>
      <c:valAx>
        <c:axId val="8072064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069427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0.92300000000000004</c:v>
                </c:pt>
                <c:pt idx="2">
                  <c:v>0.92300000000000004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23712"/>
        <c:axId val="82333696"/>
      </c:barChart>
      <c:catAx>
        <c:axId val="82323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333696"/>
        <c:crosses val="autoZero"/>
        <c:auto val="1"/>
        <c:lblAlgn val="ctr"/>
        <c:lblOffset val="100"/>
        <c:noMultiLvlLbl val="0"/>
      </c:catAx>
      <c:valAx>
        <c:axId val="8233369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32371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0.50539999999999996</c:v>
                </c:pt>
                <c:pt idx="2">
                  <c:v>0.50539999999999996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80288"/>
        <c:axId val="82381824"/>
      </c:barChart>
      <c:catAx>
        <c:axId val="82380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381824"/>
        <c:crosses val="autoZero"/>
        <c:auto val="1"/>
        <c:lblAlgn val="ctr"/>
        <c:lblOffset val="100"/>
        <c:noMultiLvlLbl val="0"/>
      </c:catAx>
      <c:valAx>
        <c:axId val="8238182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380288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0.90100000000000002</c:v>
                </c:pt>
                <c:pt idx="1">
                  <c:v>0.90100000000000002</c:v>
                </c:pt>
                <c:pt idx="2">
                  <c:v>0.90100000000000002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24576"/>
        <c:axId val="82426112"/>
      </c:barChart>
      <c:catAx>
        <c:axId val="8242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426112"/>
        <c:crosses val="autoZero"/>
        <c:auto val="1"/>
        <c:lblAlgn val="ctr"/>
        <c:lblOffset val="100"/>
        <c:noMultiLvlLbl val="0"/>
      </c:catAx>
      <c:valAx>
        <c:axId val="8242611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424576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68864"/>
        <c:axId val="82470400"/>
      </c:barChart>
      <c:catAx>
        <c:axId val="82468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470400"/>
        <c:crosses val="autoZero"/>
        <c:auto val="1"/>
        <c:lblAlgn val="ctr"/>
        <c:lblOffset val="100"/>
        <c:noMultiLvlLbl val="0"/>
      </c:catAx>
      <c:valAx>
        <c:axId val="8247040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468864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21088"/>
        <c:axId val="82526976"/>
      </c:barChart>
      <c:catAx>
        <c:axId val="82521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526976"/>
        <c:crosses val="autoZero"/>
        <c:auto val="1"/>
        <c:lblAlgn val="ctr"/>
        <c:lblOffset val="100"/>
        <c:noMultiLvlLbl val="0"/>
      </c:catAx>
      <c:valAx>
        <c:axId val="8252697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521088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Plan1!$B$2:$D$2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Plan1!$B$3:$D$3</c:f>
              <c:numCache>
                <c:formatCode>0.00%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57184"/>
        <c:axId val="82579456"/>
      </c:barChart>
      <c:catAx>
        <c:axId val="82557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579456"/>
        <c:crosses val="autoZero"/>
        <c:auto val="1"/>
        <c:lblAlgn val="ctr"/>
        <c:lblOffset val="100"/>
        <c:noMultiLvlLbl val="0"/>
      </c:catAx>
      <c:valAx>
        <c:axId val="8257945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82557184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2B73C4-DD09-460E-A071-72B70DB1BE0E}" type="doc">
      <dgm:prSet loTypeId="urn:microsoft.com/office/officeart/2008/layout/RadialCluster" loCatId="cycle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0EF5698F-5BC4-4CC6-BCA1-E3E82966E8BE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Especialização </a:t>
          </a:r>
          <a:r>
            <a:rPr lang="pt-BR" b="1" dirty="0" err="1" smtClean="0">
              <a:solidFill>
                <a:schemeClr val="tx1"/>
              </a:solidFill>
            </a:rPr>
            <a:t>UFPel</a:t>
          </a:r>
          <a:endParaRPr lang="pt-BR" b="1" dirty="0">
            <a:solidFill>
              <a:schemeClr val="tx1"/>
            </a:solidFill>
          </a:endParaRPr>
        </a:p>
      </dgm:t>
    </dgm:pt>
    <dgm:pt modelId="{114E945B-67AB-40E8-8C5C-00627439C7D9}" type="parTrans" cxnId="{C84133B7-AEDD-458F-8CD4-F922C9A31E69}">
      <dgm:prSet/>
      <dgm:spPr/>
      <dgm:t>
        <a:bodyPr/>
        <a:lstStyle/>
        <a:p>
          <a:endParaRPr lang="pt-BR"/>
        </a:p>
      </dgm:t>
    </dgm:pt>
    <dgm:pt modelId="{5AA28C59-AF8D-4186-B644-AA1E41A8FE6D}" type="sibTrans" cxnId="{C84133B7-AEDD-458F-8CD4-F922C9A31E69}">
      <dgm:prSet/>
      <dgm:spPr/>
      <dgm:t>
        <a:bodyPr/>
        <a:lstStyle/>
        <a:p>
          <a:endParaRPr lang="pt-BR"/>
        </a:p>
      </dgm:t>
    </dgm:pt>
    <dgm:pt modelId="{FCE60B7E-345E-4DF4-A43B-7CFC3C58F20E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Expectativas Iniciais</a:t>
          </a:r>
          <a:endParaRPr lang="pt-BR" dirty="0"/>
        </a:p>
      </dgm:t>
    </dgm:pt>
    <dgm:pt modelId="{0A13CE55-62D8-4E38-AD0A-B8A1D4BB63B1}" type="parTrans" cxnId="{D6A864F3-40BA-4B27-B7C6-4C0554A748FD}">
      <dgm:prSet/>
      <dgm:spPr/>
      <dgm:t>
        <a:bodyPr/>
        <a:lstStyle/>
        <a:p>
          <a:endParaRPr lang="pt-BR"/>
        </a:p>
      </dgm:t>
    </dgm:pt>
    <dgm:pt modelId="{2DC3AB60-FA8B-48C4-8AAA-CFF9F5DA7C30}" type="sibTrans" cxnId="{D6A864F3-40BA-4B27-B7C6-4C0554A748FD}">
      <dgm:prSet/>
      <dgm:spPr/>
      <dgm:t>
        <a:bodyPr/>
        <a:lstStyle/>
        <a:p>
          <a:endParaRPr lang="pt-BR"/>
        </a:p>
      </dgm:t>
    </dgm:pt>
    <dgm:pt modelId="{BFC11BE6-974A-4590-A1BC-969E4F80551A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Aprendizados relevantes</a:t>
          </a:r>
          <a:endParaRPr lang="pt-BR" dirty="0"/>
        </a:p>
      </dgm:t>
    </dgm:pt>
    <dgm:pt modelId="{816D5F27-7D22-4A71-8409-C36EFB4D778F}" type="parTrans" cxnId="{F2FD92E3-CC06-4D08-A870-9F572FBE6B0E}">
      <dgm:prSet/>
      <dgm:spPr/>
      <dgm:t>
        <a:bodyPr/>
        <a:lstStyle/>
        <a:p>
          <a:endParaRPr lang="pt-BR"/>
        </a:p>
      </dgm:t>
    </dgm:pt>
    <dgm:pt modelId="{E1878C27-E112-48B6-8583-EF88E9A8F3FE}" type="sibTrans" cxnId="{F2FD92E3-CC06-4D08-A870-9F572FBE6B0E}">
      <dgm:prSet/>
      <dgm:spPr/>
      <dgm:t>
        <a:bodyPr/>
        <a:lstStyle/>
        <a:p>
          <a:endParaRPr lang="pt-BR"/>
        </a:p>
      </dgm:t>
    </dgm:pt>
    <dgm:pt modelId="{63D11660-6C69-436B-AB7E-B4E9F08F3F86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Significado para a prática profissional</a:t>
          </a:r>
          <a:endParaRPr lang="pt-BR" dirty="0"/>
        </a:p>
      </dgm:t>
    </dgm:pt>
    <dgm:pt modelId="{E00D5E3C-8929-4F0D-BB1B-7448C9205BA8}" type="parTrans" cxnId="{F1DA871B-FB0B-4863-912D-4204CC5F8193}">
      <dgm:prSet/>
      <dgm:spPr/>
      <dgm:t>
        <a:bodyPr/>
        <a:lstStyle/>
        <a:p>
          <a:endParaRPr lang="pt-BR"/>
        </a:p>
      </dgm:t>
    </dgm:pt>
    <dgm:pt modelId="{E5BFC098-342B-44A3-A930-E50E4FAB88FA}" type="sibTrans" cxnId="{F1DA871B-FB0B-4863-912D-4204CC5F8193}">
      <dgm:prSet/>
      <dgm:spPr/>
      <dgm:t>
        <a:bodyPr/>
        <a:lstStyle/>
        <a:p>
          <a:endParaRPr lang="pt-BR"/>
        </a:p>
      </dgm:t>
    </dgm:pt>
    <dgm:pt modelId="{2900E882-5678-4663-AB84-759A83B4EE47}" type="pres">
      <dgm:prSet presAssocID="{652B73C4-DD09-460E-A071-72B70DB1BE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86A2DC0A-1026-4102-A988-7760DD1E4873}" type="pres">
      <dgm:prSet presAssocID="{0EF5698F-5BC4-4CC6-BCA1-E3E82966E8BE}" presName="singleCycle" presStyleCnt="0"/>
      <dgm:spPr/>
    </dgm:pt>
    <dgm:pt modelId="{5007CA90-1A12-40D3-948F-3AFFEA471298}" type="pres">
      <dgm:prSet presAssocID="{0EF5698F-5BC4-4CC6-BCA1-E3E82966E8BE}" presName="singleCenter" presStyleLbl="node1" presStyleIdx="0" presStyleCnt="4" custScaleX="257422" custScaleY="70592" custLinFactNeighborX="-270" custLinFactNeighborY="-12270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5625A617-D50F-45D3-BEC1-243B18AC8290}" type="pres">
      <dgm:prSet presAssocID="{0A13CE55-62D8-4E38-AD0A-B8A1D4BB63B1}" presName="Name56" presStyleLbl="parChTrans1D2" presStyleIdx="0" presStyleCnt="3"/>
      <dgm:spPr/>
      <dgm:t>
        <a:bodyPr/>
        <a:lstStyle/>
        <a:p>
          <a:endParaRPr lang="pt-BR"/>
        </a:p>
      </dgm:t>
    </dgm:pt>
    <dgm:pt modelId="{6B2843D5-1BE8-483D-80CA-F99C39D139F5}" type="pres">
      <dgm:prSet presAssocID="{FCE60B7E-345E-4DF4-A43B-7CFC3C58F20E}" presName="text0" presStyleLbl="node1" presStyleIdx="1" presStyleCnt="4" custScaleX="3447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4077FC-4D86-4B8C-9CB9-CA6FE2B7F05A}" type="pres">
      <dgm:prSet presAssocID="{816D5F27-7D22-4A71-8409-C36EFB4D778F}" presName="Name56" presStyleLbl="parChTrans1D2" presStyleIdx="1" presStyleCnt="3"/>
      <dgm:spPr/>
      <dgm:t>
        <a:bodyPr/>
        <a:lstStyle/>
        <a:p>
          <a:endParaRPr lang="pt-BR"/>
        </a:p>
      </dgm:t>
    </dgm:pt>
    <dgm:pt modelId="{D10ED2A0-4AAF-4FC1-9348-D99F1851B96C}" type="pres">
      <dgm:prSet presAssocID="{BFC11BE6-974A-4590-A1BC-969E4F80551A}" presName="text0" presStyleLbl="node1" presStyleIdx="2" presStyleCnt="4" custScaleX="280209" custRadScaleRad="137435" custRadScaleInc="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B85440-7C06-4AFC-86DF-50DDBFF44B45}" type="pres">
      <dgm:prSet presAssocID="{E00D5E3C-8929-4F0D-BB1B-7448C9205BA8}" presName="Name56" presStyleLbl="parChTrans1D2" presStyleIdx="2" presStyleCnt="3"/>
      <dgm:spPr/>
      <dgm:t>
        <a:bodyPr/>
        <a:lstStyle/>
        <a:p>
          <a:endParaRPr lang="pt-BR"/>
        </a:p>
      </dgm:t>
    </dgm:pt>
    <dgm:pt modelId="{1AF2C36E-C269-450D-8AFD-3F2C0DE0591C}" type="pres">
      <dgm:prSet presAssocID="{63D11660-6C69-436B-AB7E-B4E9F08F3F86}" presName="text0" presStyleLbl="node1" presStyleIdx="3" presStyleCnt="4" custScaleX="303726" custRadScaleRad="122371" custRadScaleInc="-69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2FD92E3-CC06-4D08-A870-9F572FBE6B0E}" srcId="{0EF5698F-5BC4-4CC6-BCA1-E3E82966E8BE}" destId="{BFC11BE6-974A-4590-A1BC-969E4F80551A}" srcOrd="1" destOrd="0" parTransId="{816D5F27-7D22-4A71-8409-C36EFB4D778F}" sibTransId="{E1878C27-E112-48B6-8583-EF88E9A8F3FE}"/>
    <dgm:cxn modelId="{0CC5E148-9DCE-4D29-934D-149AA4805302}" type="presOf" srcId="{FCE60B7E-345E-4DF4-A43B-7CFC3C58F20E}" destId="{6B2843D5-1BE8-483D-80CA-F99C39D139F5}" srcOrd="0" destOrd="0" presId="urn:microsoft.com/office/officeart/2008/layout/RadialCluster"/>
    <dgm:cxn modelId="{6267641B-A851-4BBD-B2DA-3DB2E31CFC81}" type="presOf" srcId="{0A13CE55-62D8-4E38-AD0A-B8A1D4BB63B1}" destId="{5625A617-D50F-45D3-BEC1-243B18AC8290}" srcOrd="0" destOrd="0" presId="urn:microsoft.com/office/officeart/2008/layout/RadialCluster"/>
    <dgm:cxn modelId="{900B0009-97DD-4FAA-98A2-0359E0B1DBBB}" type="presOf" srcId="{816D5F27-7D22-4A71-8409-C36EFB4D778F}" destId="{834077FC-4D86-4B8C-9CB9-CA6FE2B7F05A}" srcOrd="0" destOrd="0" presId="urn:microsoft.com/office/officeart/2008/layout/RadialCluster"/>
    <dgm:cxn modelId="{88C46259-E368-4C0E-B71B-0E30F323F66F}" type="presOf" srcId="{E00D5E3C-8929-4F0D-BB1B-7448C9205BA8}" destId="{53B85440-7C06-4AFC-86DF-50DDBFF44B45}" srcOrd="0" destOrd="0" presId="urn:microsoft.com/office/officeart/2008/layout/RadialCluster"/>
    <dgm:cxn modelId="{53D6E013-3788-4789-83BB-66DCDD103AD9}" type="presOf" srcId="{BFC11BE6-974A-4590-A1BC-969E4F80551A}" destId="{D10ED2A0-4AAF-4FC1-9348-D99F1851B96C}" srcOrd="0" destOrd="0" presId="urn:microsoft.com/office/officeart/2008/layout/RadialCluster"/>
    <dgm:cxn modelId="{C96509D5-5E42-4B5C-A02B-7AC0C1C9D4A5}" type="presOf" srcId="{652B73C4-DD09-460E-A071-72B70DB1BE0E}" destId="{2900E882-5678-4663-AB84-759A83B4EE47}" srcOrd="0" destOrd="0" presId="urn:microsoft.com/office/officeart/2008/layout/RadialCluster"/>
    <dgm:cxn modelId="{86FB9A39-0BE2-47A3-AD32-89CE770F67BE}" type="presOf" srcId="{63D11660-6C69-436B-AB7E-B4E9F08F3F86}" destId="{1AF2C36E-C269-450D-8AFD-3F2C0DE0591C}" srcOrd="0" destOrd="0" presId="urn:microsoft.com/office/officeart/2008/layout/RadialCluster"/>
    <dgm:cxn modelId="{C84133B7-AEDD-458F-8CD4-F922C9A31E69}" srcId="{652B73C4-DD09-460E-A071-72B70DB1BE0E}" destId="{0EF5698F-5BC4-4CC6-BCA1-E3E82966E8BE}" srcOrd="0" destOrd="0" parTransId="{114E945B-67AB-40E8-8C5C-00627439C7D9}" sibTransId="{5AA28C59-AF8D-4186-B644-AA1E41A8FE6D}"/>
    <dgm:cxn modelId="{F1DA871B-FB0B-4863-912D-4204CC5F8193}" srcId="{0EF5698F-5BC4-4CC6-BCA1-E3E82966E8BE}" destId="{63D11660-6C69-436B-AB7E-B4E9F08F3F86}" srcOrd="2" destOrd="0" parTransId="{E00D5E3C-8929-4F0D-BB1B-7448C9205BA8}" sibTransId="{E5BFC098-342B-44A3-A930-E50E4FAB88FA}"/>
    <dgm:cxn modelId="{D6A864F3-40BA-4B27-B7C6-4C0554A748FD}" srcId="{0EF5698F-5BC4-4CC6-BCA1-E3E82966E8BE}" destId="{FCE60B7E-345E-4DF4-A43B-7CFC3C58F20E}" srcOrd="0" destOrd="0" parTransId="{0A13CE55-62D8-4E38-AD0A-B8A1D4BB63B1}" sibTransId="{2DC3AB60-FA8B-48C4-8AAA-CFF9F5DA7C30}"/>
    <dgm:cxn modelId="{CF399A0D-0517-4188-AB19-58AF72C73706}" type="presOf" srcId="{0EF5698F-5BC4-4CC6-BCA1-E3E82966E8BE}" destId="{5007CA90-1A12-40D3-948F-3AFFEA471298}" srcOrd="0" destOrd="0" presId="urn:microsoft.com/office/officeart/2008/layout/RadialCluster"/>
    <dgm:cxn modelId="{2A485447-024F-40C3-9C2E-C680FEC3144E}" type="presParOf" srcId="{2900E882-5678-4663-AB84-759A83B4EE47}" destId="{86A2DC0A-1026-4102-A988-7760DD1E4873}" srcOrd="0" destOrd="0" presId="urn:microsoft.com/office/officeart/2008/layout/RadialCluster"/>
    <dgm:cxn modelId="{0DE37E64-6390-4549-8061-B5694B40CFF1}" type="presParOf" srcId="{86A2DC0A-1026-4102-A988-7760DD1E4873}" destId="{5007CA90-1A12-40D3-948F-3AFFEA471298}" srcOrd="0" destOrd="0" presId="urn:microsoft.com/office/officeart/2008/layout/RadialCluster"/>
    <dgm:cxn modelId="{A95EFB56-04EF-4D21-AD52-FD7C543456C1}" type="presParOf" srcId="{86A2DC0A-1026-4102-A988-7760DD1E4873}" destId="{5625A617-D50F-45D3-BEC1-243B18AC8290}" srcOrd="1" destOrd="0" presId="urn:microsoft.com/office/officeart/2008/layout/RadialCluster"/>
    <dgm:cxn modelId="{FD3C9E6F-F324-4335-89A4-28DE27763E78}" type="presParOf" srcId="{86A2DC0A-1026-4102-A988-7760DD1E4873}" destId="{6B2843D5-1BE8-483D-80CA-F99C39D139F5}" srcOrd="2" destOrd="0" presId="urn:microsoft.com/office/officeart/2008/layout/RadialCluster"/>
    <dgm:cxn modelId="{27EB3C3D-1497-4C6D-976F-83BAD47A3BAA}" type="presParOf" srcId="{86A2DC0A-1026-4102-A988-7760DD1E4873}" destId="{834077FC-4D86-4B8C-9CB9-CA6FE2B7F05A}" srcOrd="3" destOrd="0" presId="urn:microsoft.com/office/officeart/2008/layout/RadialCluster"/>
    <dgm:cxn modelId="{E5713962-8D77-470E-86BC-2ECD3101A7E9}" type="presParOf" srcId="{86A2DC0A-1026-4102-A988-7760DD1E4873}" destId="{D10ED2A0-4AAF-4FC1-9348-D99F1851B96C}" srcOrd="4" destOrd="0" presId="urn:microsoft.com/office/officeart/2008/layout/RadialCluster"/>
    <dgm:cxn modelId="{A9BA02B2-6A59-4E69-B547-46A0B6369471}" type="presParOf" srcId="{86A2DC0A-1026-4102-A988-7760DD1E4873}" destId="{53B85440-7C06-4AFC-86DF-50DDBFF44B45}" srcOrd="5" destOrd="0" presId="urn:microsoft.com/office/officeart/2008/layout/RadialCluster"/>
    <dgm:cxn modelId="{459C69CA-CA5A-45F3-BFF9-E74DC8B1DC1E}" type="presParOf" srcId="{86A2DC0A-1026-4102-A988-7760DD1E4873}" destId="{1AF2C36E-C269-450D-8AFD-3F2C0DE0591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7CA90-1A12-40D3-948F-3AFFEA471298}">
      <dsp:nvSpPr>
        <dsp:cNvPr id="0" name=""/>
        <dsp:cNvSpPr/>
      </dsp:nvSpPr>
      <dsp:spPr>
        <a:xfrm>
          <a:off x="1463823" y="2032015"/>
          <a:ext cx="3960445" cy="10860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>
              <a:solidFill>
                <a:schemeClr val="tx1"/>
              </a:solidFill>
            </a:rPr>
            <a:t>Especialização </a:t>
          </a:r>
          <a:r>
            <a:rPr lang="pt-BR" sz="3400" b="1" kern="1200" dirty="0" err="1" smtClean="0">
              <a:solidFill>
                <a:schemeClr val="tx1"/>
              </a:solidFill>
            </a:rPr>
            <a:t>UFPel</a:t>
          </a:r>
          <a:endParaRPr lang="pt-BR" sz="3400" b="1" kern="1200" dirty="0">
            <a:solidFill>
              <a:schemeClr val="tx1"/>
            </a:solidFill>
          </a:endParaRPr>
        </a:p>
      </dsp:txBody>
      <dsp:txXfrm>
        <a:off x="1516840" y="2085032"/>
        <a:ext cx="3854411" cy="980026"/>
      </dsp:txXfrm>
    </dsp:sp>
    <dsp:sp modelId="{5625A617-D50F-45D3-BEC1-243B18AC8290}">
      <dsp:nvSpPr>
        <dsp:cNvPr id="0" name=""/>
        <dsp:cNvSpPr/>
      </dsp:nvSpPr>
      <dsp:spPr>
        <a:xfrm rot="16224600">
          <a:off x="3087853" y="1669350"/>
          <a:ext cx="725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534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843D5-1BE8-483D-80CA-F99C39D139F5}">
      <dsp:nvSpPr>
        <dsp:cNvPr id="0" name=""/>
        <dsp:cNvSpPr/>
      </dsp:nvSpPr>
      <dsp:spPr>
        <a:xfrm>
          <a:off x="1679850" y="275888"/>
          <a:ext cx="3553920" cy="103079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Expectativas Iniciais</a:t>
          </a:r>
          <a:endParaRPr lang="pt-BR" sz="3200" kern="1200" dirty="0"/>
        </a:p>
      </dsp:txBody>
      <dsp:txXfrm>
        <a:off x="1730169" y="326207"/>
        <a:ext cx="3453282" cy="930159"/>
      </dsp:txXfrm>
    </dsp:sp>
    <dsp:sp modelId="{834077FC-4D86-4B8C-9CB9-CA6FE2B7F05A}">
      <dsp:nvSpPr>
        <dsp:cNvPr id="0" name=""/>
        <dsp:cNvSpPr/>
      </dsp:nvSpPr>
      <dsp:spPr>
        <a:xfrm rot="2681531">
          <a:off x="3791627" y="3607811"/>
          <a:ext cx="13926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9268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ED2A0-4AAF-4FC1-9348-D99F1851B96C}">
      <dsp:nvSpPr>
        <dsp:cNvPr id="0" name=""/>
        <dsp:cNvSpPr/>
      </dsp:nvSpPr>
      <dsp:spPr>
        <a:xfrm>
          <a:off x="4059768" y="4097546"/>
          <a:ext cx="2888386" cy="103079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Aprendizados relevantes</a:t>
          </a:r>
          <a:endParaRPr lang="pt-BR" sz="2800" kern="1200" dirty="0"/>
        </a:p>
      </dsp:txBody>
      <dsp:txXfrm>
        <a:off x="4110087" y="4147865"/>
        <a:ext cx="2787748" cy="930159"/>
      </dsp:txXfrm>
    </dsp:sp>
    <dsp:sp modelId="{53B85440-7C06-4AFC-86DF-50DDBFF44B45}">
      <dsp:nvSpPr>
        <dsp:cNvPr id="0" name=""/>
        <dsp:cNvSpPr/>
      </dsp:nvSpPr>
      <dsp:spPr>
        <a:xfrm rot="8097034">
          <a:off x="1721067" y="3607811"/>
          <a:ext cx="13839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398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2C36E-C269-450D-8AFD-3F2C0DE0591C}">
      <dsp:nvSpPr>
        <dsp:cNvPr id="0" name=""/>
        <dsp:cNvSpPr/>
      </dsp:nvSpPr>
      <dsp:spPr>
        <a:xfrm>
          <a:off x="-155739" y="4097546"/>
          <a:ext cx="3130798" cy="103079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Significado para a prática profissional</a:t>
          </a:r>
          <a:endParaRPr lang="pt-BR" sz="2800" kern="1200" dirty="0"/>
        </a:p>
      </dsp:txBody>
      <dsp:txXfrm>
        <a:off x="-105420" y="4147865"/>
        <a:ext cx="3030160" cy="930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01AB1-02EA-4BB7-9B96-2780C7B11BD8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5201-8389-4AA2-9F67-B3B471B73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5051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B441D-642F-417C-975E-913761EB950B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2A868-D9A4-4BB1-8D25-E1DF44F2A4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10385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2A868-D9A4-4BB1-8D25-E1DF44F2A4DA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35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FF5B-F12D-41D1-A3B0-549693071C64}" type="datetime1">
              <a:rPr lang="pt-BR" smtClean="0"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04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9E8-9ED0-49B8-B3FC-3E6D83B418E0}" type="datetime1">
              <a:rPr lang="pt-BR" smtClean="0"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1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8D8D-699B-4AF5-853A-22122AA02C4B}" type="datetime1">
              <a:rPr lang="pt-BR" smtClean="0"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878B-FEF1-4F2A-8C1D-97C9A62FFF23}" type="datetime1">
              <a:rPr lang="pt-BR" smtClean="0"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52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F33F-81A0-461F-882B-5CA349A1291B}" type="datetime1">
              <a:rPr lang="pt-BR" smtClean="0"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12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39B9-9531-4A1C-8DD8-69C123E4DAF0}" type="datetime1">
              <a:rPr lang="pt-BR" smtClean="0"/>
              <a:t>21/01/2015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02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5A8E-87D1-4C83-94C9-BD04822B7C68}" type="datetime1">
              <a:rPr lang="pt-BR" smtClean="0"/>
              <a:t>21/01/2015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70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1F21-C351-45EB-8A05-B51C4C876A55}" type="datetime1">
              <a:rPr lang="pt-BR" smtClean="0"/>
              <a:t>21/01/2015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55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FF8B-35F2-4C82-B64F-6D53354D5AF9}" type="datetime1">
              <a:rPr lang="pt-BR" smtClean="0"/>
              <a:t>21/01/2015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41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D1E3-6FD1-4A22-BEA1-61685F0F0287}" type="datetime1">
              <a:rPr lang="pt-BR" smtClean="0"/>
              <a:t>21/01/2015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6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D1D-A948-4473-A925-126228104152}" type="datetime1">
              <a:rPr lang="pt-BR" smtClean="0"/>
              <a:t>21/01/2015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37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A5702-A31E-4641-A600-441BCEF8305A}" type="datetime1">
              <a:rPr lang="pt-BR" smtClean="0"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AE75-43FD-4E8C-98A3-39143573E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65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das ações de saúde na Escola Municipal Maria das Graças Lopes Bezerra, no território da UBS Milton Martins Vasconcelos Filho, Parnaíba, PI</a:t>
            </a:r>
            <a:br>
              <a:rPr lang="pt-BR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Patrícia Shirley Alves de Sousa</a:t>
            </a: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</a:t>
            </a:r>
            <a:r>
              <a:rPr lang="pt-B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Lenise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Patrocínio Pires Cecílio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31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014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-163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850" y="-163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-163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380" y="-163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29555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90" y="5667025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007" y="5667025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314" y="5629555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014" y="5667025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638" y="5667025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262" y="5667025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912" y="5667025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3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Avaliar 100% dos educandos para agravos de saúde negligenciados prevalentes na região (hanseníase, tuberculose, malária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02998069"/>
              </p:ext>
            </p:extLst>
          </p:nvPr>
        </p:nvGraphicFramePr>
        <p:xfrm>
          <a:off x="2699792" y="2780928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66620" y="5886564"/>
            <a:ext cx="8856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6: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da avaliação do agravo negligenciado - Hanseníase dos educandos da Escola Municipal Maria das Graças Lopes Bezerra de abrangência da ESF Módulo 34 – Pindorama. Parnaíba. PI. Fonte: registros locais. 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atendimento em saúde bucal para 100% das crianças que necessitarem.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01057569"/>
              </p:ext>
            </p:extLst>
          </p:nvPr>
        </p:nvGraphicFramePr>
        <p:xfrm>
          <a:off x="2699792" y="2492896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9512" y="5601331"/>
            <a:ext cx="87129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7: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dos atendimentos em saúde bucal dos educandos da Escola Municipal Maria das Graças Lopes Bezerra de abrangência da ESF Módulo 34 – Pindorama. Parnaíba. PI. Fonte: registros locais. 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68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atendimento para avaliação complementar a 100% dos estudantes que necessitarem.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29510069"/>
              </p:ext>
            </p:extLst>
          </p:nvPr>
        </p:nvGraphicFramePr>
        <p:xfrm>
          <a:off x="2555776" y="2780928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86276" y="5814556"/>
            <a:ext cx="8856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8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dos atendimentos para avaliação complementar dos educandos da Escola Municipal Maria das Graças Lopes Bezerra de abrangência da ESF Módulo 34 – Pindorama. Parnaíba. PI. Fonte: registros locais. 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1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Melhorar registros das informações.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Manter registro atualizado na ficha de atendimento do PSE e/ou registro complementar de 100% das crianças cadastradas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737792"/>
              </p:ext>
            </p:extLst>
          </p:nvPr>
        </p:nvGraphicFramePr>
        <p:xfrm>
          <a:off x="2699792" y="3140968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6885" y="5877272"/>
            <a:ext cx="91082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9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do registro atualizado na ficha de atendimento do PSE e/ou registro complementar dos educandos da Escola Municipal Maria das Graças Lopes Bezerra de abrangência da ESF Módulo 34 – Pindorama. Parnaíba. PI. Fonte: registros locais. 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7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Mapear as crianças da escola com risco para problemas de saúde.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Rastrear 100% das crianças para indicativos de problemas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crescimento e peso.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53093788"/>
              </p:ext>
            </p:extLst>
          </p:nvPr>
        </p:nvGraphicFramePr>
        <p:xfrm>
          <a:off x="2699792" y="3140968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07504" y="594887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10: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do rastreamento para indicativos de problemas de crescimento e peso dos educandos da Escola Municipal Maria das Graças Lopes Bezerra de abrangência da ESF Módulo 34 – Pindorama. Parnaíba. PI. Fonte: registros locais.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8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Rastrear 100% das crianças para problemas de saúde bucal.</a:t>
            </a: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Rastrear 100% das crianças para outros riscos de morbimortalidade.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Conforme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mencionado na meta 11, 87 alunos (95,6%) foram rastreados para problemas de saúde bucal e outros riscos de morbimortalidade.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Promover a saúde.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Fornecer orientações sobre saúde bucal para 100% crianças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262128029"/>
              </p:ext>
            </p:extLst>
          </p:nvPr>
        </p:nvGraphicFramePr>
        <p:xfrm>
          <a:off x="2627784" y="2852936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9512" y="5661248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11: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sobre promoção da saúde bucal aos educandos da Escola Municipal Maria das Graças Lopes Bezerra de abrangência da ESF Módulo 34 – Pindorama. Parnaíba. PI. Fonte: registros locais.</a:t>
            </a:r>
          </a:p>
          <a:p>
            <a:pPr algn="just"/>
            <a:r>
              <a:rPr lang="pt-BR" sz="1400" b="1" dirty="0">
                <a:latin typeface="Arial" pitchFamily="34" charset="0"/>
                <a:cs typeface="Arial" pitchFamily="34" charset="0"/>
              </a:rPr>
              <a:t> 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3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Fornecer orientações sobre segurança alimentar e alimentação saudável para 100% das crianças.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6530756"/>
              </p:ext>
            </p:extLst>
          </p:nvPr>
        </p:nvGraphicFramePr>
        <p:xfrm>
          <a:off x="2627784" y="2420888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9512" y="5445224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12: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sobre promoção da segurança alimentar e alimentação saudável aos educandos da Escola Municipal Maria das Graças Lopes Bezerra de abrangência da ESF Módulo 34 – Pindorama. Parnaíba. PI. Fonte: registros locais.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3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Fornecer orientações sobre saúde ambiental e desenvolvimento sustentável a 100% das crianças.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33801809"/>
              </p:ext>
            </p:extLst>
          </p:nvPr>
        </p:nvGraphicFramePr>
        <p:xfrm>
          <a:off x="2627784" y="2492896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9512" y="5445224"/>
            <a:ext cx="8856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13: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sobre promoção da saúde ambiental e desenvolvimento sustentável aos educandos da Escola Municipal Maria das Graças Lopes Bezerra de abrangência da ESF Módulo 34 – Pindorama. Parnaíba. PI. Fonte: registros locais.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4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Fornecer orientações sobre a prevenção do uso de álcool, tabaco e outras drogas a 100% das crianças.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75685725"/>
              </p:ext>
            </p:extLst>
          </p:nvPr>
        </p:nvGraphicFramePr>
        <p:xfrm>
          <a:off x="2555776" y="2564904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5517232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14: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sobre prevenção do uso de álcool, tabaco e outras drogas aos educandos da Escola Municipal Maria das Graças Lopes Bezerra de abrangência da ESF Módulo 34 – Pindorama. Parnaíba. PI. Fonte: registros locais.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9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Programa Saúde na Escola (PSE);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 município de Parnaíba situa-se no extremo Norte do Estado do Piauí.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Possui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uma população de 145.729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habitantes;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UBS Milton Martins Vasconcelos Filho – módulo 34 (Pindorama);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Escola Municipal Maria das Graças Lopes Bezerra;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Situação do PSE antes da intervenção.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0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Fornecer orientações sobre direito sexual e reprodutivo e prevenção das DST/Aids a 100% das crianças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54615555"/>
              </p:ext>
            </p:extLst>
          </p:nvPr>
        </p:nvGraphicFramePr>
        <p:xfrm>
          <a:off x="2555776" y="2564904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07504" y="5445224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15: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sobre orientações sobre direito sexual e reprodutivo e prevenção das DST/Aids aos educandos da Escola Municipal Maria das Graças Lopes Bezerra de abrangência da ESF Módulo 34 – Pindorama. Parnaíba. PI. Fonte: registros locais.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7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Fornecer orientações sobre a cultura da paz e a prevenção das violências a 100% das crianças.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6040980"/>
              </p:ext>
            </p:extLst>
          </p:nvPr>
        </p:nvGraphicFramePr>
        <p:xfrm>
          <a:off x="2627784" y="2420888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06764" y="5373216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16: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sobre orientações sobre orientações sobre a cultura da paz e a prevenção das violências aos educandos da Escola Municipal Maria das Graças Lopes Bezerra de abrangência da ESF Módulo 34 – Pindorama. Parnaíba. PI. Fonte: registros locais.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8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 da cobertura de atenção à saúde dos escolares;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Melhoria do vínculo entre os profissionais da saúde, educação e comunidade;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Anteriormente à intervenção – Atividades esporádicas;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Capacitações – Aperfeiçoamento e crescimento profissional;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Detecção de agravos – solução e/ou redução;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Incorporação à rotina da UBS.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65098806"/>
              </p:ext>
            </p:extLst>
          </p:nvPr>
        </p:nvGraphicFramePr>
        <p:xfrm>
          <a:off x="1524000" y="1397000"/>
          <a:ext cx="679241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24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Obrigada!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24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0772"/>
            <a:ext cx="3131840" cy="147783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286520"/>
            <a:ext cx="3075806" cy="5571479"/>
          </a:xfrm>
          <a:prstGeom prst="rect">
            <a:avLst/>
          </a:prstGeom>
        </p:spPr>
      </p:pic>
      <p:pic>
        <p:nvPicPr>
          <p:cNvPr id="10" name="Imagem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6712"/>
            <a:ext cx="3131839" cy="4061287"/>
          </a:xfrm>
          <a:prstGeom prst="rect">
            <a:avLst/>
          </a:prstGeom>
        </p:spPr>
      </p:pic>
      <p:pic>
        <p:nvPicPr>
          <p:cNvPr id="11" name="Imagem 1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06" y="1286520"/>
            <a:ext cx="2929893" cy="2855247"/>
          </a:xfrm>
          <a:prstGeom prst="rect">
            <a:avLst/>
          </a:prstGeom>
        </p:spPr>
      </p:pic>
      <p:pic>
        <p:nvPicPr>
          <p:cNvPr id="12" name="Imagem 1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46" y="4141767"/>
            <a:ext cx="2936354" cy="27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Melhorar as ações de saúde na Escola Maria das Graças Lopes Bezerra, no território da UBS Milton Martins Vasconcelos Filho, Parnaíba, PI.</a:t>
            </a:r>
          </a:p>
          <a:p>
            <a:pPr marL="11430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8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3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1460683"/>
            <a:ext cx="3168352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446147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12 Semanas</a:t>
            </a:r>
            <a:endParaRPr lang="pt-BR" sz="3600" b="1" dirty="0"/>
          </a:p>
        </p:txBody>
      </p:sp>
      <p:sp>
        <p:nvSpPr>
          <p:cNvPr id="11" name="Chave esquerda 10"/>
          <p:cNvSpPr/>
          <p:nvPr/>
        </p:nvSpPr>
        <p:spPr>
          <a:xfrm>
            <a:off x="3635896" y="1268760"/>
            <a:ext cx="504056" cy="1944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139952" y="1293113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Componente I (Avaliação Clínica e Psicossocial);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Componente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II (Promoção e Prevenção da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Componente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III (Formação). </a:t>
            </a:r>
          </a:p>
        </p:txBody>
      </p:sp>
      <p:sp>
        <p:nvSpPr>
          <p:cNvPr id="13" name="Seta em curva para a direita 12"/>
          <p:cNvSpPr/>
          <p:nvPr/>
        </p:nvSpPr>
        <p:spPr>
          <a:xfrm rot="20293441">
            <a:off x="676778" y="3217168"/>
            <a:ext cx="1080120" cy="2520280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Pergaminho horizontal 13"/>
          <p:cNvSpPr/>
          <p:nvPr/>
        </p:nvSpPr>
        <p:spPr>
          <a:xfrm>
            <a:off x="2627784" y="3212976"/>
            <a:ext cx="6192688" cy="3456384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131840" y="3602340"/>
            <a:ext cx="5472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Educandos matriculados na escola e profissionais da saúde e educação envolvidos;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Manuais do Ministério da Saúde e Educação, referentes ao PSE; ficha-espelho e ficha para exame físico/anamnese.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7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Objetivo: Ampliar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 cobertura da atenção à saúde dos escolares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cobertura de avaliação individual de saúde para  100% das crianças de 6 a 11 anos de idade da escola.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82215690"/>
              </p:ext>
            </p:extLst>
          </p:nvPr>
        </p:nvGraphicFramePr>
        <p:xfrm>
          <a:off x="2743848" y="3140968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4888" y="6021288"/>
            <a:ext cx="9036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da avaliação individual dos educandos da Escola Municipal Maria das Graças Lopes Bezerra de abrangência da ESF Módulo 34 – Pindorama. Parnaíba. PI. Fonte: registros locais. </a:t>
            </a:r>
          </a:p>
          <a:p>
            <a:r>
              <a:rPr lang="pt-BR" b="1" dirty="0"/>
              <a:t> </a:t>
            </a:r>
            <a:endParaRPr lang="pt-BR" dirty="0"/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59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Melhorar a qualidade do atendimento  em saúde da criança e saúde na escola.</a:t>
            </a: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dos profissionais da equipe para o atendimento integral em saúde da criança.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41662214"/>
              </p:ext>
            </p:extLst>
          </p:nvPr>
        </p:nvGraphicFramePr>
        <p:xfrm>
          <a:off x="2771800" y="3140968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3362" y="594928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2: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da Capacitação dos profissionais da equipe de saúde e da educação para o atendimento integral em saúde da criança. Parnaíba. PI. Fonte: registros locais. 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9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Capacitar 100% dos profissionais da equipe para o atendimento do Programa Saúde na Escola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863759060"/>
              </p:ext>
            </p:extLst>
          </p:nvPr>
        </p:nvGraphicFramePr>
        <p:xfrm>
          <a:off x="2803733" y="2645240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76781" y="5733256"/>
            <a:ext cx="88924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3: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da Capacitação dos profissionais da equipe de saúde e da educação sobre o Programa Saúde na Escola. Parnaíba. PI. Fonte: registros locais. 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9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avaliação da acuidade visual em 100% dos estudantes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89845115"/>
              </p:ext>
            </p:extLst>
          </p:nvPr>
        </p:nvGraphicFramePr>
        <p:xfrm>
          <a:off x="2680354" y="2564904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35146" y="5589240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4: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da avaliação da acuidade visual dos educandos da Escola Municipal Maria das Graças Lopes Bezerra de abrangência da ESF Módulo 34 – Pindorama. Parnaíba. PI. Fonte: registros locais. 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8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100% dos educandos com o calendário vacinal em dia.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54270236"/>
              </p:ext>
            </p:extLst>
          </p:nvPr>
        </p:nvGraphicFramePr>
        <p:xfrm>
          <a:off x="2706464" y="2564904"/>
          <a:ext cx="38385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07504" y="5799971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5: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Gráfico indicativo da cobertura cumulativa de agosto a outubro de 2014 da atualização do calendário vacinal dos educandos da Escola Municipal Maria das Graças Lopes Bezerra de abrangência da ESF Módulo 34 – Pindorama. Parnaíba. PI. Fonte: registros locais. </a:t>
            </a:r>
          </a:p>
        </p:txBody>
      </p:sp>
      <p:pic>
        <p:nvPicPr>
          <p:cNvPr id="6" name="Picture 2" descr="http://fgm-go.org.br/wp-content/uploads/2013/11/logo-p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E75-43FD-4E8C-98A3-39143573EBB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2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1493</Words>
  <Application>Microsoft Office PowerPoint</Application>
  <PresentationFormat>Apresentação na tela (4:3)</PresentationFormat>
  <Paragraphs>118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 Qualificação das ações de saúde na Escola Municipal Maria das Graças Lopes Bezerra, no território da UBS Milton Martins Vasconcelos Filho, Parnaíba, PI </vt:lpstr>
      <vt:lpstr>Introdução</vt:lpstr>
      <vt:lpstr>Objetivo geral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das ações de saúde na Escola Municipal Maria das Graças Lopes Bezerra, no território da UBS Milton Martins Vasconcelos Filho, Parnaíba, PI </dc:title>
  <dc:creator>Visual Mídia</dc:creator>
  <cp:lastModifiedBy>Visual Mídia</cp:lastModifiedBy>
  <cp:revision>52</cp:revision>
  <dcterms:created xsi:type="dcterms:W3CDTF">2015-01-14T17:37:18Z</dcterms:created>
  <dcterms:modified xsi:type="dcterms:W3CDTF">2015-01-21T18:54:25Z</dcterms:modified>
</cp:coreProperties>
</file>