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327" r:id="rId9"/>
    <p:sldId id="328" r:id="rId10"/>
    <p:sldId id="329" r:id="rId11"/>
    <p:sldId id="330" r:id="rId12"/>
    <p:sldId id="264" r:id="rId13"/>
    <p:sldId id="266" r:id="rId14"/>
    <p:sldId id="270" r:id="rId15"/>
    <p:sldId id="272" r:id="rId16"/>
    <p:sldId id="275" r:id="rId17"/>
    <p:sldId id="276" r:id="rId18"/>
    <p:sldId id="278" r:id="rId19"/>
    <p:sldId id="279" r:id="rId20"/>
    <p:sldId id="280" r:id="rId21"/>
    <p:sldId id="331" r:id="rId22"/>
    <p:sldId id="282" r:id="rId23"/>
    <p:sldId id="283" r:id="rId24"/>
    <p:sldId id="286" r:id="rId25"/>
    <p:sldId id="287" r:id="rId26"/>
    <p:sldId id="290" r:id="rId27"/>
    <p:sldId id="291" r:id="rId28"/>
    <p:sldId id="292" r:id="rId29"/>
    <p:sldId id="294" r:id="rId30"/>
    <p:sldId id="295" r:id="rId31"/>
    <p:sldId id="296" r:id="rId32"/>
    <p:sldId id="298" r:id="rId33"/>
    <p:sldId id="299" r:id="rId34"/>
    <p:sldId id="300" r:id="rId35"/>
    <p:sldId id="332" r:id="rId36"/>
    <p:sldId id="302" r:id="rId37"/>
    <p:sldId id="303" r:id="rId38"/>
    <p:sldId id="306" r:id="rId39"/>
    <p:sldId id="307" r:id="rId40"/>
    <p:sldId id="310" r:id="rId41"/>
    <p:sldId id="311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33" r:id="rId5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la\Downloads\Paula_Kelli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la\Downloads\Paula_Kelli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8145667366080848E-2"/>
          <c:y val="9.6171480859127981E-2"/>
          <c:w val="0.90304500988802194"/>
          <c:h val="0.81297610863008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avaliação odontológica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0.56164383561643838</c:v>
                </c:pt>
                <c:pt idx="1">
                  <c:v>0.74404761904761907</c:v>
                </c:pt>
                <c:pt idx="2">
                  <c:v>0.90151515151515149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21984"/>
        <c:axId val="28148480"/>
      </c:barChart>
      <c:catAx>
        <c:axId val="2692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148480"/>
        <c:crosses val="autoZero"/>
        <c:auto val="1"/>
        <c:lblAlgn val="ctr"/>
        <c:lblOffset val="100"/>
        <c:noMultiLvlLbl val="0"/>
      </c:catAx>
      <c:valAx>
        <c:axId val="281484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9219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Indicadores!$C$58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cat>
            <c:strRef>
              <c:f>Indicadores!$D$57:$F$57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Indicadores!$D$58:$F$58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31200"/>
        <c:axId val="28932736"/>
      </c:barChart>
      <c:catAx>
        <c:axId val="2893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932736"/>
        <c:crosses val="autoZero"/>
        <c:auto val="1"/>
        <c:lblAlgn val="ctr"/>
        <c:lblOffset val="100"/>
        <c:noMultiLvlLbl val="0"/>
      </c:catAx>
      <c:valAx>
        <c:axId val="289327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9312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59B0-4653-4C1C-83CD-DDBDD71E945E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8FE-3420-4020-B1BC-357B2BCC65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15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59B0-4653-4C1C-83CD-DDBDD71E945E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8FE-3420-4020-B1BC-357B2BCC65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22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59B0-4653-4C1C-83CD-DDBDD71E945E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8FE-3420-4020-B1BC-357B2BCC65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3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59B0-4653-4C1C-83CD-DDBDD71E945E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8FE-3420-4020-B1BC-357B2BCC65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5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59B0-4653-4C1C-83CD-DDBDD71E945E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8FE-3420-4020-B1BC-357B2BCC65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05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59B0-4653-4C1C-83CD-DDBDD71E945E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8FE-3420-4020-B1BC-357B2BCC65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76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59B0-4653-4C1C-83CD-DDBDD71E945E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8FE-3420-4020-B1BC-357B2BCC65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30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59B0-4653-4C1C-83CD-DDBDD71E945E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8FE-3420-4020-B1BC-357B2BCC65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29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59B0-4653-4C1C-83CD-DDBDD71E945E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8FE-3420-4020-B1BC-357B2BCC65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84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59B0-4653-4C1C-83CD-DDBDD71E945E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8FE-3420-4020-B1BC-357B2BCC65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45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59B0-4653-4C1C-83CD-DDBDD71E945E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8FE-3420-4020-B1BC-357B2BCC65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52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659B0-4653-4C1C-83CD-DDBDD71E945E}" type="datetimeFigureOut">
              <a:rPr lang="pt-BR" smtClean="0"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F18FE-3420-4020-B1BC-357B2BCC65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46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7808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8720" y="2898518"/>
            <a:ext cx="6400800" cy="3554818"/>
          </a:xfrm>
        </p:spPr>
        <p:txBody>
          <a:bodyPr>
            <a:normAutofit fontScale="85000" lnSpcReduction="20000"/>
          </a:bodyPr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sz="32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Atenção aos adultos portadores de Hipertensão Arterial Sistêmica e/ou Diabetes Mellitus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endParaRPr lang="pt-BR" sz="1800" dirty="0">
              <a:solidFill>
                <a:schemeClr val="tx1"/>
              </a:solidFill>
            </a:endParaRPr>
          </a:p>
          <a:p>
            <a:pPr algn="ctr"/>
            <a:r>
              <a:rPr lang="pt-BR" sz="2600" dirty="0" smtClean="0">
                <a:solidFill>
                  <a:schemeClr val="tx1"/>
                </a:solidFill>
              </a:rPr>
              <a:t>Paula </a:t>
            </a:r>
            <a:r>
              <a:rPr lang="pt-BR" sz="2600" dirty="0" err="1" smtClean="0">
                <a:solidFill>
                  <a:schemeClr val="tx1"/>
                </a:solidFill>
              </a:rPr>
              <a:t>Cocco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71600" y="332656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UNIVERSIDADE ABERTA DO SUS</a:t>
            </a:r>
            <a:endParaRPr lang="pt-BR" sz="2400" dirty="0"/>
          </a:p>
          <a:p>
            <a:pPr algn="ctr"/>
            <a:r>
              <a:rPr lang="pt-BR" sz="2400" b="1" dirty="0"/>
              <a:t>UNIVERSIDADE FEDERAL DE PELOTAS</a:t>
            </a:r>
            <a:endParaRPr lang="pt-BR" sz="2400" dirty="0"/>
          </a:p>
          <a:p>
            <a:pPr algn="ctr"/>
            <a:r>
              <a:rPr lang="pt-BR" sz="2400" b="1" dirty="0"/>
              <a:t>Departamento de Medicina Social</a:t>
            </a:r>
            <a:endParaRPr lang="pt-BR" sz="2400" dirty="0"/>
          </a:p>
          <a:p>
            <a:pPr algn="ctr"/>
            <a:r>
              <a:rPr lang="pt-BR" sz="2400" b="1" dirty="0"/>
              <a:t>Curso de Especialização em Saúde da Família</a:t>
            </a:r>
            <a:endParaRPr lang="pt-BR" sz="2400" dirty="0"/>
          </a:p>
          <a:p>
            <a:pPr algn="ctr"/>
            <a:r>
              <a:rPr lang="pt-BR" sz="2400" b="1" dirty="0"/>
              <a:t>Modalidade a </a:t>
            </a:r>
            <a:r>
              <a:rPr lang="pt-BR" sz="2400" b="1" dirty="0" smtClean="0"/>
              <a:t>Distância</a:t>
            </a:r>
          </a:p>
          <a:p>
            <a:pPr algn="ctr"/>
            <a:r>
              <a:rPr lang="pt-BR" sz="2400" b="1" dirty="0" smtClean="0"/>
              <a:t>Turma 4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6188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Manuais Técnicos de HAS e DM do Ministério da Saúde, do ano de </a:t>
            </a:r>
            <a:r>
              <a:rPr lang="pt-BR" dirty="0" smtClean="0"/>
              <a:t>2006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smtClean="0"/>
              <a:t>Criação de formulário específico (ficha-espelho</a:t>
            </a:r>
            <a:r>
              <a:rPr lang="pt-BR" dirty="0" smtClean="0"/>
              <a:t>);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Capacitação </a:t>
            </a:r>
            <a:r>
              <a:rPr lang="pt-BR" dirty="0" smtClean="0"/>
              <a:t>da equipe</a:t>
            </a:r>
            <a:r>
              <a:rPr lang="pt-BR" dirty="0" smtClean="0"/>
              <a:t>;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7912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Agendamento de consultas pelas ACS e pela recepcionista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 smtClean="0"/>
              <a:t>Solicitação e adequação dos instrumentos necessários para triagem;</a:t>
            </a:r>
          </a:p>
          <a:p>
            <a:endParaRPr lang="pt-BR" dirty="0"/>
          </a:p>
          <a:p>
            <a:r>
              <a:rPr lang="pt-BR" dirty="0" smtClean="0"/>
              <a:t>Solicitação de exames laboratoriais sem cota máxima.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588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pt-PT" sz="3200" dirty="0" smtClean="0"/>
              <a:t>Ampliar </a:t>
            </a:r>
            <a:r>
              <a:rPr lang="pt-PT" sz="3200" dirty="0"/>
              <a:t>a cobertura à hipertensos e/ou </a:t>
            </a:r>
            <a:r>
              <a:rPr lang="pt-PT" sz="3200" dirty="0" smtClean="0"/>
              <a:t>diabéticos</a:t>
            </a:r>
            <a:r>
              <a:rPr lang="pt-PT" dirty="0" smtClean="0"/>
              <a:t>;</a:t>
            </a:r>
          </a:p>
          <a:p>
            <a:pPr marL="514350" indent="-514350" algn="just">
              <a:buAutoNum type="arabicPeriod"/>
            </a:pPr>
            <a:endParaRPr lang="pt-PT" dirty="0" smtClean="0"/>
          </a:p>
          <a:p>
            <a:pPr marL="514350" indent="-514350" algn="just">
              <a:buAutoNum type="arabicPeriod"/>
            </a:pPr>
            <a:r>
              <a:rPr lang="pt-BR" dirty="0" smtClean="0"/>
              <a:t>Melhorar a adesão do hipertenso e/ou diabético ao programa; </a:t>
            </a:r>
          </a:p>
          <a:p>
            <a:pPr marL="514350" indent="-514350" algn="just">
              <a:buAutoNum type="arabicPeriod"/>
            </a:pPr>
            <a:endParaRPr lang="pt-BR" dirty="0"/>
          </a:p>
          <a:p>
            <a:pPr marL="514350" indent="-514350" algn="just">
              <a:buAutoNum type="arabicPeriod"/>
            </a:pPr>
            <a:r>
              <a:rPr lang="pt-BR" dirty="0" smtClean="0"/>
              <a:t>Melhorar a qualidade do atendimento ao paciente hipertenso e/ou diabético realizado na unidade de saúde</a:t>
            </a:r>
          </a:p>
          <a:p>
            <a:pPr marL="0" indent="0" algn="just">
              <a:buNone/>
            </a:pPr>
            <a:endParaRPr lang="pt-BR" b="1" i="1" u="sng" dirty="0" smtClean="0"/>
          </a:p>
          <a:p>
            <a:pPr marL="0" indent="0" algn="just">
              <a:buNone/>
            </a:pPr>
            <a:endParaRPr lang="pt-BR" b="1" i="1" u="sng" dirty="0" smtClean="0"/>
          </a:p>
          <a:p>
            <a:pPr marL="514350" indent="-514350" algn="just">
              <a:buAutoNum type="arabicPeriod"/>
            </a:pPr>
            <a:endParaRPr lang="pt-PT" sz="3200" dirty="0" smtClean="0"/>
          </a:p>
        </p:txBody>
      </p:sp>
    </p:spTree>
    <p:extLst>
      <p:ext uri="{BB962C8B-B14F-4D97-AF65-F5344CB8AC3E}">
        <p14:creationId xmlns:p14="http://schemas.microsoft.com/office/powerpoint/2010/main" val="7374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4. </a:t>
            </a:r>
            <a:r>
              <a:rPr lang="pt-BR" dirty="0" smtClean="0"/>
              <a:t>Melhorar o registro das informações;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5. Mapear hipertensos e diabéticos de risco para doença cardiovascular;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6. Promoção da saúde.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10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3200" b="1" dirty="0" smtClean="0"/>
              <a:t>Ampliar </a:t>
            </a:r>
            <a:r>
              <a:rPr lang="pt-BR" sz="3200" b="1" dirty="0"/>
              <a:t>a cobertura à hipertensos e/ou </a:t>
            </a:r>
            <a:r>
              <a:rPr lang="pt-BR" sz="3200" b="1" dirty="0" smtClean="0"/>
              <a:t>diabéticos</a:t>
            </a:r>
          </a:p>
          <a:p>
            <a:pPr marL="0" indent="0" algn="just">
              <a:buNone/>
            </a:pPr>
            <a:r>
              <a:rPr lang="pt-BR" sz="3200" b="1" dirty="0" smtClean="0"/>
              <a:t>Meta </a:t>
            </a:r>
            <a:r>
              <a:rPr lang="pt-BR" sz="3200" b="1" dirty="0"/>
              <a:t>1.1:</a:t>
            </a:r>
            <a:r>
              <a:rPr lang="pt-BR" sz="3200" dirty="0"/>
              <a:t> Cadastrar 100% dos hipertensos da área de abrangência no Programa de Atenção à Hipertensão Arterial e à Diabetes Mellitus da unidade de </a:t>
            </a:r>
            <a:r>
              <a:rPr lang="pt-BR" sz="3200" dirty="0" smtClean="0"/>
              <a:t>saúde;</a:t>
            </a:r>
          </a:p>
          <a:p>
            <a:pPr marL="0" indent="0" algn="just">
              <a:buNone/>
            </a:pPr>
            <a:r>
              <a:rPr lang="pt-BR" b="1" dirty="0"/>
              <a:t>Meta 1.2:</a:t>
            </a:r>
            <a:r>
              <a:rPr lang="pt-BR" dirty="0"/>
              <a:t> Cadastrar 100% dos diabéticos da área de abrangência no Programa de Atenção à Hipertensão Arterial e à Diabetes Mellitus da unidade de saúde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380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Cobertura do programa de atenção ao hipertenso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76800" y="1844824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7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Cobertura do programa de atenção ao diabético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115616" y="1772816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6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 smtClean="0"/>
              <a:t>Objetivo 2: </a:t>
            </a:r>
            <a:r>
              <a:rPr lang="pt-BR" sz="3200" b="1" dirty="0"/>
              <a:t>Melhorar a adesão do hipertenso e/ou diabético ao </a:t>
            </a:r>
            <a:r>
              <a:rPr lang="pt-BR" sz="3200" b="1" dirty="0" smtClean="0"/>
              <a:t>programa:</a:t>
            </a:r>
          </a:p>
          <a:p>
            <a:pPr marL="0" indent="0">
              <a:buNone/>
            </a:pPr>
            <a:r>
              <a:rPr lang="pt-BR" sz="3200" b="1" dirty="0"/>
              <a:t>Meta 2.1:</a:t>
            </a:r>
            <a:r>
              <a:rPr lang="pt-BR" sz="3200" dirty="0"/>
              <a:t> Buscar 100% dos hipertensos faltosos às consultas na unidade de saúde conforme a periodicidade </a:t>
            </a:r>
            <a:r>
              <a:rPr lang="pt-BR" sz="3200" dirty="0" smtClean="0"/>
              <a:t>recomendada</a:t>
            </a:r>
            <a:endParaRPr lang="pt-BR" sz="3200" dirty="0"/>
          </a:p>
          <a:p>
            <a:pPr marL="0" indent="0">
              <a:buNone/>
            </a:pPr>
            <a:r>
              <a:rPr lang="pt-BR" sz="3200" b="1" dirty="0"/>
              <a:t>Meta 2.2:</a:t>
            </a:r>
            <a:r>
              <a:rPr lang="pt-BR" sz="3200" dirty="0"/>
              <a:t> Buscar 100% dos diabéticos faltosos às consultas na unidade de saúde conforme a periodicidade recomendada.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06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hipertensos faltosos às consultas com busca ativa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844824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37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diabéticos faltosos às consultas com busca ativa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1600" y="1628800"/>
            <a:ext cx="720000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7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3200" dirty="0" smtClean="0"/>
              <a:t>Doenças Crônico-Degenerativas como a HAS e o DM: primeira causa de mortalidade e hospitalizações;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/>
              <a:t>D</a:t>
            </a:r>
            <a:r>
              <a:rPr lang="pt-BR" sz="3200" dirty="0" smtClean="0"/>
              <a:t>istribuição </a:t>
            </a:r>
            <a:r>
              <a:rPr lang="pt-BR" sz="3200" dirty="0"/>
              <a:t>epidêmica na população </a:t>
            </a:r>
            <a:r>
              <a:rPr lang="pt-BR" sz="3200" dirty="0" smtClean="0"/>
              <a:t>brasileira: importante </a:t>
            </a:r>
            <a:r>
              <a:rPr lang="pt-BR" sz="3200" dirty="0"/>
              <a:t>problema de saúde pública no </a:t>
            </a:r>
            <a:r>
              <a:rPr lang="pt-BR" sz="3200" dirty="0" smtClean="0"/>
              <a:t>país;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10% população brasileira é idosa;</a:t>
            </a:r>
          </a:p>
        </p:txBody>
      </p:sp>
    </p:spTree>
    <p:extLst>
      <p:ext uri="{BB962C8B-B14F-4D97-AF65-F5344CB8AC3E}">
        <p14:creationId xmlns:p14="http://schemas.microsoft.com/office/powerpoint/2010/main" val="26141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200" b="1" dirty="0" smtClean="0"/>
              <a:t>Melhorar </a:t>
            </a:r>
            <a:r>
              <a:rPr lang="pt-BR" sz="3200" b="1" dirty="0"/>
              <a:t>a qualidade do atendimento ao paciente hipertenso e/ou diabético realizado na unidade de </a:t>
            </a:r>
            <a:r>
              <a:rPr lang="pt-BR" sz="3200" b="1" dirty="0" smtClean="0"/>
              <a:t>saúde</a:t>
            </a:r>
          </a:p>
          <a:p>
            <a:pPr marL="0" indent="0" algn="ctr">
              <a:buNone/>
            </a:pPr>
            <a:endParaRPr lang="pt-BR" sz="3200" b="1" dirty="0" smtClean="0"/>
          </a:p>
          <a:p>
            <a:pPr marL="0" indent="0" algn="just">
              <a:buNone/>
            </a:pPr>
            <a:r>
              <a:rPr lang="pt-BR" sz="3200" b="1" dirty="0"/>
              <a:t>Meta 3.1:</a:t>
            </a:r>
            <a:r>
              <a:rPr lang="pt-BR" sz="3200" dirty="0"/>
              <a:t> Realizar exame clínico apropriado em 100% dos hipertensos</a:t>
            </a:r>
            <a:r>
              <a:rPr lang="pt-BR" sz="3200" dirty="0" smtClean="0"/>
              <a:t>.</a:t>
            </a:r>
            <a:endParaRPr lang="pt-BR" sz="3200" dirty="0"/>
          </a:p>
          <a:p>
            <a:pPr marL="0" indent="0" algn="just">
              <a:buNone/>
            </a:pPr>
            <a:r>
              <a:rPr lang="pt-BR" sz="3200" b="1" dirty="0"/>
              <a:t>Meta 3.2:</a:t>
            </a:r>
            <a:r>
              <a:rPr lang="pt-BR" sz="3200" dirty="0"/>
              <a:t> Realizar exame clínico apropriado em 100% dos diabéticos</a:t>
            </a:r>
            <a:r>
              <a:rPr lang="pt-BR" sz="3200" dirty="0" smtClean="0"/>
              <a:t>.</a:t>
            </a:r>
          </a:p>
          <a:p>
            <a:pPr marL="0" indent="0" algn="just">
              <a:buNone/>
            </a:pPr>
            <a:r>
              <a:rPr lang="pt-BR" b="1" dirty="0"/>
              <a:t>Meta 3.3:</a:t>
            </a:r>
            <a:r>
              <a:rPr lang="pt-BR" dirty="0"/>
              <a:t> Garantir a 100% dos hipertensos a realização de exames complementares em dia de acordo com o protocolo.   </a:t>
            </a:r>
          </a:p>
          <a:p>
            <a:pPr marL="0" indent="0" algn="just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00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/>
              <a:t>Meta 3.4:</a:t>
            </a:r>
            <a:r>
              <a:rPr lang="pt-BR" dirty="0"/>
              <a:t> Garantir a 100% dos diabéticos a realização de exames complementares em dia de acordo com o </a:t>
            </a:r>
            <a:r>
              <a:rPr lang="pt-BR" dirty="0" smtClean="0"/>
              <a:t>protocolo;</a:t>
            </a:r>
          </a:p>
          <a:p>
            <a:pPr marL="0" indent="0" algn="just">
              <a:buNone/>
            </a:pPr>
            <a:r>
              <a:rPr lang="pt-BR" b="1" dirty="0"/>
              <a:t>Meta 3.5</a:t>
            </a:r>
            <a:r>
              <a:rPr lang="pt-BR" dirty="0"/>
              <a:t>: Garantir a totalidade da prescrição de medicamentos da farmácia popular para 100% dos hipertensos cadastrados na unidade de saúde</a:t>
            </a:r>
            <a:r>
              <a:rPr lang="pt-BR" dirty="0" smtClean="0"/>
              <a:t>.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Meta 3.6:</a:t>
            </a:r>
            <a:r>
              <a:rPr lang="pt-BR" dirty="0"/>
              <a:t> Garantir a totalidade da prescrição de medicamentos da farmácia popular para 100% dos diabéticos cadastrados na unidade de saúde.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9812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hipertensos com o exame clínico em dia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700808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2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diabéticos com o exame clínico em dia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971600" y="1772816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0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hipertensos com os exames complementares em dia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584" y="1628800"/>
            <a:ext cx="720000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1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diabéticos com os exames complementares em dia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583" y="1556792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39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Proporção de hipertensos com prescrição de medicamentos do </a:t>
            </a:r>
            <a:r>
              <a:rPr lang="pt-BR" dirty="0" err="1" smtClean="0"/>
              <a:t>Hiperdia</a:t>
            </a:r>
            <a:r>
              <a:rPr lang="pt-BR" dirty="0" smtClean="0"/>
              <a:t> ou da Farmácia Popular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1600" y="2420888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605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Proporção de diabéticos com prescrição de medicamentos da lista do </a:t>
            </a:r>
            <a:r>
              <a:rPr lang="pt-BR" dirty="0" err="1" smtClean="0"/>
              <a:t>Hiperdia</a:t>
            </a:r>
            <a:r>
              <a:rPr lang="pt-BR" dirty="0" smtClean="0"/>
              <a:t> ou da Farmácia Popular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3608" y="2348880"/>
            <a:ext cx="720000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31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 smtClean="0"/>
              <a:t>Melhorar </a:t>
            </a:r>
            <a:r>
              <a:rPr lang="pt-BR" sz="3200" b="1" dirty="0"/>
              <a:t>o registro das </a:t>
            </a:r>
            <a:r>
              <a:rPr lang="pt-BR" sz="3200" b="1" dirty="0" smtClean="0"/>
              <a:t>informações</a:t>
            </a:r>
            <a:endParaRPr lang="pt-BR" sz="3200" dirty="0"/>
          </a:p>
          <a:p>
            <a:pPr marL="0" indent="0" algn="just">
              <a:buNone/>
            </a:pPr>
            <a:r>
              <a:rPr lang="pt-BR" sz="3200" b="1" dirty="0"/>
              <a:t>Meta 4.1:</a:t>
            </a:r>
            <a:r>
              <a:rPr lang="pt-BR" sz="3200" dirty="0"/>
              <a:t> Manter ficha de acompanhamento de 100% dos hipertensos cadastrados na unidade de saúde</a:t>
            </a:r>
            <a:r>
              <a:rPr lang="pt-BR" sz="3200" dirty="0" smtClean="0"/>
              <a:t>.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3200" b="1" dirty="0"/>
              <a:t>Meta 4.2:</a:t>
            </a:r>
            <a:r>
              <a:rPr lang="pt-BR" sz="3200" dirty="0"/>
              <a:t> Manter ficha de acompanhamento de 100% dos diabéticos cadastrados na unidade de saúde.</a:t>
            </a:r>
          </a:p>
          <a:p>
            <a:pPr marL="0" indent="0" algn="just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668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Proporção de hipertensos com registro adequado na ficha de acompanhamento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5616" y="2348880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4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Pinhal Grande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Região Central do Rio Grande do Sul;</a:t>
            </a:r>
          </a:p>
          <a:p>
            <a:r>
              <a:rPr lang="pt-BR" sz="3200" dirty="0" smtClean="0"/>
              <a:t>População: </a:t>
            </a:r>
            <a:r>
              <a:rPr lang="pt-BR" dirty="0" smtClean="0"/>
              <a:t>4471 habitantes;</a:t>
            </a:r>
          </a:p>
          <a:p>
            <a:r>
              <a:rPr lang="pt-BR" sz="3200" dirty="0" smtClean="0"/>
              <a:t>Predomínio da área rural;</a:t>
            </a:r>
          </a:p>
          <a:p>
            <a:r>
              <a:rPr lang="pt-BR" sz="3200" dirty="0" smtClean="0"/>
              <a:t>1 UBS que abriga as 2 ESF do município;</a:t>
            </a:r>
          </a:p>
          <a:p>
            <a:pPr marL="0" indent="0">
              <a:buNone/>
            </a:pP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30749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Proporção de diabéticos com registro adequado na ficha de acompanhamento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584" y="1988840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4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3200" b="1" dirty="0" smtClean="0"/>
              <a:t>Mapear </a:t>
            </a:r>
            <a:r>
              <a:rPr lang="pt-BR" sz="3200" b="1" dirty="0"/>
              <a:t>hipertensos e  diabéticos de risco para doença cardiovascular</a:t>
            </a:r>
            <a:endParaRPr lang="pt-BR" sz="3200" dirty="0"/>
          </a:p>
          <a:p>
            <a:pPr marL="0" indent="0" algn="just">
              <a:buNone/>
            </a:pPr>
            <a:r>
              <a:rPr lang="pt-BR" sz="3200" b="1" dirty="0"/>
              <a:t>Meta 5.1:</a:t>
            </a:r>
            <a:r>
              <a:rPr lang="pt-BR" sz="3200" dirty="0"/>
              <a:t> Realizar estratificação do risco cardiovascular em 100% dos hipertensos cadastrados na unidade de saúde.</a:t>
            </a:r>
          </a:p>
          <a:p>
            <a:pPr marL="0" indent="0" algn="just">
              <a:buNone/>
            </a:pPr>
            <a:r>
              <a:rPr lang="pt-BR" sz="3200" b="1" dirty="0"/>
              <a:t>Meta 5.2:</a:t>
            </a:r>
            <a:r>
              <a:rPr lang="pt-BR" sz="3200" dirty="0"/>
              <a:t> Realizar estratificação do risco cardiovascular em 100% dos diabéticos cadastrados na unidade de saúde.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88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hipertensos com estratificação de risco cardiovascular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584" y="1628800"/>
            <a:ext cx="720000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36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diabéticos com estratificação de risco cardiovascular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1600" y="1556792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9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200" b="1" dirty="0" smtClean="0"/>
              <a:t>Promoção </a:t>
            </a:r>
            <a:r>
              <a:rPr lang="pt-BR" sz="3200" b="1" dirty="0"/>
              <a:t>da </a:t>
            </a:r>
            <a:r>
              <a:rPr lang="pt-BR" sz="3200" b="1" dirty="0" smtClean="0"/>
              <a:t>saúde</a:t>
            </a:r>
          </a:p>
          <a:p>
            <a:pPr marL="0" indent="0">
              <a:buNone/>
            </a:pPr>
            <a:r>
              <a:rPr lang="pt-BR" sz="3200" b="1" dirty="0"/>
              <a:t>Meta 6.1:</a:t>
            </a:r>
            <a:r>
              <a:rPr lang="pt-BR" sz="3200" dirty="0"/>
              <a:t> Garantir avaliação odontológica a 50% dos pacientes hipertensos</a:t>
            </a:r>
            <a:r>
              <a:rPr lang="pt-BR" sz="3200" dirty="0" smtClean="0"/>
              <a:t>.</a:t>
            </a:r>
            <a:endParaRPr lang="pt-BR" sz="3200" dirty="0"/>
          </a:p>
          <a:p>
            <a:pPr marL="0" indent="0">
              <a:buNone/>
            </a:pPr>
            <a:r>
              <a:rPr lang="pt-BR" sz="3200" b="1" dirty="0"/>
              <a:t>Meta 6.2:</a:t>
            </a:r>
            <a:r>
              <a:rPr lang="pt-BR" sz="3200" dirty="0"/>
              <a:t> Garantir avaliação odontológica a 50% dos pacientes diabéticos</a:t>
            </a:r>
            <a:r>
              <a:rPr lang="pt-BR" sz="3200" dirty="0" smtClean="0"/>
              <a:t>.</a:t>
            </a:r>
          </a:p>
          <a:p>
            <a:pPr marL="0" indent="0" algn="just">
              <a:buNone/>
            </a:pPr>
            <a:r>
              <a:rPr lang="pt-BR" b="1" dirty="0"/>
              <a:t>Meta 6.3</a:t>
            </a:r>
            <a:r>
              <a:rPr lang="pt-BR" dirty="0"/>
              <a:t>: Garantir orientação nutricional sobre alimentação saudável a 100% dos hipertensos</a:t>
            </a:r>
            <a:r>
              <a:rPr lang="pt-BR" dirty="0" smtClean="0"/>
              <a:t>.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Meta 6.4:</a:t>
            </a:r>
            <a:r>
              <a:rPr lang="pt-BR" dirty="0"/>
              <a:t> Garantir orientação nutricional sobre alimentação saudável a 100% dos diabéticos.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8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/>
              <a:t>Meta 6.5:</a:t>
            </a:r>
            <a:r>
              <a:rPr lang="pt-BR" dirty="0"/>
              <a:t> Garantir orientação em relação à prática de atividade física regular  a 100% dos pacientes hipertensos</a:t>
            </a:r>
            <a:r>
              <a:rPr lang="pt-BR" dirty="0" smtClean="0"/>
              <a:t>.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Meta 6.6:</a:t>
            </a:r>
            <a:r>
              <a:rPr lang="pt-BR" dirty="0"/>
              <a:t> Garantir orientação em relação à prática de atividade física regular  a 100% dos pacientes diabéticos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b="1" dirty="0"/>
              <a:t>Meta 6.7:</a:t>
            </a:r>
            <a:r>
              <a:rPr lang="pt-BR" dirty="0"/>
              <a:t> Garantir orientação  sobre os riscos do tabagismo a 100% dos pacientes hipertensos</a:t>
            </a:r>
            <a:r>
              <a:rPr lang="pt-BR" dirty="0" smtClean="0"/>
              <a:t>.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Meta 6.8:</a:t>
            </a:r>
            <a:r>
              <a:rPr lang="pt-BR" dirty="0"/>
              <a:t> Garantir orientação  sobre os riscos do tabagismo a 100% dos pacientes diabéticos.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5277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hipertensos com avaliação odontológica</a:t>
            </a:r>
            <a:endParaRPr lang="pt-BR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759700"/>
              </p:ext>
            </p:extLst>
          </p:nvPr>
        </p:nvGraphicFramePr>
        <p:xfrm>
          <a:off x="683568" y="16288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08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diabéticos com avaliação odontológica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3568" y="1772816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76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hipertensos com orientação nutricional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9592" y="1772816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78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diabéticos com orientação nutricional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1600" y="1700808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2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ESF 2 – São José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Localizada entre os dois bairros da cidade (São José e Limeira);</a:t>
            </a:r>
          </a:p>
          <a:p>
            <a:pPr algn="just"/>
            <a:r>
              <a:rPr lang="pt-BR" sz="3200" dirty="0" smtClean="0"/>
              <a:t>Construção em alvenaria, construída com a finalidade de ser uma UBS;</a:t>
            </a:r>
          </a:p>
          <a:p>
            <a:pPr algn="just"/>
            <a:r>
              <a:rPr lang="pt-BR" dirty="0" smtClean="0"/>
              <a:t>Abrange um total de</a:t>
            </a:r>
            <a:r>
              <a:rPr lang="pt-BR" sz="3200" dirty="0" smtClean="0"/>
              <a:t> 1658 habitantes;</a:t>
            </a:r>
            <a:endParaRPr lang="pt-BR" dirty="0"/>
          </a:p>
          <a:p>
            <a:pPr algn="just"/>
            <a:r>
              <a:rPr lang="pt-BR" sz="3200" dirty="0" smtClean="0"/>
              <a:t>Equipe: 1 médico, 1 enfermeiro, 1 técnico de enfermagem e 4 ACS.</a:t>
            </a:r>
            <a:endParaRPr lang="pt-BR" sz="3200" dirty="0"/>
          </a:p>
          <a:p>
            <a:pPr marL="1371600" lvl="3" indent="0" algn="just">
              <a:buNone/>
            </a:pPr>
            <a:endParaRPr lang="pt-BR" dirty="0" smtClean="0"/>
          </a:p>
          <a:p>
            <a:pPr algn="just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43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hipertensos com orientação atividade física regular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584" y="1772815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4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diabéticos com orientação de atividade física regular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584" y="1628800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429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hipertensos com orientação risco do tabagismo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352207"/>
              </p:ext>
            </p:extLst>
          </p:nvPr>
        </p:nvGraphicFramePr>
        <p:xfrm>
          <a:off x="539552" y="1772816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26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diabéticos com orientação de risco do tabagismo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1600" y="1628800"/>
            <a:ext cx="720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0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u="sng" dirty="0" smtClean="0"/>
              <a:t>1-Importancia da </a:t>
            </a:r>
            <a:r>
              <a:rPr lang="pt-BR" sz="3200" u="sng" dirty="0" smtClean="0"/>
              <a:t>Intervenção para a Equipe</a:t>
            </a:r>
            <a:r>
              <a:rPr lang="pt-BR" sz="3200" dirty="0" smtClean="0"/>
              <a:t>:</a:t>
            </a:r>
          </a:p>
          <a:p>
            <a:pPr marL="0" indent="0">
              <a:buNone/>
            </a:pPr>
            <a:endParaRPr lang="pt-BR" sz="3200" dirty="0" smtClean="0"/>
          </a:p>
          <a:p>
            <a:pPr>
              <a:buFontTx/>
              <a:buChar char="-"/>
            </a:pPr>
            <a:r>
              <a:rPr lang="pt-BR" sz="3200" dirty="0"/>
              <a:t>C</a:t>
            </a:r>
            <a:r>
              <a:rPr lang="pt-BR" sz="3200" dirty="0" smtClean="0"/>
              <a:t>apacitação;</a:t>
            </a:r>
          </a:p>
          <a:p>
            <a:pPr>
              <a:buFontTx/>
              <a:buChar char="-"/>
            </a:pPr>
            <a:r>
              <a:rPr lang="pt-BR" sz="3200" dirty="0" smtClean="0"/>
              <a:t>Aperfeiçoamento gradativo;</a:t>
            </a:r>
          </a:p>
          <a:p>
            <a:pPr>
              <a:buFontTx/>
              <a:buChar char="-"/>
            </a:pPr>
            <a:r>
              <a:rPr lang="pt-BR" sz="3200" dirty="0"/>
              <a:t>T</a:t>
            </a:r>
            <a:r>
              <a:rPr lang="pt-BR" sz="3200" dirty="0" smtClean="0"/>
              <a:t>rabalho integrado</a:t>
            </a:r>
            <a:r>
              <a:rPr lang="pt-BR" sz="3200" dirty="0" smtClean="0"/>
              <a:t>;</a:t>
            </a:r>
          </a:p>
          <a:p>
            <a:pPr>
              <a:buFontTx/>
              <a:buChar char="-"/>
            </a:pPr>
            <a:r>
              <a:rPr lang="pt-BR" dirty="0" smtClean="0"/>
              <a:t>Qualificação dos atendimentos;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6409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3200" u="sng" dirty="0" smtClean="0"/>
              <a:t>2- </a:t>
            </a:r>
            <a:r>
              <a:rPr lang="pt-BR" sz="3200" u="sng" dirty="0" smtClean="0"/>
              <a:t>Importância da Intervenção para o Serviço</a:t>
            </a:r>
            <a:r>
              <a:rPr lang="pt-BR" sz="3200" dirty="0" smtClean="0"/>
              <a:t>:</a:t>
            </a:r>
          </a:p>
          <a:p>
            <a:pPr marL="0" indent="0">
              <a:buNone/>
            </a:pPr>
            <a:endParaRPr lang="pt-BR" sz="3200" dirty="0" smtClean="0"/>
          </a:p>
          <a:p>
            <a:pPr algn="just">
              <a:buFontTx/>
              <a:buChar char="-"/>
            </a:pPr>
            <a:r>
              <a:rPr lang="pt-BR" sz="3200" dirty="0" smtClean="0"/>
              <a:t>Reorganização </a:t>
            </a:r>
            <a:r>
              <a:rPr lang="pt-BR" sz="3200" dirty="0"/>
              <a:t>do serviço na unidade: organizado e </a:t>
            </a:r>
            <a:r>
              <a:rPr lang="pt-BR" sz="3200" dirty="0" smtClean="0"/>
              <a:t>dinâmico</a:t>
            </a:r>
            <a:r>
              <a:rPr lang="pt-BR" sz="3200" dirty="0"/>
              <a:t>;</a:t>
            </a:r>
            <a:endParaRPr lang="pt-BR" sz="3200" dirty="0" smtClean="0"/>
          </a:p>
          <a:p>
            <a:pPr algn="just">
              <a:buFontTx/>
              <a:buChar char="-"/>
            </a:pPr>
            <a:r>
              <a:rPr lang="pt-BR" sz="3200" dirty="0" smtClean="0"/>
              <a:t>Início </a:t>
            </a:r>
            <a:r>
              <a:rPr lang="pt-BR" sz="3200" dirty="0" smtClean="0"/>
              <a:t>do agendamento de </a:t>
            </a:r>
            <a:r>
              <a:rPr lang="pt-BR" sz="3200" dirty="0" smtClean="0"/>
              <a:t>consultas;</a:t>
            </a:r>
          </a:p>
          <a:p>
            <a:pPr algn="just">
              <a:buFontTx/>
              <a:buChar char="-"/>
            </a:pPr>
            <a:r>
              <a:rPr lang="pt-BR" sz="3200" dirty="0"/>
              <a:t>D</a:t>
            </a:r>
            <a:r>
              <a:rPr lang="pt-BR" sz="3200" dirty="0" smtClean="0"/>
              <a:t>ecréscimo </a:t>
            </a:r>
            <a:r>
              <a:rPr lang="pt-BR" sz="3200" dirty="0"/>
              <a:t>de atendimento </a:t>
            </a:r>
            <a:r>
              <a:rPr lang="pt-BR" sz="3200" dirty="0" smtClean="0"/>
              <a:t>de livre demanda;</a:t>
            </a:r>
            <a:endParaRPr lang="pt-BR" sz="3200" dirty="0" smtClean="0"/>
          </a:p>
          <a:p>
            <a:pPr algn="just">
              <a:buFontTx/>
              <a:buChar char="-"/>
            </a:pPr>
            <a:r>
              <a:rPr lang="pt-BR" sz="3200" dirty="0"/>
              <a:t>M</a:t>
            </a:r>
            <a:r>
              <a:rPr lang="pt-BR" sz="3200" dirty="0" smtClean="0"/>
              <a:t>elhoria </a:t>
            </a:r>
            <a:r>
              <a:rPr lang="pt-BR" sz="3200" dirty="0"/>
              <a:t>dos </a:t>
            </a:r>
            <a:r>
              <a:rPr lang="pt-BR" sz="3200" dirty="0" smtClean="0"/>
              <a:t>registros: controle da situação de saúde do usuário.</a:t>
            </a:r>
            <a:endParaRPr lang="pt-BR" sz="32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4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800" u="sng" dirty="0" smtClean="0"/>
              <a:t>3- </a:t>
            </a:r>
            <a:r>
              <a:rPr lang="pt-BR" sz="2800" u="sng" dirty="0" smtClean="0"/>
              <a:t>Importância da Intervenção para a Comunidade</a:t>
            </a:r>
            <a:r>
              <a:rPr lang="pt-BR" sz="2800" dirty="0" smtClean="0"/>
              <a:t>:</a:t>
            </a:r>
          </a:p>
          <a:p>
            <a:pPr algn="just">
              <a:buFontTx/>
              <a:buChar char="-"/>
            </a:pPr>
            <a:r>
              <a:rPr lang="pt-BR" sz="2800" dirty="0"/>
              <a:t>P</a:t>
            </a:r>
            <a:r>
              <a:rPr lang="pt-BR" sz="2800" dirty="0" smtClean="0"/>
              <a:t>ercepção </a:t>
            </a:r>
            <a:r>
              <a:rPr lang="pt-BR" sz="2800" dirty="0"/>
              <a:t>das melhorias em saúde pela comunidade em geral ainda é pouco </a:t>
            </a:r>
            <a:r>
              <a:rPr lang="pt-BR" sz="2800" dirty="0" smtClean="0"/>
              <a:t>pronunciada;</a:t>
            </a:r>
          </a:p>
          <a:p>
            <a:pPr algn="just">
              <a:buFontTx/>
              <a:buChar char="-"/>
            </a:pPr>
            <a:r>
              <a:rPr lang="pt-BR" sz="2800" dirty="0"/>
              <a:t>H</a:t>
            </a:r>
            <a:r>
              <a:rPr lang="pt-BR" sz="2800" dirty="0" smtClean="0"/>
              <a:t>ipertensos </a:t>
            </a:r>
            <a:r>
              <a:rPr lang="pt-BR" sz="2800" dirty="0"/>
              <a:t>e diabéticos demonstram satisfação pelas melhorias </a:t>
            </a:r>
            <a:r>
              <a:rPr lang="pt-BR" sz="2800" dirty="0" smtClean="0"/>
              <a:t>atingidas;</a:t>
            </a:r>
          </a:p>
          <a:p>
            <a:pPr algn="just">
              <a:buFontTx/>
              <a:buChar char="-"/>
            </a:pPr>
            <a:r>
              <a:rPr lang="pt-BR" sz="2800" dirty="0"/>
              <a:t>R</a:t>
            </a:r>
            <a:r>
              <a:rPr lang="pt-BR" sz="2800" dirty="0" smtClean="0"/>
              <a:t>eclamações </a:t>
            </a:r>
            <a:r>
              <a:rPr lang="pt-BR" sz="2800" dirty="0"/>
              <a:t>na sala de </a:t>
            </a:r>
            <a:r>
              <a:rPr lang="pt-BR" sz="2800" dirty="0" smtClean="0"/>
              <a:t>espera: tempo espera e priorizações;</a:t>
            </a:r>
          </a:p>
          <a:p>
            <a:pPr algn="just">
              <a:buFontTx/>
              <a:buChar char="-"/>
            </a:pPr>
            <a:r>
              <a:rPr lang="pt-BR" sz="2800" dirty="0" smtClean="0"/>
              <a:t>Diminuição: taxas de hospitalizações e </a:t>
            </a:r>
            <a:r>
              <a:rPr lang="pt-BR" sz="2800" dirty="0" err="1" smtClean="0"/>
              <a:t>descompensações</a:t>
            </a:r>
            <a:r>
              <a:rPr lang="pt-BR" sz="2800" dirty="0" smtClean="0"/>
              <a:t> agudas</a:t>
            </a:r>
            <a:r>
              <a:rPr lang="pt-BR" dirty="0" smtClean="0"/>
              <a:t>.</a:t>
            </a:r>
          </a:p>
          <a:p>
            <a:pPr algn="just">
              <a:buFontTx/>
              <a:buChar char="-"/>
            </a:pPr>
            <a:r>
              <a:rPr lang="pt-BR" sz="2800" dirty="0" smtClean="0"/>
              <a:t>Ênfase na prevenção.</a:t>
            </a:r>
          </a:p>
        </p:txBody>
      </p:sp>
    </p:spTree>
    <p:extLst>
      <p:ext uri="{BB962C8B-B14F-4D97-AF65-F5344CB8AC3E}">
        <p14:creationId xmlns:p14="http://schemas.microsoft.com/office/powerpoint/2010/main" val="2268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800" u="sng" dirty="0" smtClean="0"/>
              <a:t>4 - Incorporação da intervenção ao serviço</a:t>
            </a:r>
            <a:r>
              <a:rPr lang="pt-BR" sz="2800" dirty="0" smtClean="0"/>
              <a:t>:</a:t>
            </a:r>
            <a:endParaRPr lang="pt-BR" sz="2800" dirty="0" smtClean="0"/>
          </a:p>
          <a:p>
            <a:pPr algn="just"/>
            <a:r>
              <a:rPr lang="pt-BR" sz="2800" dirty="0" smtClean="0"/>
              <a:t>Praticamente incorporada, faltando apenas a conscientização da comunidade em geral, em relação aos atendimentos na UBS;</a:t>
            </a:r>
          </a:p>
          <a:p>
            <a:pPr algn="just"/>
            <a:r>
              <a:rPr lang="pt-BR" sz="2800" dirty="0" smtClean="0"/>
              <a:t>Continuidade das </a:t>
            </a:r>
            <a:r>
              <a:rPr lang="pt-BR" sz="2800" dirty="0"/>
              <a:t>atividades iniciadas durante a </a:t>
            </a:r>
            <a:r>
              <a:rPr lang="pt-BR" sz="2800" dirty="0" smtClean="0"/>
              <a:t>intervenção;</a:t>
            </a:r>
          </a:p>
          <a:p>
            <a:pPr algn="just"/>
            <a:r>
              <a:rPr lang="pt-BR" sz="2800" dirty="0" smtClean="0"/>
              <a:t>Intensificar atividades comunitárias para aumentar o engajamento da </a:t>
            </a:r>
            <a:r>
              <a:rPr lang="pt-BR" sz="2800" dirty="0" smtClean="0"/>
              <a:t>população.</a:t>
            </a:r>
          </a:p>
          <a:p>
            <a:pPr algn="just"/>
            <a:r>
              <a:rPr lang="pt-BR" sz="2800" dirty="0" smtClean="0"/>
              <a:t>Apoio de toda equipe, inclusive do gestor;</a:t>
            </a:r>
          </a:p>
          <a:p>
            <a:pPr algn="just"/>
            <a:r>
              <a:rPr lang="pt-BR" sz="2800" dirty="0" smtClean="0"/>
              <a:t>Perspectivas de outros projetos similares (puericultura, gestantes...)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123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Reflexão crítica sobre seu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u="sng" dirty="0" smtClean="0"/>
              <a:t>Expectativas:</a:t>
            </a:r>
            <a:r>
              <a:rPr lang="pt-BR" sz="3200" dirty="0" smtClean="0"/>
              <a:t> </a:t>
            </a:r>
          </a:p>
          <a:p>
            <a:pPr marL="0" indent="0" algn="just">
              <a:buNone/>
            </a:pPr>
            <a:endParaRPr lang="pt-BR" sz="3200" dirty="0" smtClean="0"/>
          </a:p>
          <a:p>
            <a:pPr marL="0" indent="0" algn="just">
              <a:buNone/>
            </a:pPr>
            <a:r>
              <a:rPr lang="pt-BR" sz="3200" dirty="0"/>
              <a:t> </a:t>
            </a:r>
            <a:r>
              <a:rPr lang="pt-BR" sz="3200" dirty="0" smtClean="0"/>
              <a:t>- No início</a:t>
            </a:r>
            <a:r>
              <a:rPr lang="pt-BR" sz="3200" dirty="0"/>
              <a:t>,</a:t>
            </a:r>
            <a:r>
              <a:rPr lang="pt-BR" sz="3200" dirty="0" smtClean="0"/>
              <a:t> muitas </a:t>
            </a:r>
            <a:r>
              <a:rPr lang="pt-BR" sz="3200" dirty="0"/>
              <a:t>incertezas, medos, mas apenas a certeza do objetivo final a ser </a:t>
            </a:r>
            <a:r>
              <a:rPr lang="pt-BR" sz="3200" dirty="0" smtClean="0"/>
              <a:t>alcançado;</a:t>
            </a:r>
          </a:p>
          <a:p>
            <a:pPr marL="0" indent="0" algn="just">
              <a:buNone/>
            </a:pPr>
            <a:r>
              <a:rPr lang="pt-BR" sz="3200" dirty="0"/>
              <a:t> </a:t>
            </a:r>
            <a:r>
              <a:rPr lang="pt-BR" sz="3200" dirty="0" smtClean="0"/>
              <a:t>- No desenvolver do curso, muitos medos foram dando lugar a expectativa de sucesso, e assim se manteve até o final.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710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Reflexão crítica sobre seu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sz="3200" u="sng" dirty="0" smtClean="0"/>
              <a:t>Prática Profissional:</a:t>
            </a:r>
            <a:r>
              <a:rPr lang="pt-BR" sz="3200" dirty="0" smtClean="0"/>
              <a:t> </a:t>
            </a:r>
          </a:p>
          <a:p>
            <a:pPr marL="0" indent="0" algn="just">
              <a:buNone/>
            </a:pPr>
            <a:endParaRPr lang="pt-BR" sz="3200" dirty="0" smtClean="0"/>
          </a:p>
          <a:p>
            <a:pPr marL="0" indent="0" algn="just">
              <a:buNone/>
            </a:pPr>
            <a:r>
              <a:rPr lang="pt-BR" sz="3200" dirty="0" smtClean="0"/>
              <a:t>“ </a:t>
            </a:r>
            <a:r>
              <a:rPr lang="pt-BR" sz="3200" dirty="0"/>
              <a:t>P</a:t>
            </a:r>
            <a:r>
              <a:rPr lang="pt-BR" sz="3200" dirty="0" smtClean="0"/>
              <a:t>acientes </a:t>
            </a:r>
            <a:r>
              <a:rPr lang="pt-BR" sz="3200" dirty="0"/>
              <a:t>que chegavam para consulta no sistema defasado de livre demanda eram muito mais que a patologia aguda que o levou a procurar atendimento médico, junto havia problemas prévios que deveriam ser trabalhados a fim de buscar uma resolução efetiva, e acompanhados para que não </a:t>
            </a:r>
            <a:r>
              <a:rPr lang="pt-BR" sz="3200" dirty="0" smtClean="0"/>
              <a:t>retornassem.”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30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ESF 2 – São José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	</a:t>
            </a:r>
            <a:endParaRPr lang="pt-BR" dirty="0" smtClean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sz="3200" dirty="0" smtClean="0"/>
              <a:t>Maiores de 20 anos: 1152</a:t>
            </a:r>
          </a:p>
          <a:p>
            <a:pPr marL="0" indent="0">
              <a:buNone/>
            </a:pPr>
            <a:r>
              <a:rPr lang="pt-BR" sz="3200" dirty="0"/>
              <a:t>	</a:t>
            </a:r>
            <a:r>
              <a:rPr lang="pt-BR" sz="3200" dirty="0" smtClean="0"/>
              <a:t>Idosos maiores 60 anos: 286</a:t>
            </a:r>
          </a:p>
          <a:p>
            <a:pPr marL="0" indent="0">
              <a:buNone/>
            </a:pPr>
            <a:r>
              <a:rPr lang="pt-BR" sz="3200" dirty="0"/>
              <a:t>	</a:t>
            </a:r>
            <a:r>
              <a:rPr lang="pt-BR" sz="3200" dirty="0" smtClean="0"/>
              <a:t>Hipertensos maiores 20 anos: 267</a:t>
            </a:r>
          </a:p>
          <a:p>
            <a:pPr marL="0" indent="0">
              <a:buNone/>
            </a:pPr>
            <a:r>
              <a:rPr lang="pt-BR" sz="3200" dirty="0"/>
              <a:t>	</a:t>
            </a:r>
            <a:r>
              <a:rPr lang="pt-BR" sz="3200" dirty="0" smtClean="0"/>
              <a:t>Diabéticos maiores 20 anos: 34 </a:t>
            </a:r>
          </a:p>
        </p:txBody>
      </p:sp>
    </p:spTree>
    <p:extLst>
      <p:ext uri="{BB962C8B-B14F-4D97-AF65-F5344CB8AC3E}">
        <p14:creationId xmlns:p14="http://schemas.microsoft.com/office/powerpoint/2010/main" val="8090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Reflexão crítica sobre seu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u="sng" dirty="0" smtClean="0"/>
              <a:t>Aprendizados</a:t>
            </a:r>
            <a:r>
              <a:rPr lang="pt-BR" sz="3200" dirty="0" smtClean="0"/>
              <a:t>:</a:t>
            </a:r>
          </a:p>
          <a:p>
            <a:pPr marL="0" indent="0">
              <a:buNone/>
            </a:pPr>
            <a:endParaRPr lang="pt-BR" sz="3200" dirty="0" smtClean="0"/>
          </a:p>
          <a:p>
            <a:pPr marL="0" indent="0" algn="ctr">
              <a:buNone/>
            </a:pPr>
            <a:r>
              <a:rPr lang="pt-BR" sz="3200" dirty="0" smtClean="0"/>
              <a:t>“Aprendi </a:t>
            </a:r>
            <a:r>
              <a:rPr lang="pt-BR" sz="3200" dirty="0"/>
              <a:t>a confiar mais no meu trabalho e na minha força, descobrindo que nada é inatingível quando o empenho e o desejo de sucesso imperam</a:t>
            </a:r>
            <a:r>
              <a:rPr lang="pt-BR" sz="3200" dirty="0" smtClean="0"/>
              <a:t>.”</a:t>
            </a:r>
            <a:endParaRPr lang="pt-BR" sz="3200" dirty="0"/>
          </a:p>
          <a:p>
            <a:pPr marL="0" indent="0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079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545700" cy="4909275"/>
          </a:xfrm>
        </p:spPr>
      </p:pic>
    </p:spTree>
    <p:extLst>
      <p:ext uri="{BB962C8B-B14F-4D97-AF65-F5344CB8AC3E}">
        <p14:creationId xmlns:p14="http://schemas.microsoft.com/office/powerpoint/2010/main" val="17185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na Rua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348431" cy="326132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43" y="3140968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na Rua - Equipe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339181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29426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na Rua – Material Educativo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3" y="4097584"/>
            <a:ext cx="3680555" cy="276041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92432"/>
            <a:ext cx="2175498" cy="29006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59" y="1418071"/>
            <a:ext cx="3696945" cy="27727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42" y="4001317"/>
            <a:ext cx="3808911" cy="28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6000" dirty="0" smtClean="0"/>
          </a:p>
          <a:p>
            <a:pPr marL="0" indent="0">
              <a:buNone/>
            </a:pPr>
            <a:r>
              <a:rPr lang="pt-BR" sz="6000" dirty="0" smtClean="0"/>
              <a:t>Obrigada! 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4690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Sem agendamento de consultas;</a:t>
            </a:r>
          </a:p>
          <a:p>
            <a:pPr algn="just"/>
            <a:r>
              <a:rPr lang="pt-BR" sz="2800" dirty="0" smtClean="0"/>
              <a:t>Sem  triagem e acolhimento;</a:t>
            </a:r>
          </a:p>
          <a:p>
            <a:pPr algn="just"/>
            <a:r>
              <a:rPr lang="pt-BR" sz="2800" dirty="0" smtClean="0"/>
              <a:t>Limite mensal de exames laboratoriais;</a:t>
            </a:r>
          </a:p>
          <a:p>
            <a:pPr algn="just"/>
            <a:r>
              <a:rPr lang="pt-BR" sz="2800" dirty="0" smtClean="0"/>
              <a:t>Inexistência formulário específico;</a:t>
            </a:r>
          </a:p>
          <a:p>
            <a:pPr algn="just"/>
            <a:r>
              <a:rPr lang="pt-BR" sz="2800" dirty="0" smtClean="0"/>
              <a:t>Sem protocolo para acompanhamento dos usuários;</a:t>
            </a:r>
          </a:p>
          <a:p>
            <a:pPr algn="just"/>
            <a:r>
              <a:rPr lang="pt-BR" sz="2800" dirty="0" smtClean="0"/>
              <a:t>Realizado 100% de cadastramento de Hipertensos e Diabéticos;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348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3200" dirty="0" smtClean="0"/>
          </a:p>
          <a:p>
            <a:pPr algn="just"/>
            <a:endParaRPr lang="pt-BR" dirty="0"/>
          </a:p>
          <a:p>
            <a:pPr algn="just"/>
            <a:r>
              <a:rPr lang="pt-BR" sz="3200" dirty="0" smtClean="0"/>
              <a:t>Melhorar </a:t>
            </a:r>
            <a:r>
              <a:rPr lang="pt-BR" sz="3200" dirty="0"/>
              <a:t>a atenção aos adultos portadores de Hipertensão Arterial Sistêmica e/ou Diabetes </a:t>
            </a:r>
            <a:r>
              <a:rPr lang="pt-BR" sz="3200" dirty="0" smtClean="0"/>
              <a:t>Mellitus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382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Realizadas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Cadastramento de todos hipertensos e diabéticos da ESF;</a:t>
            </a:r>
          </a:p>
          <a:p>
            <a:r>
              <a:rPr lang="pt-BR" dirty="0" smtClean="0"/>
              <a:t>Consultas agendadas com periodicidade definida;</a:t>
            </a:r>
          </a:p>
          <a:p>
            <a:r>
              <a:rPr lang="pt-BR" dirty="0" smtClean="0"/>
              <a:t>Busca ativa aos pacientes faltosos;</a:t>
            </a:r>
          </a:p>
          <a:p>
            <a:r>
              <a:rPr lang="pt-BR" dirty="0"/>
              <a:t>Exame clínico e laboratorial periódicos;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72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Realizadas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Ficha-espelho para todos pacientes;</a:t>
            </a:r>
            <a:endParaRPr lang="pt-BR" dirty="0"/>
          </a:p>
          <a:p>
            <a:r>
              <a:rPr lang="pt-BR" dirty="0" smtClean="0"/>
              <a:t>Estratificação do Risco Cardiovascular pelo </a:t>
            </a:r>
            <a:r>
              <a:rPr lang="pt-PT" dirty="0"/>
              <a:t>Escore de </a:t>
            </a:r>
            <a:r>
              <a:rPr lang="pt-PT" dirty="0" smtClean="0"/>
              <a:t>Framingham;</a:t>
            </a:r>
          </a:p>
          <a:p>
            <a:r>
              <a:rPr lang="pt-PT" dirty="0" smtClean="0"/>
              <a:t>Incentivo à atividade física e alimentação saudável;</a:t>
            </a:r>
          </a:p>
          <a:p>
            <a:r>
              <a:rPr lang="pt-PT" dirty="0" smtClean="0"/>
              <a:t>Consultas periódicas com o dentista.</a:t>
            </a:r>
            <a:endParaRPr lang="pt-PT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9222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1441</Words>
  <Application>Microsoft Office PowerPoint</Application>
  <PresentationFormat>Apresentação na tela (4:3)</PresentationFormat>
  <Paragraphs>198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Tema do Office</vt:lpstr>
      <vt:lpstr>  </vt:lpstr>
      <vt:lpstr>Introdução</vt:lpstr>
      <vt:lpstr>Pinhal Grande</vt:lpstr>
      <vt:lpstr>ESF 2 – São José</vt:lpstr>
      <vt:lpstr>ESF 2 – São José</vt:lpstr>
      <vt:lpstr>Antes da Intervenção</vt:lpstr>
      <vt:lpstr>Objetivo</vt:lpstr>
      <vt:lpstr>Ações Realizadas</vt:lpstr>
      <vt:lpstr>Ações Realizadas</vt:lpstr>
      <vt:lpstr>Logística</vt:lpstr>
      <vt:lpstr>Logística</vt:lpstr>
      <vt:lpstr>Objetivos</vt:lpstr>
      <vt:lpstr>Objetivos</vt:lpstr>
      <vt:lpstr>Objetivo 1</vt:lpstr>
      <vt:lpstr>Cobertura do programa de atenção ao hipertenso</vt:lpstr>
      <vt:lpstr>Cobertura do programa de atenção ao diabético</vt:lpstr>
      <vt:lpstr>Objetivo 2</vt:lpstr>
      <vt:lpstr>Proporção de hipertensos faltosos às consultas com busca ativa</vt:lpstr>
      <vt:lpstr>Proporção de diabéticos faltosos às consultas com busca ativa</vt:lpstr>
      <vt:lpstr>Objetivo 3</vt:lpstr>
      <vt:lpstr>Objetivo 3</vt:lpstr>
      <vt:lpstr>Proporção de hipertensos com o exame clínico em dia</vt:lpstr>
      <vt:lpstr>Proporção de diabéticos com o exame clínico em dia</vt:lpstr>
      <vt:lpstr>Proporção de hipertensos com os exames complementares em dia</vt:lpstr>
      <vt:lpstr>Proporção de diabéticos com os exames complementares em dia</vt:lpstr>
      <vt:lpstr>Proporção de hipertensos com prescrição de medicamentos do Hiperdia ou da Farmácia Popular</vt:lpstr>
      <vt:lpstr>Proporção de diabéticos com prescrição de medicamentos da lista do Hiperdia ou da Farmácia Popular</vt:lpstr>
      <vt:lpstr>Objetivo 4</vt:lpstr>
      <vt:lpstr>Proporção de hipertensos com registro adequado na ficha de acompanhamento</vt:lpstr>
      <vt:lpstr>Proporção de diabéticos com registro adequado na ficha de acompanhamento</vt:lpstr>
      <vt:lpstr>Objetivo 5</vt:lpstr>
      <vt:lpstr>Proporção de hipertensos com estratificação de risco cardiovascular</vt:lpstr>
      <vt:lpstr>Proporção de diabéticos com estratificação de risco cardiovascular</vt:lpstr>
      <vt:lpstr>Objetivo 6</vt:lpstr>
      <vt:lpstr>Objetivo 6</vt:lpstr>
      <vt:lpstr>Proporção de hipertensos com avaliação odontológica</vt:lpstr>
      <vt:lpstr>Proporção de diabéticos com avaliação odontológica</vt:lpstr>
      <vt:lpstr>Proporção de hipertensos com orientação nutricional</vt:lpstr>
      <vt:lpstr>Proporção de diabéticos com orientação nutricional</vt:lpstr>
      <vt:lpstr>Proporção de hipertensos com orientação atividade física regular</vt:lpstr>
      <vt:lpstr>Proporção de diabéticos com orientação de atividade física regular</vt:lpstr>
      <vt:lpstr>Proporção de hipertensos com orientação risco do tabagismo</vt:lpstr>
      <vt:lpstr>Proporção de diabéticos com orientação de risco do tabagismo</vt:lpstr>
      <vt:lpstr>Discussão</vt:lpstr>
      <vt:lpstr>Discussão</vt:lpstr>
      <vt:lpstr>Discussão</vt:lpstr>
      <vt:lpstr>Discussão</vt:lpstr>
      <vt:lpstr>Reflexão crítica sobre seu processo pessoal de aprendizagem</vt:lpstr>
      <vt:lpstr>Reflexão crítica sobre seu processo pessoal de aprendizagem</vt:lpstr>
      <vt:lpstr>Reflexão crítica sobre seu processo pessoal de aprendizagem</vt:lpstr>
      <vt:lpstr>Equipe </vt:lpstr>
      <vt:lpstr>Saúde na Rua</vt:lpstr>
      <vt:lpstr>Saúde na Rua - Equipe</vt:lpstr>
      <vt:lpstr>Saúde na Rua – Material Educativo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Paula</dc:creator>
  <cp:lastModifiedBy>Paula</cp:lastModifiedBy>
  <cp:revision>36</cp:revision>
  <dcterms:created xsi:type="dcterms:W3CDTF">2014-02-12T13:50:41Z</dcterms:created>
  <dcterms:modified xsi:type="dcterms:W3CDTF">2014-02-22T12:15:34Z</dcterms:modified>
</cp:coreProperties>
</file>