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9"/>
  </p:notesMasterIdLst>
  <p:sldIdLst>
    <p:sldId id="256" r:id="rId2"/>
    <p:sldId id="259" r:id="rId3"/>
    <p:sldId id="264" r:id="rId4"/>
    <p:sldId id="258" r:id="rId5"/>
    <p:sldId id="265" r:id="rId6"/>
    <p:sldId id="268" r:id="rId7"/>
    <p:sldId id="266" r:id="rId8"/>
    <p:sldId id="269" r:id="rId9"/>
    <p:sldId id="267" r:id="rId10"/>
    <p:sldId id="282" r:id="rId11"/>
    <p:sldId id="270" r:id="rId12"/>
    <p:sldId id="271" r:id="rId13"/>
    <p:sldId id="272" r:id="rId14"/>
    <p:sldId id="273" r:id="rId15"/>
    <p:sldId id="283" r:id="rId16"/>
    <p:sldId id="274" r:id="rId17"/>
    <p:sldId id="276" r:id="rId18"/>
    <p:sldId id="277" r:id="rId19"/>
    <p:sldId id="278" r:id="rId20"/>
    <p:sldId id="279" r:id="rId21"/>
    <p:sldId id="287" r:id="rId22"/>
    <p:sldId id="288" r:id="rId23"/>
    <p:sldId id="280" r:id="rId24"/>
    <p:sldId id="281" r:id="rId25"/>
    <p:sldId id="286" r:id="rId26"/>
    <p:sldId id="285" r:id="rId27"/>
    <p:sldId id="284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D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auline\Documents\P&#243;s-gradua&#231;&#227;o\P&#243;s%20ESF\Pasta2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auline\Documents\Pasta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auline\Documents\Pasta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Pauline\Documents\Pasta2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Pauline\Documents\P&#243;s-gradua&#231;&#227;o\P&#243;s%20ESF\Pasta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Pauline\Documents\Pasta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ine\Documents\Pasta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uline\Documents\Pasta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11395337324231"/>
          <c:y val="0.25121737433621438"/>
          <c:w val="0.81494239645409816"/>
          <c:h val="0.6336771759659555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2.7777777777777776E-2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3,10%</a:t>
                    </a:r>
                    <a:endParaRPr lang="en-US" b="1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7.7276668407501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185067526415994E-16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txPr>
              <a:bodyPr/>
              <a:lstStyle/>
              <a:p>
                <a:pPr>
                  <a:defRPr b="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Plan1!$B$4:$B$7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Plan1!$C$4:$C$7</c:f>
              <c:numCache>
                <c:formatCode>0.00%</c:formatCode>
                <c:ptCount val="4"/>
                <c:pt idx="0">
                  <c:v>3.1E-2</c:v>
                </c:pt>
                <c:pt idx="1">
                  <c:v>7.3999999999999996E-2</c:v>
                </c:pt>
                <c:pt idx="2">
                  <c:v>0.10199999999999999</c:v>
                </c:pt>
                <c:pt idx="3">
                  <c:v>0.13300000000000001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60224"/>
        <c:axId val="63078400"/>
      </c:barChart>
      <c:catAx>
        <c:axId val="6306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63078400"/>
        <c:crossesAt val="0"/>
        <c:auto val="1"/>
        <c:lblAlgn val="ctr"/>
        <c:lblOffset val="100"/>
        <c:noMultiLvlLbl val="0"/>
      </c:catAx>
      <c:valAx>
        <c:axId val="6307840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none"/>
        <c:minorTickMark val="none"/>
        <c:tickLblPos val="nextTo"/>
        <c:crossAx val="63060224"/>
        <c:crosses val="autoZero"/>
        <c:crossBetween val="between"/>
        <c:majorUnit val="0.2"/>
        <c:minorUnit val="4.0000000000000008E-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0" dirty="0" err="1"/>
              <a:t>Cobertura</a:t>
            </a:r>
            <a:r>
              <a:rPr lang="en-US" sz="2400" b="0" dirty="0"/>
              <a:t> do </a:t>
            </a:r>
            <a:r>
              <a:rPr lang="en-US" sz="2400" b="0" dirty="0" err="1"/>
              <a:t>Programa</a:t>
            </a:r>
            <a:r>
              <a:rPr lang="en-US" sz="2400" b="0" dirty="0"/>
              <a:t> de </a:t>
            </a:r>
            <a:r>
              <a:rPr lang="en-US" sz="2400" b="0" dirty="0" err="1"/>
              <a:t>Prevenção</a:t>
            </a:r>
            <a:r>
              <a:rPr lang="en-US" sz="2400" b="0" dirty="0"/>
              <a:t> </a:t>
            </a:r>
            <a:r>
              <a:rPr lang="en-US" sz="2400" b="0" dirty="0" err="1"/>
              <a:t>ao</a:t>
            </a:r>
            <a:r>
              <a:rPr lang="en-US" sz="2400" b="0" dirty="0"/>
              <a:t> </a:t>
            </a:r>
            <a:r>
              <a:rPr lang="en-US" sz="2400" b="0" dirty="0" err="1"/>
              <a:t>Câncer</a:t>
            </a:r>
            <a:r>
              <a:rPr lang="en-US" sz="2400" b="0" dirty="0"/>
              <a:t> de Mama</a:t>
            </a:r>
          </a:p>
        </c:rich>
      </c:tx>
      <c:layout>
        <c:manualLayout>
          <c:xMode val="edge"/>
          <c:yMode val="edge"/>
          <c:x val="0.18651146757317721"/>
          <c:y val="4.359155812816328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777001931362347"/>
          <c:y val="0.25695043438719095"/>
          <c:w val="0.81248155301342062"/>
          <c:h val="0.632391732708711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[2]Indicadores!$C$7</c:f>
              <c:strCache>
                <c:ptCount val="1"/>
                <c:pt idx="0">
                  <c:v>Cobertura do programa de prevenção ao CA de mama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1053698074974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316109422492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446540880503164E-3"/>
                  <c:y val="-4.05268490374873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[2]Indicadores!$D$6:$G$6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[2]Indicadores!$D$7:$G$7</c:f>
              <c:numCache>
                <c:formatCode>General</c:formatCode>
                <c:ptCount val="4"/>
                <c:pt idx="0">
                  <c:v>5.1724137931034496E-2</c:v>
                </c:pt>
                <c:pt idx="1">
                  <c:v>0.13362068965517238</c:v>
                </c:pt>
                <c:pt idx="2">
                  <c:v>0.19396551724137931</c:v>
                </c:pt>
                <c:pt idx="3">
                  <c:v>0.23706896551724146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978944"/>
        <c:axId val="66980480"/>
      </c:barChart>
      <c:catAx>
        <c:axId val="669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6980480"/>
        <c:crosses val="autoZero"/>
        <c:auto val="1"/>
        <c:lblAlgn val="ctr"/>
        <c:lblOffset val="100"/>
        <c:noMultiLvlLbl val="0"/>
      </c:catAx>
      <c:valAx>
        <c:axId val="6698048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6978944"/>
        <c:crosses val="autoZero"/>
        <c:crossBetween val="between"/>
        <c:majorUnit val="0.2"/>
        <c:minorUnit val="4.0000000000000022E-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53227853560559"/>
          <c:y val="0.22948873489387009"/>
          <c:w val="0.83414200083687473"/>
          <c:h val="0.638784107465385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3.675343972644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298904538341172E-3"/>
                  <c:y val="-8.1674310503219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Plan1!$A$23:$A$24</c:f>
              <c:strCache>
                <c:ptCount val="2"/>
                <c:pt idx="0">
                  <c:v>Proporção de citopatológico em atraso</c:v>
                </c:pt>
                <c:pt idx="1">
                  <c:v>Proporção de mamografia em atraso</c:v>
                </c:pt>
              </c:strCache>
            </c:strRef>
          </c:cat>
          <c:val>
            <c:numRef>
              <c:f>Plan1!$B$23:$B$24</c:f>
              <c:numCache>
                <c:formatCode>0.00%</c:formatCode>
                <c:ptCount val="2"/>
                <c:pt idx="0" formatCode="0%">
                  <c:v>0.34</c:v>
                </c:pt>
                <c:pt idx="1">
                  <c:v>0.41800000000000009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018752"/>
        <c:axId val="67020288"/>
      </c:barChart>
      <c:catAx>
        <c:axId val="67018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7020288"/>
        <c:crosses val="autoZero"/>
        <c:auto val="1"/>
        <c:lblAlgn val="ctr"/>
        <c:lblOffset val="100"/>
        <c:noMultiLvlLbl val="0"/>
      </c:catAx>
      <c:valAx>
        <c:axId val="6702028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7018752"/>
        <c:crosses val="autoZero"/>
        <c:crossBetween val="between"/>
        <c:majorUnit val="0.2"/>
        <c:minorUnit val="4.0000000000000022E-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36096606549888"/>
          <c:y val="0.32374703676503475"/>
          <c:w val="0.8168528581814597"/>
          <c:h val="0.5005064928468195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Plan1!$A$28:$A$29</c:f>
              <c:strCache>
                <c:ptCount val="2"/>
                <c:pt idx="0">
                  <c:v>Proporção de mulheres avaliadas e orientadas - citopatológico</c:v>
                </c:pt>
                <c:pt idx="1">
                  <c:v>Proporção de mulhers avaliadas e orientadas - mamografia</c:v>
                </c:pt>
              </c:strCache>
            </c:strRef>
          </c:cat>
          <c:val>
            <c:numRef>
              <c:f>Plan1!$B$28:$B$29</c:f>
              <c:numCache>
                <c:formatCode>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31104"/>
        <c:axId val="68832640"/>
      </c:barChart>
      <c:catAx>
        <c:axId val="68831104"/>
        <c:scaling>
          <c:orientation val="minMax"/>
        </c:scaling>
        <c:delete val="0"/>
        <c:axPos val="b"/>
        <c:majorTickMark val="out"/>
        <c:minorTickMark val="none"/>
        <c:tickLblPos val="nextTo"/>
        <c:crossAx val="68832640"/>
        <c:crosses val="autoZero"/>
        <c:auto val="1"/>
        <c:lblAlgn val="ctr"/>
        <c:lblOffset val="100"/>
        <c:noMultiLvlLbl val="0"/>
      </c:catAx>
      <c:valAx>
        <c:axId val="688326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68831104"/>
        <c:crosses val="autoZero"/>
        <c:crossBetween val="between"/>
        <c:majorUnit val="0.2"/>
        <c:minorUnit val="4.0000000000000022E-2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45043211304757"/>
          <c:y val="0.31366319230905287"/>
          <c:w val="0.82490757907633094"/>
          <c:h val="0.5492664385622215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1.2364762439161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007751937984496E-3"/>
                  <c:y val="-8.2431749594412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Plan1!$L$42:$L$43</c:f>
              <c:strCache>
                <c:ptCount val="2"/>
                <c:pt idx="0">
                  <c:v>Porporção de encaminhamentos - citopatológico</c:v>
                </c:pt>
                <c:pt idx="1">
                  <c:v>Proporção de encaminhamentos - mamografia</c:v>
                </c:pt>
              </c:strCache>
            </c:strRef>
          </c:cat>
          <c:val>
            <c:numRef>
              <c:f>Plan1!$M$42:$M$43</c:f>
              <c:numCache>
                <c:formatCode>0.00%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874240"/>
        <c:axId val="68875776"/>
      </c:barChart>
      <c:catAx>
        <c:axId val="68874240"/>
        <c:scaling>
          <c:orientation val="minMax"/>
        </c:scaling>
        <c:delete val="0"/>
        <c:axPos val="b"/>
        <c:majorTickMark val="out"/>
        <c:minorTickMark val="none"/>
        <c:tickLblPos val="nextTo"/>
        <c:crossAx val="68875776"/>
        <c:crosses val="autoZero"/>
        <c:auto val="1"/>
        <c:lblAlgn val="ctr"/>
        <c:lblOffset val="100"/>
        <c:noMultiLvlLbl val="0"/>
      </c:catAx>
      <c:valAx>
        <c:axId val="68875776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8874240"/>
        <c:crosses val="autoZero"/>
        <c:crossBetween val="between"/>
        <c:majorUnit val="0.2"/>
        <c:minorUnit val="4.0000000000000008E-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>
          <a:lumMod val="65000"/>
          <a:lumOff val="35000"/>
        </a:schemeClr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41759682155602"/>
          <c:y val="0.26018262631415956"/>
          <c:w val="0.80729090753422916"/>
          <c:h val="0.5673325560797927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2.584814654881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Plan1!$B$81:$B$82</c:f>
              <c:strCache>
                <c:ptCount val="2"/>
                <c:pt idx="0">
                  <c:v>Proporção de registros - exame citopatológico</c:v>
                </c:pt>
                <c:pt idx="1">
                  <c:v>Proporção de registros - mamografia</c:v>
                </c:pt>
              </c:strCache>
            </c:strRef>
          </c:cat>
          <c:val>
            <c:numRef>
              <c:f>Plan1!$C$81:$C$82</c:f>
              <c:numCache>
                <c:formatCode>0.00%</c:formatCode>
                <c:ptCount val="2"/>
                <c:pt idx="0">
                  <c:v>0.55800000000000005</c:v>
                </c:pt>
                <c:pt idx="1">
                  <c:v>0.45500000000000002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73504"/>
        <c:axId val="68383488"/>
      </c:barChart>
      <c:catAx>
        <c:axId val="68373504"/>
        <c:scaling>
          <c:orientation val="minMax"/>
        </c:scaling>
        <c:delete val="0"/>
        <c:axPos val="b"/>
        <c:majorTickMark val="out"/>
        <c:minorTickMark val="none"/>
        <c:tickLblPos val="nextTo"/>
        <c:crossAx val="68383488"/>
        <c:crosses val="autoZero"/>
        <c:auto val="1"/>
        <c:lblAlgn val="ctr"/>
        <c:lblOffset val="100"/>
        <c:noMultiLvlLbl val="0"/>
      </c:catAx>
      <c:valAx>
        <c:axId val="6838348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68373504"/>
        <c:crosses val="autoZero"/>
        <c:crossBetween val="between"/>
        <c:majorUnit val="0.2"/>
        <c:minorUnit val="4.0000000000000022E-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0" dirty="0"/>
              <a:t>Proporção de mulheres </a:t>
            </a:r>
            <a:r>
              <a:rPr lang="en-US" sz="2400" b="0" dirty="0" err="1"/>
              <a:t>que</a:t>
            </a:r>
            <a:r>
              <a:rPr lang="en-US" sz="2400" b="0" dirty="0"/>
              <a:t> </a:t>
            </a:r>
            <a:r>
              <a:rPr lang="en-US" sz="2400" b="0" dirty="0" err="1"/>
              <a:t>participaram</a:t>
            </a:r>
            <a:r>
              <a:rPr lang="en-US" sz="2400" b="0" dirty="0"/>
              <a:t> do </a:t>
            </a:r>
            <a:r>
              <a:rPr lang="en-US" sz="2400" b="0" dirty="0" err="1"/>
              <a:t>projeto</a:t>
            </a:r>
            <a:r>
              <a:rPr lang="en-US" sz="2400" b="0" dirty="0"/>
              <a:t> e </a:t>
            </a:r>
            <a:r>
              <a:rPr lang="en-US" sz="2400" b="0" dirty="0" err="1"/>
              <a:t>receberam</a:t>
            </a:r>
            <a:r>
              <a:rPr lang="en-US" sz="2400" b="0" dirty="0"/>
              <a:t> orientação </a:t>
            </a:r>
            <a:r>
              <a:rPr lang="en-US" sz="2400" b="0" dirty="0" err="1"/>
              <a:t>sobre</a:t>
            </a:r>
            <a:r>
              <a:rPr lang="en-US" sz="2400" b="0" dirty="0"/>
              <a:t> DSTs</a:t>
            </a:r>
          </a:p>
        </c:rich>
      </c:tx>
      <c:layout>
        <c:manualLayout>
          <c:xMode val="edge"/>
          <c:yMode val="edge"/>
          <c:x val="0.1350514119888683"/>
          <c:y val="3.893867492356549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039181846332923"/>
          <c:y val="0.29960397618157869"/>
          <c:w val="0.86130816630573048"/>
          <c:h val="0.61252679863615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[2]Indicadores!$C$49</c:f>
              <c:strCache>
                <c:ptCount val="1"/>
                <c:pt idx="0">
                  <c:v>Proporção de mulheres entre 50 e 69 anos que receberam orientação sobre DSTs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[2]Indicadores!$D$48:$G$48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[2]Indicadores!$D$49:$G$49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37120"/>
        <c:axId val="68438656"/>
      </c:barChart>
      <c:catAx>
        <c:axId val="6843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438656"/>
        <c:crosses val="autoZero"/>
        <c:auto val="1"/>
        <c:lblAlgn val="ctr"/>
        <c:lblOffset val="100"/>
        <c:noMultiLvlLbl val="0"/>
      </c:catAx>
      <c:valAx>
        <c:axId val="68438656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437120"/>
        <c:crosses val="autoZero"/>
        <c:crossBetween val="between"/>
        <c:majorUnit val="0.2"/>
        <c:minorUnit val="4.0000000000000022E-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400" b="0" dirty="0"/>
              <a:t>Proporção de mulheres com </a:t>
            </a:r>
            <a:r>
              <a:rPr lang="en-US" sz="2400" b="0" dirty="0" err="1"/>
              <a:t>resultados</a:t>
            </a:r>
            <a:r>
              <a:rPr lang="en-US" sz="2400" b="0" dirty="0"/>
              <a:t> de CP com </a:t>
            </a:r>
            <a:r>
              <a:rPr lang="en-US" sz="2400" b="0" dirty="0" err="1"/>
              <a:t>amostras</a:t>
            </a:r>
            <a:r>
              <a:rPr lang="en-US" sz="2400" b="0" dirty="0"/>
              <a:t> </a:t>
            </a:r>
            <a:r>
              <a:rPr lang="en-US" sz="2400" b="0" dirty="0" err="1"/>
              <a:t>satisfatórias</a:t>
            </a:r>
            <a:endParaRPr lang="en-US" sz="2400" b="0" dirty="0"/>
          </a:p>
        </c:rich>
      </c:tx>
      <c:layout>
        <c:manualLayout>
          <c:xMode val="edge"/>
          <c:yMode val="edge"/>
          <c:x val="0.13572229941845504"/>
          <c:y val="4.12023184601924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453905330799167"/>
          <c:y val="0.29887521025816061"/>
          <c:w val="0.8205026761360712"/>
          <c:h val="0.597712391214255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[4]Indicadores!$C$23</c:f>
              <c:strCache>
                <c:ptCount val="1"/>
                <c:pt idx="0">
                  <c:v>Proporção de mulheres com resultados de CP com amostras satisfatórias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0651340996168596E-3"/>
                  <c:y val="1.2383900928792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954022988505781E-3"/>
                  <c:y val="-2.4767801857585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651340996168596E-3"/>
                  <c:y val="-2.8895768833849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[4]Indicadores!$D$22:$G$22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[4]Indicadores!$D$23:$G$23</c:f>
              <c:numCache>
                <c:formatCode>General</c:formatCode>
                <c:ptCount val="4"/>
                <c:pt idx="0">
                  <c:v>0.69230769230769251</c:v>
                </c:pt>
                <c:pt idx="1">
                  <c:v>0.82758620689655149</c:v>
                </c:pt>
                <c:pt idx="2">
                  <c:v>0.84782608695652173</c:v>
                </c:pt>
                <c:pt idx="3">
                  <c:v>0.85483870967741959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63616"/>
        <c:axId val="68485888"/>
      </c:barChart>
      <c:catAx>
        <c:axId val="6846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485888"/>
        <c:crosses val="autoZero"/>
        <c:auto val="1"/>
        <c:lblAlgn val="ctr"/>
        <c:lblOffset val="100"/>
        <c:noMultiLvlLbl val="0"/>
      </c:catAx>
      <c:valAx>
        <c:axId val="68485888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68463616"/>
        <c:crosses val="autoZero"/>
        <c:crossBetween val="between"/>
        <c:majorUnit val="0.2"/>
        <c:minorUnit val="4.0000000000000022E-2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95B52-E67E-461E-A6CB-1A57AB713814}" type="doc">
      <dgm:prSet loTypeId="urn:microsoft.com/office/officeart/2008/layout/RadialCluster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185CA04-2B06-45CD-8818-0FD3394FE8EC}">
      <dgm:prSet phldrT="[Texto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Atenção Básica</a:t>
          </a:r>
          <a:endParaRPr lang="pt-BR" dirty="0">
            <a:solidFill>
              <a:schemeClr val="tx1"/>
            </a:solidFill>
          </a:endParaRPr>
        </a:p>
      </dgm:t>
    </dgm:pt>
    <dgm:pt modelId="{6A6FA9EA-1B56-4186-9FC4-C5C3D6539DA2}" type="parTrans" cxnId="{5B659E98-F1C1-4B49-A159-21EC8B6F3422}">
      <dgm:prSet/>
      <dgm:spPr/>
      <dgm:t>
        <a:bodyPr/>
        <a:lstStyle/>
        <a:p>
          <a:endParaRPr lang="pt-BR"/>
        </a:p>
      </dgm:t>
    </dgm:pt>
    <dgm:pt modelId="{77999558-0F8F-4F2D-8D1B-3E1802F46995}" type="sibTrans" cxnId="{5B659E98-F1C1-4B49-A159-21EC8B6F3422}">
      <dgm:prSet/>
      <dgm:spPr/>
      <dgm:t>
        <a:bodyPr/>
        <a:lstStyle/>
        <a:p>
          <a:endParaRPr lang="pt-BR"/>
        </a:p>
      </dgm:t>
    </dgm:pt>
    <dgm:pt modelId="{16C0B431-E53B-4254-BD79-390A090E7BBE}">
      <dgm:prSet phldrT="[Texto]"/>
      <dgm:spPr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Porta de entrada</a:t>
          </a:r>
          <a:endParaRPr lang="pt-BR" dirty="0">
            <a:solidFill>
              <a:schemeClr val="tx1"/>
            </a:solidFill>
          </a:endParaRPr>
        </a:p>
      </dgm:t>
    </dgm:pt>
    <dgm:pt modelId="{C803BAFD-0C65-4FF7-96D6-C216DD27FD91}" type="parTrans" cxnId="{0A626F39-A887-4886-9258-4F0CD6F715A2}">
      <dgm:prSet/>
      <dgm:spPr/>
      <dgm:t>
        <a:bodyPr/>
        <a:lstStyle/>
        <a:p>
          <a:endParaRPr lang="pt-BR"/>
        </a:p>
      </dgm:t>
    </dgm:pt>
    <dgm:pt modelId="{751C580B-E8AC-4225-9E49-2C74571F6C5E}" type="sibTrans" cxnId="{0A626F39-A887-4886-9258-4F0CD6F715A2}">
      <dgm:prSet/>
      <dgm:spPr/>
      <dgm:t>
        <a:bodyPr/>
        <a:lstStyle/>
        <a:p>
          <a:endParaRPr lang="pt-BR"/>
        </a:p>
      </dgm:t>
    </dgm:pt>
    <dgm:pt modelId="{920A84D1-37B7-4036-83E9-EC472C541388}">
      <dgm:prSet phldrT="[Texto]" custT="1"/>
      <dgm:spPr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sz="2800" dirty="0" smtClean="0">
              <a:solidFill>
                <a:schemeClr val="tx1"/>
              </a:solidFill>
            </a:rPr>
            <a:t>Prevenção</a:t>
          </a:r>
          <a:endParaRPr lang="pt-BR" sz="2800" dirty="0">
            <a:solidFill>
              <a:schemeClr val="tx1"/>
            </a:solidFill>
          </a:endParaRPr>
        </a:p>
      </dgm:t>
    </dgm:pt>
    <dgm:pt modelId="{2EB4E7FB-40B3-4392-89F0-E965331D629F}" type="parTrans" cxnId="{0EC21E72-A442-448B-B972-DDF21B837F2E}">
      <dgm:prSet/>
      <dgm:spPr/>
      <dgm:t>
        <a:bodyPr/>
        <a:lstStyle/>
        <a:p>
          <a:endParaRPr lang="pt-BR"/>
        </a:p>
      </dgm:t>
    </dgm:pt>
    <dgm:pt modelId="{815619F4-D0B3-4EE4-92FE-33A64079DBA0}" type="sibTrans" cxnId="{0EC21E72-A442-448B-B972-DDF21B837F2E}">
      <dgm:prSet/>
      <dgm:spPr/>
      <dgm:t>
        <a:bodyPr/>
        <a:lstStyle/>
        <a:p>
          <a:endParaRPr lang="pt-BR"/>
        </a:p>
      </dgm:t>
    </dgm:pt>
    <dgm:pt modelId="{B992DA90-1149-4BC0-BD7A-2EE02674D957}">
      <dgm:prSet phldrT="[Texto]" custT="1"/>
      <dgm:spPr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sz="2800" dirty="0" smtClean="0">
              <a:solidFill>
                <a:schemeClr val="tx1"/>
              </a:solidFill>
            </a:rPr>
            <a:t>Educação em saúde</a:t>
          </a:r>
          <a:endParaRPr lang="pt-BR" sz="2800" dirty="0">
            <a:solidFill>
              <a:schemeClr val="tx1"/>
            </a:solidFill>
          </a:endParaRPr>
        </a:p>
      </dgm:t>
    </dgm:pt>
    <dgm:pt modelId="{22436712-BB94-450D-88C8-AD339CCC3B10}" type="parTrans" cxnId="{3D6EA694-F0F1-4417-9C0D-47DE6DEF3833}">
      <dgm:prSet/>
      <dgm:spPr/>
      <dgm:t>
        <a:bodyPr/>
        <a:lstStyle/>
        <a:p>
          <a:endParaRPr lang="pt-BR"/>
        </a:p>
      </dgm:t>
    </dgm:pt>
    <dgm:pt modelId="{ABFCAE12-1F26-49EB-87A4-13B39E665707}" type="sibTrans" cxnId="{3D6EA694-F0F1-4417-9C0D-47DE6DEF3833}">
      <dgm:prSet/>
      <dgm:spPr/>
      <dgm:t>
        <a:bodyPr/>
        <a:lstStyle/>
        <a:p>
          <a:endParaRPr lang="pt-BR"/>
        </a:p>
      </dgm:t>
    </dgm:pt>
    <dgm:pt modelId="{431BD0B7-D59A-4DFA-8E14-3B9131A79D9F}" type="pres">
      <dgm:prSet presAssocID="{1BA95B52-E67E-461E-A6CB-1A57AB71381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3F97EC76-972B-44B0-9104-75DDAC42079B}" type="pres">
      <dgm:prSet presAssocID="{0185CA04-2B06-45CD-8818-0FD3394FE8EC}" presName="singleCycle" presStyleCnt="0"/>
      <dgm:spPr/>
    </dgm:pt>
    <dgm:pt modelId="{89B6D181-AED4-4053-909B-1633B31BEF4F}" type="pres">
      <dgm:prSet presAssocID="{0185CA04-2B06-45CD-8818-0FD3394FE8EC}" presName="singleCenter" presStyleLbl="node1" presStyleIdx="0" presStyleCnt="4" custScaleX="147616" custScaleY="115770" custLinFactNeighborX="-591" custLinFactNeighborY="-7068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E5CCE0BC-5526-44CE-AF89-FA80DAB93CFF}" type="pres">
      <dgm:prSet presAssocID="{C803BAFD-0C65-4FF7-96D6-C216DD27FD91}" presName="Name56" presStyleLbl="parChTrans1D2" presStyleIdx="0" presStyleCnt="3"/>
      <dgm:spPr/>
      <dgm:t>
        <a:bodyPr/>
        <a:lstStyle/>
        <a:p>
          <a:endParaRPr lang="pt-BR"/>
        </a:p>
      </dgm:t>
    </dgm:pt>
    <dgm:pt modelId="{5176AEB6-8C1F-49AA-AD77-7969BCAA33E2}" type="pres">
      <dgm:prSet presAssocID="{16C0B431-E53B-4254-BD79-390A090E7BBE}" presName="text0" presStyleLbl="node1" presStyleIdx="1" presStyleCnt="4" custScaleX="150153" custScaleY="96401" custRadScaleRad="1072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A5268D-97F3-4FF3-BE69-122A83A39ED7}" type="pres">
      <dgm:prSet presAssocID="{2EB4E7FB-40B3-4392-89F0-E965331D629F}" presName="Name56" presStyleLbl="parChTrans1D2" presStyleIdx="1" presStyleCnt="3"/>
      <dgm:spPr/>
      <dgm:t>
        <a:bodyPr/>
        <a:lstStyle/>
        <a:p>
          <a:endParaRPr lang="pt-BR"/>
        </a:p>
      </dgm:t>
    </dgm:pt>
    <dgm:pt modelId="{53643381-BD6C-4CA2-B5FE-38BAAE81FB98}" type="pres">
      <dgm:prSet presAssocID="{920A84D1-37B7-4036-83E9-EC472C541388}" presName="text0" presStyleLbl="node1" presStyleIdx="2" presStyleCnt="4" custScaleX="148718" custScaleY="143626" custRadScaleRad="115459" custRadScaleInc="-26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44C6507-240F-4C3B-8211-50BF88412877}" type="pres">
      <dgm:prSet presAssocID="{22436712-BB94-450D-88C8-AD339CCC3B10}" presName="Name56" presStyleLbl="parChTrans1D2" presStyleIdx="2" presStyleCnt="3"/>
      <dgm:spPr/>
      <dgm:t>
        <a:bodyPr/>
        <a:lstStyle/>
        <a:p>
          <a:endParaRPr lang="pt-BR"/>
        </a:p>
      </dgm:t>
    </dgm:pt>
    <dgm:pt modelId="{9B1B3A01-B561-4D1A-92E2-8B2C175D81C4}" type="pres">
      <dgm:prSet presAssocID="{B992DA90-1149-4BC0-BD7A-2EE02674D957}" presName="text0" presStyleLbl="node1" presStyleIdx="3" presStyleCnt="4" custScaleX="156388" custScaleY="143029" custRadScaleRad="115682" custRadScaleInc="291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7BD8E82-4FF2-4622-8AE4-324EA81FCD80}" type="presOf" srcId="{16C0B431-E53B-4254-BD79-390A090E7BBE}" destId="{5176AEB6-8C1F-49AA-AD77-7969BCAA33E2}" srcOrd="0" destOrd="0" presId="urn:microsoft.com/office/officeart/2008/layout/RadialCluster"/>
    <dgm:cxn modelId="{822FCA61-D4E4-463E-B9F2-56716BF5E191}" type="presOf" srcId="{22436712-BB94-450D-88C8-AD339CCC3B10}" destId="{044C6507-240F-4C3B-8211-50BF88412877}" srcOrd="0" destOrd="0" presId="urn:microsoft.com/office/officeart/2008/layout/RadialCluster"/>
    <dgm:cxn modelId="{73E878EA-E477-4713-8D7B-8C998EAE7A9F}" type="presOf" srcId="{920A84D1-37B7-4036-83E9-EC472C541388}" destId="{53643381-BD6C-4CA2-B5FE-38BAAE81FB98}" srcOrd="0" destOrd="0" presId="urn:microsoft.com/office/officeart/2008/layout/RadialCluster"/>
    <dgm:cxn modelId="{FD900DC9-DB27-445C-B361-920D1620EDE7}" type="presOf" srcId="{1BA95B52-E67E-461E-A6CB-1A57AB713814}" destId="{431BD0B7-D59A-4DFA-8E14-3B9131A79D9F}" srcOrd="0" destOrd="0" presId="urn:microsoft.com/office/officeart/2008/layout/RadialCluster"/>
    <dgm:cxn modelId="{71C885D7-DE65-4AE4-9D43-7BD444471740}" type="presOf" srcId="{B992DA90-1149-4BC0-BD7A-2EE02674D957}" destId="{9B1B3A01-B561-4D1A-92E2-8B2C175D81C4}" srcOrd="0" destOrd="0" presId="urn:microsoft.com/office/officeart/2008/layout/RadialCluster"/>
    <dgm:cxn modelId="{0A626F39-A887-4886-9258-4F0CD6F715A2}" srcId="{0185CA04-2B06-45CD-8818-0FD3394FE8EC}" destId="{16C0B431-E53B-4254-BD79-390A090E7BBE}" srcOrd="0" destOrd="0" parTransId="{C803BAFD-0C65-4FF7-96D6-C216DD27FD91}" sibTransId="{751C580B-E8AC-4225-9E49-2C74571F6C5E}"/>
    <dgm:cxn modelId="{3D6EA694-F0F1-4417-9C0D-47DE6DEF3833}" srcId="{0185CA04-2B06-45CD-8818-0FD3394FE8EC}" destId="{B992DA90-1149-4BC0-BD7A-2EE02674D957}" srcOrd="2" destOrd="0" parTransId="{22436712-BB94-450D-88C8-AD339CCC3B10}" sibTransId="{ABFCAE12-1F26-49EB-87A4-13B39E665707}"/>
    <dgm:cxn modelId="{5B659E98-F1C1-4B49-A159-21EC8B6F3422}" srcId="{1BA95B52-E67E-461E-A6CB-1A57AB713814}" destId="{0185CA04-2B06-45CD-8818-0FD3394FE8EC}" srcOrd="0" destOrd="0" parTransId="{6A6FA9EA-1B56-4186-9FC4-C5C3D6539DA2}" sibTransId="{77999558-0F8F-4F2D-8D1B-3E1802F46995}"/>
    <dgm:cxn modelId="{B361D5D2-84E4-4A88-8C76-37EAED3B3243}" type="presOf" srcId="{2EB4E7FB-40B3-4392-89F0-E965331D629F}" destId="{0EA5268D-97F3-4FF3-BE69-122A83A39ED7}" srcOrd="0" destOrd="0" presId="urn:microsoft.com/office/officeart/2008/layout/RadialCluster"/>
    <dgm:cxn modelId="{AA3D7504-ADF6-46D7-90FD-B483A689F480}" type="presOf" srcId="{0185CA04-2B06-45CD-8818-0FD3394FE8EC}" destId="{89B6D181-AED4-4053-909B-1633B31BEF4F}" srcOrd="0" destOrd="0" presId="urn:microsoft.com/office/officeart/2008/layout/RadialCluster"/>
    <dgm:cxn modelId="{0EC21E72-A442-448B-B972-DDF21B837F2E}" srcId="{0185CA04-2B06-45CD-8818-0FD3394FE8EC}" destId="{920A84D1-37B7-4036-83E9-EC472C541388}" srcOrd="1" destOrd="0" parTransId="{2EB4E7FB-40B3-4392-89F0-E965331D629F}" sibTransId="{815619F4-D0B3-4EE4-92FE-33A64079DBA0}"/>
    <dgm:cxn modelId="{9A99FDAB-89A3-49D4-B4FA-74AFB84A421A}" type="presOf" srcId="{C803BAFD-0C65-4FF7-96D6-C216DD27FD91}" destId="{E5CCE0BC-5526-44CE-AF89-FA80DAB93CFF}" srcOrd="0" destOrd="0" presId="urn:microsoft.com/office/officeart/2008/layout/RadialCluster"/>
    <dgm:cxn modelId="{976AC04C-2691-472A-8358-FBB4BF231358}" type="presParOf" srcId="{431BD0B7-D59A-4DFA-8E14-3B9131A79D9F}" destId="{3F97EC76-972B-44B0-9104-75DDAC42079B}" srcOrd="0" destOrd="0" presId="urn:microsoft.com/office/officeart/2008/layout/RadialCluster"/>
    <dgm:cxn modelId="{038F6C22-A124-4B85-BEF4-F5CCC3B520D0}" type="presParOf" srcId="{3F97EC76-972B-44B0-9104-75DDAC42079B}" destId="{89B6D181-AED4-4053-909B-1633B31BEF4F}" srcOrd="0" destOrd="0" presId="urn:microsoft.com/office/officeart/2008/layout/RadialCluster"/>
    <dgm:cxn modelId="{25F9C534-C309-4484-9A1C-65BC4F3BAF23}" type="presParOf" srcId="{3F97EC76-972B-44B0-9104-75DDAC42079B}" destId="{E5CCE0BC-5526-44CE-AF89-FA80DAB93CFF}" srcOrd="1" destOrd="0" presId="urn:microsoft.com/office/officeart/2008/layout/RadialCluster"/>
    <dgm:cxn modelId="{C95D55A5-15D4-46C7-B9D0-CCC30D53D2DD}" type="presParOf" srcId="{3F97EC76-972B-44B0-9104-75DDAC42079B}" destId="{5176AEB6-8C1F-49AA-AD77-7969BCAA33E2}" srcOrd="2" destOrd="0" presId="urn:microsoft.com/office/officeart/2008/layout/RadialCluster"/>
    <dgm:cxn modelId="{90424A37-7406-473A-B81C-25BC7C884BAD}" type="presParOf" srcId="{3F97EC76-972B-44B0-9104-75DDAC42079B}" destId="{0EA5268D-97F3-4FF3-BE69-122A83A39ED7}" srcOrd="3" destOrd="0" presId="urn:microsoft.com/office/officeart/2008/layout/RadialCluster"/>
    <dgm:cxn modelId="{2ED72F09-2C19-4C28-9C37-7D959E850BFA}" type="presParOf" srcId="{3F97EC76-972B-44B0-9104-75DDAC42079B}" destId="{53643381-BD6C-4CA2-B5FE-38BAAE81FB98}" srcOrd="4" destOrd="0" presId="urn:microsoft.com/office/officeart/2008/layout/RadialCluster"/>
    <dgm:cxn modelId="{A9B1711D-97EC-4FC2-9278-D97B3B6F9F70}" type="presParOf" srcId="{3F97EC76-972B-44B0-9104-75DDAC42079B}" destId="{044C6507-240F-4C3B-8211-50BF88412877}" srcOrd="5" destOrd="0" presId="urn:microsoft.com/office/officeart/2008/layout/RadialCluster"/>
    <dgm:cxn modelId="{21E65C7B-A3D6-4E85-9608-7FA1667BDEEC}" type="presParOf" srcId="{3F97EC76-972B-44B0-9104-75DDAC42079B}" destId="{9B1B3A01-B561-4D1A-92E2-8B2C175D81C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73EAF-6BBA-48C8-BDEA-91061E5F661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A649A8E1-744A-4AD3-81BD-C0CCA9070933}">
      <dgm:prSet phldrT="[Texto]" phldr="1"/>
      <dgm:spPr>
        <a:solidFill>
          <a:schemeClr val="bg1"/>
        </a:solidFill>
      </dgm:spPr>
      <dgm:t>
        <a:bodyPr/>
        <a:lstStyle/>
        <a:p>
          <a:endParaRPr lang="pt-BR" dirty="0">
            <a:solidFill>
              <a:schemeClr val="bg1"/>
            </a:solidFill>
          </a:endParaRPr>
        </a:p>
      </dgm:t>
    </dgm:pt>
    <dgm:pt modelId="{A1F198F1-9A04-45D0-BEBB-DF432B12B048}" type="sibTrans" cxnId="{F8F6C36C-74A3-4E1E-825F-38970F38441C}">
      <dgm:prSet/>
      <dgm:spPr/>
      <dgm:t>
        <a:bodyPr/>
        <a:lstStyle/>
        <a:p>
          <a:endParaRPr lang="pt-BR"/>
        </a:p>
      </dgm:t>
    </dgm:pt>
    <dgm:pt modelId="{C8E03CDF-D39A-4102-8A0A-0AB0561FA4EF}" type="parTrans" cxnId="{F8F6C36C-74A3-4E1E-825F-38970F38441C}">
      <dgm:prSet/>
      <dgm:spPr/>
      <dgm:t>
        <a:bodyPr/>
        <a:lstStyle/>
        <a:p>
          <a:endParaRPr lang="pt-BR"/>
        </a:p>
      </dgm:t>
    </dgm:pt>
    <dgm:pt modelId="{59422EB3-D354-426E-AA26-F35023EC6749}" type="pres">
      <dgm:prSet presAssocID="{CC473EAF-6BBA-48C8-BDEA-91061E5F661A}" presName="arrowDiagram" presStyleCnt="0">
        <dgm:presLayoutVars>
          <dgm:chMax val="5"/>
          <dgm:dir/>
          <dgm:resizeHandles val="exact"/>
        </dgm:presLayoutVars>
      </dgm:prSet>
      <dgm:spPr/>
    </dgm:pt>
    <dgm:pt modelId="{E45F1241-8D89-4228-9CDE-FA6D9CADD4B1}" type="pres">
      <dgm:prSet presAssocID="{CC473EAF-6BBA-48C8-BDEA-91061E5F661A}" presName="arrow" presStyleLbl="bgShp" presStyleIdx="0" presStyleCnt="1" custScaleX="42838" custScaleY="67301" custLinFactNeighborX="-8970" custLinFactNeighborY="8801"/>
      <dgm:spPr>
        <a:solidFill>
          <a:schemeClr val="accent1"/>
        </a:solidFill>
      </dgm:spPr>
    </dgm:pt>
    <dgm:pt modelId="{6333F277-BDE9-4A78-A932-4514EA10837F}" type="pres">
      <dgm:prSet presAssocID="{CC473EAF-6BBA-48C8-BDEA-91061E5F661A}" presName="arrowDiagram1" presStyleCnt="0">
        <dgm:presLayoutVars>
          <dgm:bulletEnabled val="1"/>
        </dgm:presLayoutVars>
      </dgm:prSet>
      <dgm:spPr/>
    </dgm:pt>
    <dgm:pt modelId="{70C233CE-0F85-4217-AC7C-623B220EC181}" type="pres">
      <dgm:prSet presAssocID="{A649A8E1-744A-4AD3-81BD-C0CCA9070933}" presName="bullet1" presStyleLbl="node1" presStyleIdx="0" presStyleCnt="1" custFlipVert="1" custFlipHor="1" custScaleX="19960" custScaleY="40816" custLinFactX="222719" custLinFactY="-75344" custLinFactNeighborX="300000" custLinFactNeighborY="-100000"/>
      <dgm:spPr>
        <a:solidFill>
          <a:schemeClr val="bg1"/>
        </a:solidFill>
      </dgm:spPr>
    </dgm:pt>
    <dgm:pt modelId="{C6E04D03-57A2-46B7-AC0A-C71533F8A69D}" type="pres">
      <dgm:prSet presAssocID="{A649A8E1-744A-4AD3-81BD-C0CCA9070933}" presName="textBox1" presStyleLbl="revTx" presStyleIdx="0" presStyleCnt="1" custAng="15627179" custFlipVert="1" custFlipHor="0" custScaleX="36315" custScaleY="8156" custLinFactNeighborX="-26531" custLinFactNeighborY="1724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F6C36C-74A3-4E1E-825F-38970F38441C}" srcId="{CC473EAF-6BBA-48C8-BDEA-91061E5F661A}" destId="{A649A8E1-744A-4AD3-81BD-C0CCA9070933}" srcOrd="0" destOrd="0" parTransId="{C8E03CDF-D39A-4102-8A0A-0AB0561FA4EF}" sibTransId="{A1F198F1-9A04-45D0-BEBB-DF432B12B048}"/>
    <dgm:cxn modelId="{148C1ED0-42B8-4BF2-8E0B-B730055844BD}" type="presOf" srcId="{A649A8E1-744A-4AD3-81BD-C0CCA9070933}" destId="{C6E04D03-57A2-46B7-AC0A-C71533F8A69D}" srcOrd="0" destOrd="0" presId="urn:microsoft.com/office/officeart/2005/8/layout/arrow2"/>
    <dgm:cxn modelId="{4E513A57-A169-44E7-BF96-8F9A65C3CCA6}" type="presOf" srcId="{CC473EAF-6BBA-48C8-BDEA-91061E5F661A}" destId="{59422EB3-D354-426E-AA26-F35023EC6749}" srcOrd="0" destOrd="0" presId="urn:microsoft.com/office/officeart/2005/8/layout/arrow2"/>
    <dgm:cxn modelId="{4864682F-4A36-49D2-AD32-409B6E962C2D}" type="presParOf" srcId="{59422EB3-D354-426E-AA26-F35023EC6749}" destId="{E45F1241-8D89-4228-9CDE-FA6D9CADD4B1}" srcOrd="0" destOrd="0" presId="urn:microsoft.com/office/officeart/2005/8/layout/arrow2"/>
    <dgm:cxn modelId="{854CD07D-1007-4FED-AF90-73BC73FE160E}" type="presParOf" srcId="{59422EB3-D354-426E-AA26-F35023EC6749}" destId="{6333F277-BDE9-4A78-A932-4514EA10837F}" srcOrd="1" destOrd="0" presId="urn:microsoft.com/office/officeart/2005/8/layout/arrow2"/>
    <dgm:cxn modelId="{2D507BF1-6A6F-4687-917E-76A40558E9C4}" type="presParOf" srcId="{6333F277-BDE9-4A78-A932-4514EA10837F}" destId="{70C233CE-0F85-4217-AC7C-623B220EC181}" srcOrd="0" destOrd="0" presId="urn:microsoft.com/office/officeart/2005/8/layout/arrow2"/>
    <dgm:cxn modelId="{E88FB04B-B4C2-4A30-87A5-52E96940F143}" type="presParOf" srcId="{6333F277-BDE9-4A78-A932-4514EA10837F}" destId="{C6E04D03-57A2-46B7-AC0A-C71533F8A69D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6D181-AED4-4053-909B-1633B31BEF4F}">
      <dsp:nvSpPr>
        <dsp:cNvPr id="0" name=""/>
        <dsp:cNvSpPr/>
      </dsp:nvSpPr>
      <dsp:spPr>
        <a:xfrm>
          <a:off x="2736318" y="2285689"/>
          <a:ext cx="2869973" cy="2250818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500" kern="1200" dirty="0" smtClean="0">
              <a:solidFill>
                <a:schemeClr val="tx1"/>
              </a:solidFill>
            </a:rPr>
            <a:t>Atenção Básica</a:t>
          </a:r>
          <a:endParaRPr lang="pt-BR" sz="3500" kern="1200" dirty="0">
            <a:solidFill>
              <a:schemeClr val="tx1"/>
            </a:solidFill>
          </a:endParaRPr>
        </a:p>
      </dsp:txBody>
      <dsp:txXfrm>
        <a:off x="2846194" y="2395565"/>
        <a:ext cx="2650221" cy="2031066"/>
      </dsp:txXfrm>
    </dsp:sp>
    <dsp:sp modelId="{E5CCE0BC-5526-44CE-AF89-FA80DAB93CFF}">
      <dsp:nvSpPr>
        <dsp:cNvPr id="0" name=""/>
        <dsp:cNvSpPr/>
      </dsp:nvSpPr>
      <dsp:spPr>
        <a:xfrm rot="16243625">
          <a:off x="3677588" y="1771202"/>
          <a:ext cx="10290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905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6AEB6-8C1F-49AA-AD77-7969BCAA33E2}">
      <dsp:nvSpPr>
        <dsp:cNvPr id="0" name=""/>
        <dsp:cNvSpPr/>
      </dsp:nvSpPr>
      <dsp:spPr>
        <a:xfrm>
          <a:off x="3228648" y="972"/>
          <a:ext cx="1955930" cy="1255743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>
              <a:solidFill>
                <a:schemeClr val="tx1"/>
              </a:solidFill>
            </a:rPr>
            <a:t>Porta de entrada</a:t>
          </a:r>
          <a:endParaRPr lang="pt-BR" sz="3400" kern="1200" dirty="0">
            <a:solidFill>
              <a:schemeClr val="tx1"/>
            </a:solidFill>
          </a:endParaRPr>
        </a:p>
      </dsp:txBody>
      <dsp:txXfrm>
        <a:off x="3289948" y="62272"/>
        <a:ext cx="1833330" cy="1133143"/>
      </dsp:txXfrm>
    </dsp:sp>
    <dsp:sp modelId="{0EA5268D-97F3-4FF3-BE69-122A83A39ED7}">
      <dsp:nvSpPr>
        <dsp:cNvPr id="0" name=""/>
        <dsp:cNvSpPr/>
      </dsp:nvSpPr>
      <dsp:spPr>
        <a:xfrm rot="2034666">
          <a:off x="5538104" y="4599424"/>
          <a:ext cx="80174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174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643381-BD6C-4CA2-B5FE-38BAAE81FB98}">
      <dsp:nvSpPr>
        <dsp:cNvPr id="0" name=""/>
        <dsp:cNvSpPr/>
      </dsp:nvSpPr>
      <dsp:spPr>
        <a:xfrm>
          <a:off x="6271667" y="4538778"/>
          <a:ext cx="1937237" cy="1870907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Prevenção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6362997" y="4630108"/>
        <a:ext cx="1754577" cy="1688247"/>
      </dsp:txXfrm>
    </dsp:sp>
    <dsp:sp modelId="{044C6507-240F-4C3B-8211-50BF88412877}">
      <dsp:nvSpPr>
        <dsp:cNvPr id="0" name=""/>
        <dsp:cNvSpPr/>
      </dsp:nvSpPr>
      <dsp:spPr>
        <a:xfrm rot="8737679">
          <a:off x="2122435" y="4582489"/>
          <a:ext cx="6726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260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B3A01-B561-4D1A-92E2-8B2C175D81C4}">
      <dsp:nvSpPr>
        <dsp:cNvPr id="0" name=""/>
        <dsp:cNvSpPr/>
      </dsp:nvSpPr>
      <dsp:spPr>
        <a:xfrm>
          <a:off x="144008" y="4537490"/>
          <a:ext cx="2037148" cy="1863131"/>
        </a:xfrm>
        <a:prstGeom prst="roundRect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chemeClr val="tx1"/>
              </a:solidFill>
            </a:rPr>
            <a:t>Educação em saúde</a:t>
          </a:r>
          <a:endParaRPr lang="pt-BR" sz="2800" kern="1200" dirty="0">
            <a:solidFill>
              <a:schemeClr val="tx1"/>
            </a:solidFill>
          </a:endParaRPr>
        </a:p>
      </dsp:txBody>
      <dsp:txXfrm>
        <a:off x="234959" y="4628441"/>
        <a:ext cx="1855246" cy="1681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F1241-8D89-4228-9CDE-FA6D9CADD4B1}">
      <dsp:nvSpPr>
        <dsp:cNvPr id="0" name=""/>
        <dsp:cNvSpPr/>
      </dsp:nvSpPr>
      <dsp:spPr>
        <a:xfrm>
          <a:off x="1483476" y="701675"/>
          <a:ext cx="1912223" cy="187763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C233CE-0F85-4217-AC7C-623B220EC181}">
      <dsp:nvSpPr>
        <dsp:cNvPr id="0" name=""/>
        <dsp:cNvSpPr/>
      </dsp:nvSpPr>
      <dsp:spPr>
        <a:xfrm flipH="1" flipV="1">
          <a:off x="5872854" y="84337"/>
          <a:ext cx="65932" cy="134825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04D03-57A2-46B7-AC0A-C71533F8A69D}">
      <dsp:nvSpPr>
        <dsp:cNvPr id="0" name=""/>
        <dsp:cNvSpPr/>
      </dsp:nvSpPr>
      <dsp:spPr>
        <a:xfrm rot="5972821" flipV="1">
          <a:off x="2488449" y="2031470"/>
          <a:ext cx="648418" cy="167928"/>
        </a:xfrm>
        <a:prstGeom prst="round2Diag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5032" bIns="0" numCol="1" spcCol="1270" anchor="t" anchorCtr="0">
          <a:noAutofit/>
        </a:bodyPr>
        <a:lstStyle/>
        <a:p>
          <a:pPr lvl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100" kern="1200" dirty="0">
            <a:solidFill>
              <a:schemeClr val="bg1"/>
            </a:solidFill>
          </a:endParaRPr>
        </a:p>
      </dsp:txBody>
      <dsp:txXfrm rot="10800000">
        <a:off x="2496647" y="2039668"/>
        <a:ext cx="632022" cy="151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0.0783</cdr:x>
      <cdr:y>0.06959</cdr:y>
    </cdr:from>
    <cdr:to>
      <cdr:x>0.91723</cdr:x>
      <cdr:y>0.20575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33376" y="219074"/>
          <a:ext cx="357187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0.04698</cdr:x>
      <cdr:y>0.04236</cdr:y>
    </cdr:from>
    <cdr:to>
      <cdr:x>0.96421</cdr:x>
      <cdr:y>0.23188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89038" y="210468"/>
          <a:ext cx="7595508" cy="941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400" dirty="0"/>
            <a:t>Cobertura do Programa de Prevenção ao Câncer de Colo de Útero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0.0783</cdr:x>
      <cdr:y>0.06959</cdr:y>
    </cdr:from>
    <cdr:to>
      <cdr:x>0.95235</cdr:x>
      <cdr:y>0.20575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608579" y="318165"/>
          <a:ext cx="6793437" cy="622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/>
        </a:p>
      </cdr:txBody>
    </cdr:sp>
  </cdr:relSizeAnchor>
  <cdr:relSizeAnchor xmlns:cdr="http://schemas.openxmlformats.org/drawingml/2006/chartDrawing">
    <cdr:from>
      <cdr:x>0.04698</cdr:x>
      <cdr:y>0.04236</cdr:y>
    </cdr:from>
    <cdr:to>
      <cdr:x>0.96421</cdr:x>
      <cdr:y>0.19667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00026" y="133349"/>
          <a:ext cx="390525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pt-BR" sz="1200">
            <a:latin typeface="+mj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0.04225</cdr:x>
      <cdr:y>0.0291</cdr:y>
    </cdr:from>
    <cdr:to>
      <cdr:x>0.97183</cdr:x>
      <cdr:y>0.19449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71450" y="90489"/>
          <a:ext cx="3771900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400" dirty="0"/>
            <a:t>Proporção de mulheres com exame citopatológico</a:t>
          </a:r>
          <a:r>
            <a:rPr lang="pt-BR" sz="2400" baseline="0" dirty="0"/>
            <a:t> e mamografia em atraso</a:t>
          </a:r>
          <a:endParaRPr lang="pt-BR" sz="2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0.02778</cdr:x>
      <cdr:y>0.02311</cdr:y>
    </cdr:from>
    <cdr:to>
      <cdr:x>0.94601</cdr:x>
      <cdr:y>0.25974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16024" y="128136"/>
          <a:ext cx="7140967" cy="1312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0" i="0" baseline="0" dirty="0">
              <a:effectLst/>
            </a:rPr>
            <a:t>Proporção de mulheres na faixa etária com avaliação de risco e orientação para Ca de Colo de Útero e de Mama</a:t>
          </a:r>
          <a:endParaRPr lang="pt-BR" sz="2400" b="0" dirty="0">
            <a:effectLst/>
          </a:endParaRPr>
        </a:p>
        <a:p xmlns:a="http://schemas.openxmlformats.org/drawingml/2006/main">
          <a:endParaRPr lang="pt-BR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0.03721</cdr:x>
      <cdr:y>0.03091</cdr:y>
    </cdr:from>
    <cdr:to>
      <cdr:x>0.94651</cdr:x>
      <cdr:y>0.18856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152400" y="95249"/>
          <a:ext cx="3724275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400" dirty="0" smtClean="0">
              <a:effectLst/>
            </a:rPr>
            <a:t>Proporção de mulheres com encaminhamentos</a:t>
          </a:r>
          <a:r>
            <a:rPr lang="pt-BR" sz="2400" baseline="0" dirty="0" smtClean="0">
              <a:effectLst/>
            </a:rPr>
            <a:t> realizados adequadamente  </a:t>
          </a:r>
          <a:endParaRPr lang="pt-BR" sz="2400" dirty="0">
            <a:effectLst/>
          </a:endParaRPr>
        </a:p>
        <a:p xmlns:a="http://schemas.openxmlformats.org/drawingml/2006/main">
          <a:endParaRPr lang="pt-BR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0.07083</cdr:x>
      <cdr:y>0.04557</cdr:y>
    </cdr:from>
    <cdr:to>
      <cdr:x>0.95</cdr:x>
      <cdr:y>0.21325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09007" y="134350"/>
          <a:ext cx="3835320" cy="494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t-BR" sz="2400" dirty="0"/>
            <a:t>Proporção</a:t>
          </a:r>
          <a:r>
            <a:rPr lang="pt-BR" sz="2400" baseline="0" dirty="0"/>
            <a:t> de mulheres com registros de exames anteriores</a:t>
          </a:r>
          <a:endParaRPr lang="pt-BR" sz="2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48DF6-6F7E-4DCF-A218-473CC0FD8CDA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CF64B-F351-47A7-970C-0CEBE0DAA5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72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CF64B-F351-47A7-970C-0CEBE0DAA5F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40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CF64B-F351-47A7-970C-0CEBE0DAA5F6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577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CF64B-F351-47A7-970C-0CEBE0DAA5F6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882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1C4A21-E3D7-43E4-8050-8BF51B87F196}" type="datetimeFigureOut">
              <a:rPr lang="pt-BR" smtClean="0"/>
              <a:t>05/06/2013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A575580-2C50-4BF8-A888-6ED3B1A65C2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2.inca.gov.br/wps/wcm/connect/acoes_programas/site/home/nobrasil/programa_nacional_controle_cancer_colo_utero/deteccao_precoce" TargetMode="External"/><Relationship Id="rId3" Type="http://schemas.openxmlformats.org/officeDocument/2006/relationships/hyperlink" Target="http://bvsms.saude.gov.br/bvs/publicacoes/prtGM399_20060222.pdf" TargetMode="External"/><Relationship Id="rId7" Type="http://schemas.openxmlformats.org/officeDocument/2006/relationships/hyperlink" Target="http://www2.inca.gov.br/wps/wcm/connect/tiposdecancer/site/home/mama/deteccao_precoce" TargetMode="External"/><Relationship Id="rId2" Type="http://schemas.openxmlformats.org/officeDocument/2006/relationships/hyperlink" Target="http://bvsms.saude.gov.br/bvs/publicacoes/controle_cancer_colo_utero_mam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2.inca.gov.br/wps/wcm/connect/tiposdecancer/site/home/mama" TargetMode="External"/><Relationship Id="rId5" Type="http://schemas.openxmlformats.org/officeDocument/2006/relationships/hyperlink" Target="http://www2.inca.gov.br/wps/wcm/connect/tiposdecancer/site/home/colo_utero" TargetMode="External"/><Relationship Id="rId4" Type="http://schemas.openxmlformats.org/officeDocument/2006/relationships/hyperlink" Target="http://bvsms.saude.gov.br/bvs/publicacoes/inca/falando_cancer_colo_utero.pdf" TargetMode="External"/><Relationship Id="rId9" Type="http://schemas.openxmlformats.org/officeDocument/2006/relationships/hyperlink" Target="http://www.scielo.br/scielo.php?script=sci_arttext&amp;pid=S0104-11692005000600016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9629" y="3200400"/>
            <a:ext cx="7516787" cy="2100808"/>
          </a:xfrm>
        </p:spPr>
        <p:txBody>
          <a:bodyPr>
            <a:noAutofit/>
          </a:bodyPr>
          <a:lstStyle/>
          <a:p>
            <a:r>
              <a:rPr lang="pt-BR" sz="4000" dirty="0" smtClean="0">
                <a:solidFill>
                  <a:schemeClr val="tx1"/>
                </a:solidFill>
              </a:rPr>
              <a:t>Prevenção do Câncer de Colo de Útero e de Mama na UBS Vale do Sol em Leopoldina-MG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688" y="116632"/>
            <a:ext cx="7128793" cy="1260028"/>
          </a:xfrm>
        </p:spPr>
        <p:txBody>
          <a:bodyPr>
            <a:noAutofit/>
          </a:bodyPr>
          <a:lstStyle/>
          <a:p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</a:t>
            </a:r>
            <a:r>
              <a:rPr lang="pt-B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niversidade Aberta do SUS – UNA SUS</a:t>
            </a:r>
            <a:br>
              <a:rPr lang="pt-B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U</a:t>
            </a:r>
            <a:r>
              <a:rPr lang="pt-B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niversidade Federal de Pelotas</a:t>
            </a:r>
            <a:br>
              <a:rPr lang="pt-B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pt-B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E</a:t>
            </a:r>
            <a:r>
              <a:rPr lang="x-none" sz="26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specialização em </a:t>
            </a:r>
            <a:r>
              <a:rPr lang="pt-B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</a:t>
            </a:r>
            <a:r>
              <a:rPr lang="x-none" sz="26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aúde da </a:t>
            </a:r>
            <a:r>
              <a:rPr lang="pt-BR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</a:t>
            </a:r>
            <a:r>
              <a:rPr lang="x-none" sz="260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amília </a:t>
            </a:r>
            <a:r>
              <a:rPr lang="pt-BR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- EaD</a:t>
            </a:r>
            <a:endParaRPr lang="pt-BR" sz="2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Imagem 1" descr="Descrição: logo1_100_f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29" y="188640"/>
            <a:ext cx="1108075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563888" y="5949280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Pauline Cota Maurício</a:t>
            </a:r>
          </a:p>
          <a:p>
            <a:pPr algn="r"/>
            <a:r>
              <a:rPr lang="pt-B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Orientadora: Lenice Muniz de Quadros</a:t>
            </a:r>
            <a:endParaRPr lang="pt-B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56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936104"/>
          </a:xfrm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tx1"/>
                </a:solidFill>
                <a:latin typeface="+mn-lt"/>
              </a:rPr>
              <a:t>Metodologia</a:t>
            </a:r>
            <a:endParaRPr lang="pt-BR" sz="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Seta em curva para a direita 4"/>
          <p:cNvSpPr/>
          <p:nvPr/>
        </p:nvSpPr>
        <p:spPr>
          <a:xfrm>
            <a:off x="323528" y="2060848"/>
            <a:ext cx="432048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55576" y="2237963"/>
            <a:ext cx="813690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Manual utilizado: Controle dos Cânceres do Colo de Útero e  da Mama.</a:t>
            </a:r>
            <a:endParaRPr lang="pt-BR" sz="2400" dirty="0"/>
          </a:p>
        </p:txBody>
      </p:sp>
      <p:sp>
        <p:nvSpPr>
          <p:cNvPr id="7" name="Seta em curva para a direita 6"/>
          <p:cNvSpPr/>
          <p:nvPr/>
        </p:nvSpPr>
        <p:spPr>
          <a:xfrm>
            <a:off x="323528" y="3212976"/>
            <a:ext cx="432048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55576" y="3471391"/>
            <a:ext cx="813690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04 meses de intervenção – outubro/2012 a janeiro/2013.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95536" y="1196752"/>
            <a:ext cx="187220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Logística</a:t>
            </a:r>
            <a:endParaRPr lang="pt-BR" sz="3200" dirty="0"/>
          </a:p>
        </p:txBody>
      </p:sp>
      <p:sp>
        <p:nvSpPr>
          <p:cNvPr id="10" name="Seta em curva para a direita 9"/>
          <p:cNvSpPr/>
          <p:nvPr/>
        </p:nvSpPr>
        <p:spPr>
          <a:xfrm>
            <a:off x="323528" y="4221088"/>
            <a:ext cx="432048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55576" y="4365104"/>
            <a:ext cx="8136904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80% de cobertura em 01 </a:t>
            </a:r>
            <a:r>
              <a:rPr lang="pt-BR" sz="2400" dirty="0" smtClean="0"/>
              <a:t>ano – 27</a:t>
            </a:r>
            <a:r>
              <a:rPr lang="pt-BR" sz="2400" dirty="0" smtClean="0"/>
              <a:t>% no período da intervenção.</a:t>
            </a:r>
            <a:endParaRPr lang="pt-BR" sz="2400" dirty="0"/>
          </a:p>
        </p:txBody>
      </p:sp>
      <p:sp>
        <p:nvSpPr>
          <p:cNvPr id="12" name="Seta em curva para a direita 11"/>
          <p:cNvSpPr/>
          <p:nvPr/>
        </p:nvSpPr>
        <p:spPr>
          <a:xfrm>
            <a:off x="323528" y="5445224"/>
            <a:ext cx="432048" cy="6480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55576" y="5589240"/>
            <a:ext cx="813690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Transcrição dos dados da ficha clínica da mulher para a planilha fornecida pelo curso semanalmente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138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851920" y="3070701"/>
            <a:ext cx="144016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Ações</a:t>
            </a:r>
            <a:endParaRPr lang="pt-BR" sz="3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1268759"/>
            <a:ext cx="216024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Levantamento das mulheres da </a:t>
            </a:r>
            <a:r>
              <a:rPr lang="pt-BR" sz="2400" dirty="0" smtClean="0"/>
              <a:t>área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44208" y="1268760"/>
            <a:ext cx="216024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Implantação do livro de </a:t>
            </a:r>
            <a:r>
              <a:rPr lang="pt-BR" sz="2400" dirty="0" smtClean="0"/>
              <a:t>registros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51520" y="3068960"/>
            <a:ext cx="23461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Fichário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79512" y="4365104"/>
            <a:ext cx="266429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Capacitação para ACS’s e auxiliar de </a:t>
            </a:r>
            <a:r>
              <a:rPr lang="pt-BR" sz="2400" dirty="0" smtClean="0"/>
              <a:t>enfermagem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546325" y="3068960"/>
            <a:ext cx="23461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2400" dirty="0"/>
              <a:t>Grupo </a:t>
            </a:r>
            <a:r>
              <a:rPr lang="pt-BR" sz="2400" dirty="0" smtClean="0"/>
              <a:t>educativo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3419872" y="5301208"/>
            <a:ext cx="224550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Convite às mulheres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293958" y="4365104"/>
            <a:ext cx="267053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Padronização através da ficha clínica da mulher</a:t>
            </a:r>
            <a:endParaRPr lang="pt-BR" sz="2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491880" y="692695"/>
            <a:ext cx="224550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Abordagens individuais</a:t>
            </a:r>
            <a:endParaRPr lang="pt-BR" sz="2400" dirty="0"/>
          </a:p>
        </p:txBody>
      </p:sp>
      <p:cxnSp>
        <p:nvCxnSpPr>
          <p:cNvPr id="18" name="Conector reto 17"/>
          <p:cNvCxnSpPr>
            <a:endCxn id="11" idx="0"/>
          </p:cNvCxnSpPr>
          <p:nvPr/>
        </p:nvCxnSpPr>
        <p:spPr>
          <a:xfrm>
            <a:off x="4542623" y="3717032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5292080" y="3393866"/>
            <a:ext cx="1254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H="1">
            <a:off x="2597675" y="3393866"/>
            <a:ext cx="12542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5292080" y="3717032"/>
            <a:ext cx="100187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V="1">
            <a:off x="5292080" y="2469089"/>
            <a:ext cx="1152128" cy="599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 flipH="1" flipV="1">
            <a:off x="2699792" y="2469088"/>
            <a:ext cx="1152128" cy="599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 flipH="1">
            <a:off x="2843808" y="3717032"/>
            <a:ext cx="1008112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4572000" y="1484784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67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936104"/>
          </a:xfrm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tx1"/>
                </a:solidFill>
                <a:latin typeface="+mn-lt"/>
              </a:rPr>
              <a:t>Resultados</a:t>
            </a:r>
            <a:endParaRPr lang="pt-BR" sz="5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675680"/>
              </p:ext>
            </p:extLst>
          </p:nvPr>
        </p:nvGraphicFramePr>
        <p:xfrm>
          <a:off x="683567" y="1412776"/>
          <a:ext cx="777686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83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60102589"/>
              </p:ext>
            </p:extLst>
          </p:nvPr>
        </p:nvGraphicFramePr>
        <p:xfrm>
          <a:off x="683568" y="764704"/>
          <a:ext cx="770485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4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9594904"/>
              </p:ext>
            </p:extLst>
          </p:nvPr>
        </p:nvGraphicFramePr>
        <p:xfrm>
          <a:off x="683568" y="692696"/>
          <a:ext cx="770485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98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2926677"/>
              </p:ext>
            </p:extLst>
          </p:nvPr>
        </p:nvGraphicFramePr>
        <p:xfrm>
          <a:off x="683568" y="836712"/>
          <a:ext cx="77768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69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976574"/>
              </p:ext>
            </p:extLst>
          </p:nvPr>
        </p:nvGraphicFramePr>
        <p:xfrm>
          <a:off x="611560" y="620688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93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2695972"/>
              </p:ext>
            </p:extLst>
          </p:nvPr>
        </p:nvGraphicFramePr>
        <p:xfrm>
          <a:off x="683568" y="764704"/>
          <a:ext cx="784887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74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0508585"/>
              </p:ext>
            </p:extLst>
          </p:nvPr>
        </p:nvGraphicFramePr>
        <p:xfrm>
          <a:off x="683568" y="620688"/>
          <a:ext cx="79312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16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25849403"/>
              </p:ext>
            </p:extLst>
          </p:nvPr>
        </p:nvGraphicFramePr>
        <p:xfrm>
          <a:off x="611560" y="692696"/>
          <a:ext cx="798842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9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79512" y="2744341"/>
            <a:ext cx="87507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             </a:t>
            </a:r>
            <a:r>
              <a:rPr lang="pt-BR" sz="2800" dirty="0" smtClean="0"/>
              <a:t>Doenças transmissíveis</a:t>
            </a:r>
            <a:r>
              <a:rPr lang="pt-BR" dirty="0"/>
              <a:t>	</a:t>
            </a:r>
            <a:r>
              <a:rPr lang="pt-BR" dirty="0" smtClean="0"/>
              <a:t>        </a:t>
            </a:r>
          </a:p>
          <a:p>
            <a:endParaRPr lang="pt-BR" sz="2400" dirty="0"/>
          </a:p>
          <a:p>
            <a:endParaRPr lang="pt-BR" sz="2400" dirty="0" smtClean="0"/>
          </a:p>
          <a:p>
            <a:r>
              <a:rPr lang="pt-BR" sz="2800" dirty="0"/>
              <a:t>	</a:t>
            </a:r>
            <a:r>
              <a:rPr lang="pt-BR" sz="2800" dirty="0" smtClean="0"/>
              <a:t>Doenças crônicas não transmissíveis</a:t>
            </a:r>
          </a:p>
        </p:txBody>
      </p:sp>
      <p:sp>
        <p:nvSpPr>
          <p:cNvPr id="6" name="Seta para cima 5"/>
          <p:cNvSpPr/>
          <p:nvPr/>
        </p:nvSpPr>
        <p:spPr>
          <a:xfrm rot="10800000">
            <a:off x="683567" y="2831617"/>
            <a:ext cx="360040" cy="381359"/>
          </a:xfrm>
          <a:prstGeom prst="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cima 6"/>
          <p:cNvSpPr/>
          <p:nvPr/>
        </p:nvSpPr>
        <p:spPr>
          <a:xfrm>
            <a:off x="664284" y="3933056"/>
            <a:ext cx="360040" cy="381359"/>
          </a:xfrm>
          <a:prstGeom prst="up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2284464" y="1764105"/>
            <a:ext cx="4663800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Transição Demográfica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204153" y="5085184"/>
            <a:ext cx="285567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/>
              <a:t>Casos novos – Estado de Minas Gerais - 2012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55977" y="5088666"/>
            <a:ext cx="4574262" cy="12926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Câncer de Mama: 4.700</a:t>
            </a:r>
          </a:p>
          <a:p>
            <a:endParaRPr lang="pt-BR" sz="2600" dirty="0"/>
          </a:p>
          <a:p>
            <a:r>
              <a:rPr lang="pt-BR" sz="2600" dirty="0" smtClean="0"/>
              <a:t>Câncer de Colo de Útero: 1.360 </a:t>
            </a:r>
            <a:endParaRPr lang="pt-BR" sz="2600" dirty="0"/>
          </a:p>
        </p:txBody>
      </p:sp>
      <p:sp>
        <p:nvSpPr>
          <p:cNvPr id="11" name="Seta para a direita 10"/>
          <p:cNvSpPr/>
          <p:nvPr/>
        </p:nvSpPr>
        <p:spPr>
          <a:xfrm>
            <a:off x="3059832" y="5487615"/>
            <a:ext cx="1062995" cy="461665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611560" y="202630"/>
            <a:ext cx="8075240" cy="1066130"/>
          </a:xfrm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tx1"/>
                </a:solidFill>
                <a:latin typeface="+mn-lt"/>
              </a:rPr>
              <a:t>Introdução</a:t>
            </a:r>
            <a:endParaRPr lang="pt-BR" sz="5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62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00" y="188640"/>
            <a:ext cx="7772400" cy="936104"/>
          </a:xfrm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tx1"/>
                </a:solidFill>
                <a:latin typeface="+mn-lt"/>
              </a:rPr>
              <a:t>Discussão</a:t>
            </a:r>
            <a:endParaRPr lang="pt-BR" sz="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71600" y="1412776"/>
            <a:ext cx="7488832" cy="24929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/>
              <a:t>Aumento nos números de </a:t>
            </a:r>
            <a:r>
              <a:rPr lang="pt-BR" sz="2600" dirty="0" smtClean="0"/>
              <a:t>atendimento</a:t>
            </a:r>
            <a:endParaRPr lang="pt-BR" sz="2600" dirty="0"/>
          </a:p>
          <a:p>
            <a:pPr algn="ctr"/>
            <a:r>
              <a:rPr lang="pt-BR" sz="2600" dirty="0"/>
              <a:t>Alcance das mulheres em </a:t>
            </a:r>
            <a:r>
              <a:rPr lang="pt-BR" sz="2600" dirty="0" smtClean="0"/>
              <a:t>atraso</a:t>
            </a:r>
          </a:p>
          <a:p>
            <a:pPr algn="ctr"/>
            <a:endParaRPr lang="pt-BR" sz="2600" dirty="0" smtClean="0"/>
          </a:p>
          <a:p>
            <a:pPr algn="ctr"/>
            <a:endParaRPr lang="pt-BR" sz="2600" dirty="0"/>
          </a:p>
          <a:p>
            <a:pPr algn="ctr"/>
            <a:endParaRPr lang="pt-BR" sz="2600" dirty="0"/>
          </a:p>
          <a:p>
            <a:pPr marL="0" lvl="2" algn="ctr"/>
            <a:r>
              <a:rPr lang="pt-BR" sz="2600" dirty="0"/>
              <a:t>Detecção precoce </a:t>
            </a:r>
            <a:r>
              <a:rPr lang="pt-BR" sz="2600" dirty="0">
                <a:sym typeface="Wingdings" pitchFamily="2" charset="2"/>
              </a:rPr>
              <a:t> maiores chances de </a:t>
            </a:r>
            <a:r>
              <a:rPr lang="pt-BR" sz="2600" dirty="0" smtClean="0">
                <a:sym typeface="Wingdings" pitchFamily="2" charset="2"/>
              </a:rPr>
              <a:t>cura</a:t>
            </a:r>
            <a:endParaRPr lang="pt-BR" sz="2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4571386"/>
            <a:ext cx="8496944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Câncer do Colo do Útero </a:t>
            </a:r>
            <a:r>
              <a:rPr lang="pt-BR" sz="2600" dirty="0" smtClean="0">
                <a:sym typeface="Wingdings" pitchFamily="2" charset="2"/>
              </a:rPr>
              <a:t> Segundo tumor mais frequente na população feminina.</a:t>
            </a:r>
            <a:endParaRPr lang="pt-BR" sz="2600" dirty="0"/>
          </a:p>
        </p:txBody>
      </p:sp>
      <p:sp>
        <p:nvSpPr>
          <p:cNvPr id="9" name="Seta para a direita listrada 8"/>
          <p:cNvSpPr/>
          <p:nvPr/>
        </p:nvSpPr>
        <p:spPr>
          <a:xfrm rot="5400000">
            <a:off x="4211314" y="2564258"/>
            <a:ext cx="919685" cy="521767"/>
          </a:xfrm>
          <a:prstGeom prst="stripedRightArrow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23528" y="5704800"/>
            <a:ext cx="8496944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Câncer da Mama </a:t>
            </a:r>
            <a:r>
              <a:rPr lang="pt-BR" sz="2600" dirty="0" smtClean="0">
                <a:sym typeface="Wingdings" pitchFamily="2" charset="2"/>
              </a:rPr>
              <a:t> Altos índices de mortalidade no Brasil revela a detecção em estágios avançados.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255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908720"/>
            <a:ext cx="8136904" cy="52937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/>
              <a:t>Coleta de material para análise citopatológica</a:t>
            </a:r>
          </a:p>
          <a:p>
            <a:endParaRPr lang="pt-BR" sz="2600" dirty="0" smtClean="0"/>
          </a:p>
          <a:p>
            <a:endParaRPr lang="pt-BR" sz="2600" dirty="0"/>
          </a:p>
          <a:p>
            <a:endParaRPr lang="pt-BR" sz="2600" dirty="0" smtClean="0"/>
          </a:p>
          <a:p>
            <a:pPr algn="ctr"/>
            <a:r>
              <a:rPr lang="pt-BR" sz="2600" dirty="0" smtClean="0"/>
              <a:t>Técnica considerada ideal </a:t>
            </a:r>
            <a:r>
              <a:rPr lang="pt-BR" sz="2600" dirty="0"/>
              <a:t>para o rastreamento </a:t>
            </a:r>
            <a:r>
              <a:rPr lang="pt-BR" sz="2600" dirty="0" smtClean="0"/>
              <a:t>do câncer do colo do útero</a:t>
            </a:r>
            <a:endParaRPr lang="pt-BR" sz="2600" dirty="0"/>
          </a:p>
          <a:p>
            <a:endParaRPr lang="pt-BR" sz="2600" dirty="0" smtClean="0"/>
          </a:p>
          <a:p>
            <a:endParaRPr lang="pt-BR" sz="2600" dirty="0"/>
          </a:p>
          <a:p>
            <a:endParaRPr lang="pt-BR" sz="2600" dirty="0"/>
          </a:p>
          <a:p>
            <a:pPr algn="ctr"/>
            <a:r>
              <a:rPr lang="pt-BR" sz="2600" dirty="0" smtClean="0"/>
              <a:t>Alta eficácia</a:t>
            </a:r>
            <a:endParaRPr lang="pt-BR" sz="2600" dirty="0">
              <a:sym typeface="Wingdings" pitchFamily="2" charset="2"/>
            </a:endParaRPr>
          </a:p>
          <a:p>
            <a:pPr algn="ctr"/>
            <a:r>
              <a:rPr lang="pt-BR" sz="2600" dirty="0"/>
              <a:t>B</a:t>
            </a:r>
            <a:r>
              <a:rPr lang="pt-BR" sz="2600" dirty="0" smtClean="0"/>
              <a:t>aixo custo</a:t>
            </a:r>
          </a:p>
          <a:p>
            <a:pPr algn="ctr"/>
            <a:r>
              <a:rPr lang="pt-BR" sz="2600" dirty="0" smtClean="0"/>
              <a:t>Indolor </a:t>
            </a:r>
          </a:p>
          <a:p>
            <a:pPr algn="ctr"/>
            <a:r>
              <a:rPr lang="pt-BR" sz="2600" dirty="0" smtClean="0"/>
              <a:t>Bem </a:t>
            </a:r>
            <a:r>
              <a:rPr lang="pt-BR" sz="2600" dirty="0"/>
              <a:t>aceita pela </a:t>
            </a:r>
            <a:r>
              <a:rPr lang="pt-BR" sz="2600" dirty="0" smtClean="0"/>
              <a:t>população</a:t>
            </a:r>
            <a:endParaRPr lang="pt-BR" sz="2600" dirty="0"/>
          </a:p>
        </p:txBody>
      </p:sp>
      <p:sp>
        <p:nvSpPr>
          <p:cNvPr id="5" name="Seta para a direita listrada 4"/>
          <p:cNvSpPr/>
          <p:nvPr/>
        </p:nvSpPr>
        <p:spPr>
          <a:xfrm rot="5400000">
            <a:off x="3995290" y="1683743"/>
            <a:ext cx="919685" cy="521767"/>
          </a:xfrm>
          <a:prstGeom prst="stripedRightArrow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listrada 5"/>
          <p:cNvSpPr/>
          <p:nvPr/>
        </p:nvSpPr>
        <p:spPr>
          <a:xfrm rot="5400000">
            <a:off x="4013001" y="3699968"/>
            <a:ext cx="919685" cy="521767"/>
          </a:xfrm>
          <a:prstGeom prst="stripedRightArrow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98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43608" y="1196752"/>
            <a:ext cx="63367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1351796"/>
            <a:ext cx="8136904" cy="40934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/>
              <a:t>Mamografia</a:t>
            </a:r>
          </a:p>
          <a:p>
            <a:pPr algn="ctr"/>
            <a:endParaRPr lang="pt-BR" sz="2600" dirty="0"/>
          </a:p>
          <a:p>
            <a:pPr algn="ctr"/>
            <a:endParaRPr lang="pt-BR" sz="2600" dirty="0" smtClean="0"/>
          </a:p>
          <a:p>
            <a:pPr algn="ctr"/>
            <a:endParaRPr lang="pt-BR" sz="2600" dirty="0"/>
          </a:p>
          <a:p>
            <a:pPr algn="ctr"/>
            <a:r>
              <a:rPr lang="pt-BR" sz="2600" dirty="0" smtClean="0"/>
              <a:t>Método de grande eficácia e utilizado em larga escala</a:t>
            </a:r>
            <a:endParaRPr lang="pt-BR" sz="2600" dirty="0"/>
          </a:p>
          <a:p>
            <a:pPr algn="ctr"/>
            <a:endParaRPr lang="pt-BR" sz="2600" dirty="0" smtClean="0"/>
          </a:p>
          <a:p>
            <a:pPr algn="ctr"/>
            <a:endParaRPr lang="pt-BR" sz="2600" dirty="0"/>
          </a:p>
          <a:p>
            <a:pPr algn="ctr"/>
            <a:endParaRPr lang="pt-BR" sz="2600" dirty="0" smtClean="0"/>
          </a:p>
          <a:p>
            <a:pPr algn="ctr"/>
            <a:r>
              <a:rPr lang="pt-BR" sz="2600" dirty="0" smtClean="0"/>
              <a:t>Permite detecção precoce</a:t>
            </a:r>
          </a:p>
          <a:p>
            <a:pPr algn="ctr"/>
            <a:endParaRPr lang="pt-BR" sz="2600" dirty="0" smtClean="0"/>
          </a:p>
        </p:txBody>
      </p:sp>
      <p:sp>
        <p:nvSpPr>
          <p:cNvPr id="6" name="Seta para a direita listrada 5"/>
          <p:cNvSpPr/>
          <p:nvPr/>
        </p:nvSpPr>
        <p:spPr>
          <a:xfrm rot="5400000">
            <a:off x="3995290" y="2132210"/>
            <a:ext cx="919685" cy="521767"/>
          </a:xfrm>
          <a:prstGeom prst="stripedRightArrow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a direita listrada 6"/>
          <p:cNvSpPr/>
          <p:nvPr/>
        </p:nvSpPr>
        <p:spPr>
          <a:xfrm rot="5400000">
            <a:off x="4013001" y="3716386"/>
            <a:ext cx="919685" cy="521767"/>
          </a:xfrm>
          <a:prstGeom prst="stripedRightArrow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73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00" y="111770"/>
            <a:ext cx="7772400" cy="940966"/>
          </a:xfrm>
        </p:spPr>
        <p:txBody>
          <a:bodyPr/>
          <a:lstStyle/>
          <a:p>
            <a:r>
              <a:rPr lang="pt-BR" sz="5000" dirty="0" smtClean="0">
                <a:solidFill>
                  <a:schemeClr val="tx1"/>
                </a:solidFill>
                <a:latin typeface="+mn-lt"/>
              </a:rPr>
              <a:t>Conclusão</a:t>
            </a:r>
            <a:endParaRPr lang="pt-BR" sz="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eta em curva para a direita 3"/>
          <p:cNvSpPr/>
          <p:nvPr/>
        </p:nvSpPr>
        <p:spPr>
          <a:xfrm>
            <a:off x="467544" y="1340768"/>
            <a:ext cx="360040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7584" y="1939479"/>
            <a:ext cx="676875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Incorporação efetiva na rotina do </a:t>
            </a:r>
            <a:r>
              <a:rPr lang="pt-BR" sz="2800" dirty="0" smtClean="0"/>
              <a:t>serviço;</a:t>
            </a:r>
            <a:endParaRPr lang="pt-BR" sz="2800" dirty="0"/>
          </a:p>
          <a:p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7584" y="3483005"/>
            <a:ext cx="676875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Buscar o envolvimento de toda a </a:t>
            </a:r>
            <a:r>
              <a:rPr lang="pt-BR" sz="2800" dirty="0" smtClean="0"/>
              <a:t>equipe;</a:t>
            </a:r>
          </a:p>
          <a:p>
            <a:pPr algn="just"/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827584" y="4995173"/>
            <a:ext cx="8136904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pt-BR" sz="2800" dirty="0"/>
              <a:t>Espera-se melhorar os índices propostos até atingir as metas </a:t>
            </a:r>
            <a:r>
              <a:rPr lang="pt-BR" sz="2800" dirty="0" smtClean="0"/>
              <a:t>estabelecidas.</a:t>
            </a:r>
            <a:endParaRPr lang="pt-BR" sz="2800" dirty="0"/>
          </a:p>
        </p:txBody>
      </p:sp>
      <p:sp>
        <p:nvSpPr>
          <p:cNvPr id="9" name="Seta em curva para a direita 8"/>
          <p:cNvSpPr/>
          <p:nvPr/>
        </p:nvSpPr>
        <p:spPr>
          <a:xfrm>
            <a:off x="467544" y="2924944"/>
            <a:ext cx="360040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Seta em curva para a direita 9"/>
          <p:cNvSpPr/>
          <p:nvPr/>
        </p:nvSpPr>
        <p:spPr>
          <a:xfrm>
            <a:off x="467544" y="4509120"/>
            <a:ext cx="360040" cy="9361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66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</p:spPr>
        <p:txBody>
          <a:bodyPr>
            <a:noAutofit/>
          </a:bodyPr>
          <a:lstStyle/>
          <a:p>
            <a:r>
              <a:rPr lang="pt-BR" sz="4500" dirty="0" smtClean="0">
                <a:solidFill>
                  <a:schemeClr val="tx1"/>
                </a:solidFill>
                <a:latin typeface="+mn-lt"/>
              </a:rPr>
              <a:t>Processo Pessoal de Aprendizagem</a:t>
            </a:r>
            <a:endParaRPr lang="pt-BR" sz="45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83568" y="1916832"/>
            <a:ext cx="792088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Ensino à </a:t>
            </a:r>
            <a:r>
              <a:rPr lang="pt-BR" sz="2800" dirty="0" smtClean="0"/>
              <a:t>distância   </a:t>
            </a:r>
            <a:r>
              <a:rPr lang="pt-BR" sz="2800" b="1" dirty="0" smtClean="0"/>
              <a:t>X</a:t>
            </a:r>
            <a:r>
              <a:rPr lang="pt-BR" sz="2800" dirty="0" smtClean="0"/>
              <a:t>   Ensino Presencial</a:t>
            </a:r>
          </a:p>
          <a:p>
            <a:pPr algn="ctr"/>
            <a:r>
              <a:rPr lang="pt-BR" sz="2800" dirty="0" smtClean="0"/>
              <a:t>Formas Complementares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95536" y="3483005"/>
            <a:ext cx="8496944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Qualificação dos profissionais  </a:t>
            </a:r>
            <a:r>
              <a:rPr lang="pt-BR" sz="2800" b="1" dirty="0"/>
              <a:t>X</a:t>
            </a:r>
            <a:r>
              <a:rPr lang="pt-BR" sz="2800" dirty="0"/>
              <a:t>  Indicadores de </a:t>
            </a:r>
            <a:r>
              <a:rPr lang="pt-BR" sz="2800" dirty="0" smtClean="0"/>
              <a:t>saúde</a:t>
            </a:r>
          </a:p>
          <a:p>
            <a:pPr algn="ctr"/>
            <a:r>
              <a:rPr lang="pt-BR" sz="2800" dirty="0" smtClean="0"/>
              <a:t>Maior </a:t>
            </a:r>
            <a:r>
              <a:rPr lang="pt-BR" sz="2800" dirty="0"/>
              <a:t>qualidade de </a:t>
            </a:r>
            <a:r>
              <a:rPr lang="pt-BR" sz="2800" dirty="0" smtClean="0"/>
              <a:t>vida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23528" y="5013176"/>
            <a:ext cx="8640960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marL="0" lvl="6" algn="ctr"/>
            <a:r>
              <a:rPr lang="pt-BR" sz="2800" dirty="0"/>
              <a:t>Processo </a:t>
            </a:r>
            <a:r>
              <a:rPr lang="pt-BR" sz="2800" dirty="0" smtClean="0"/>
              <a:t>educativo </a:t>
            </a:r>
            <a:r>
              <a:rPr lang="pt-BR" sz="2800" dirty="0" smtClean="0">
                <a:sym typeface="Wingdings" pitchFamily="2" charset="2"/>
              </a:rPr>
              <a:t></a:t>
            </a:r>
            <a:r>
              <a:rPr lang="pt-BR" sz="2800" dirty="0" smtClean="0"/>
              <a:t> contribuição </a:t>
            </a:r>
            <a:r>
              <a:rPr lang="pt-BR" sz="2800" dirty="0" smtClean="0"/>
              <a:t>profissional</a:t>
            </a:r>
          </a:p>
          <a:p>
            <a:pPr marL="0" lvl="6" algn="just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435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9128"/>
            <a:ext cx="8291264" cy="1043608"/>
          </a:xfrm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tx1"/>
                </a:solidFill>
                <a:latin typeface="+mn-lt"/>
              </a:rPr>
              <a:t>Referências Bibliográficas</a:t>
            </a:r>
            <a:endParaRPr lang="pt-BR" sz="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760640"/>
          </a:xfrm>
        </p:spPr>
        <p:txBody>
          <a:bodyPr>
            <a:noAutofit/>
          </a:bodyPr>
          <a:lstStyle/>
          <a:p>
            <a:pPr algn="just"/>
            <a:r>
              <a:rPr lang="pt-BR" sz="1350" dirty="0"/>
              <a:t>BRASIL, 2006. </a:t>
            </a:r>
            <a:r>
              <a:rPr lang="pt-BR" sz="1350" b="1" dirty="0"/>
              <a:t>Ministério da Saúde</a:t>
            </a:r>
            <a:r>
              <a:rPr lang="pt-BR" sz="1350" dirty="0"/>
              <a:t>.  Caderno de Atenção Básica n° 13. Controle dos Cânceres do Colo do Útero e da Mama. Disponível em: </a:t>
            </a:r>
            <a:r>
              <a:rPr lang="pt-BR" sz="1350" u="sng" dirty="0">
                <a:hlinkClick r:id="rId2"/>
              </a:rPr>
              <a:t>http://bvsms.saude.gov.br/bvs/publicacoes/controle_cancer_colo_utero_mama.pdf</a:t>
            </a:r>
            <a:r>
              <a:rPr lang="pt-BR" sz="1350" dirty="0"/>
              <a:t> Acesso em: 08 de setembro de 2012.</a:t>
            </a:r>
          </a:p>
          <a:p>
            <a:pPr algn="just"/>
            <a:r>
              <a:rPr lang="pt-BR" sz="1350" dirty="0"/>
              <a:t>BRASIL, 2006. </a:t>
            </a:r>
            <a:r>
              <a:rPr lang="pt-BR" sz="1350" b="1" dirty="0"/>
              <a:t>Ministério da Saúde</a:t>
            </a:r>
            <a:r>
              <a:rPr lang="pt-BR" sz="1350" dirty="0"/>
              <a:t>. Pacto Pela Vida. Disponível em: </a:t>
            </a:r>
            <a:r>
              <a:rPr lang="pt-BR" sz="1350" u="sng" dirty="0">
                <a:hlinkClick r:id="rId3"/>
              </a:rPr>
              <a:t>http://bvsms.saude.gov.br/bvs/publicacoes/prtGM399_20060222.pdf</a:t>
            </a:r>
            <a:r>
              <a:rPr lang="pt-BR" sz="1350" dirty="0"/>
              <a:t> Acesso em: 08 de setembro de 2012</a:t>
            </a:r>
            <a:r>
              <a:rPr lang="pt-BR" sz="1350" dirty="0" smtClean="0"/>
              <a:t>.</a:t>
            </a:r>
          </a:p>
          <a:p>
            <a:pPr algn="just"/>
            <a:r>
              <a:rPr lang="pt-BR" sz="1350" dirty="0"/>
              <a:t>BRASIL, 2002. </a:t>
            </a:r>
            <a:r>
              <a:rPr lang="pt-BR" sz="1350" b="1" dirty="0"/>
              <a:t>Ministério da Saúde</a:t>
            </a:r>
            <a:r>
              <a:rPr lang="pt-BR" sz="1350" dirty="0"/>
              <a:t> Falando sobre Câncer do Colo do Útero. Disponível em: </a:t>
            </a:r>
            <a:r>
              <a:rPr lang="pt-BR" sz="1350" dirty="0">
                <a:hlinkClick r:id="rId4"/>
              </a:rPr>
              <a:t>http://bvsms.saude.gov.br/bvs/publicacoes/inca/falando_cancer_colo_utero.pdf</a:t>
            </a:r>
            <a:r>
              <a:rPr lang="pt-BR" sz="1350" dirty="0"/>
              <a:t> Acesso em: 05 de junho de 2012</a:t>
            </a:r>
            <a:r>
              <a:rPr lang="pt-BR" sz="1350" dirty="0" smtClean="0"/>
              <a:t>.</a:t>
            </a:r>
            <a:endParaRPr lang="pt-BR" sz="1350" dirty="0"/>
          </a:p>
          <a:p>
            <a:pPr algn="just"/>
            <a:r>
              <a:rPr lang="pt-BR" sz="1350" dirty="0"/>
              <a:t>GIL, A.C. </a:t>
            </a:r>
            <a:r>
              <a:rPr lang="pt-BR" sz="1350" b="1" dirty="0"/>
              <a:t>Métodos e técnicas de Pesquisa Social</a:t>
            </a:r>
            <a:r>
              <a:rPr lang="pt-BR" sz="1350" dirty="0"/>
              <a:t>. Editora Atlas, 2007, 5° ed. São Paulo.</a:t>
            </a:r>
          </a:p>
          <a:p>
            <a:pPr algn="just"/>
            <a:r>
              <a:rPr lang="pt-BR" sz="1350" dirty="0"/>
              <a:t>INSTITUTO NACIONAL DO CÂNCER (INCA). </a:t>
            </a:r>
            <a:r>
              <a:rPr lang="pt-BR" sz="1350" b="1" dirty="0"/>
              <a:t>Colo do Útero</a:t>
            </a:r>
            <a:r>
              <a:rPr lang="pt-BR" sz="1350" dirty="0"/>
              <a:t>. Disponível em: </a:t>
            </a:r>
            <a:r>
              <a:rPr lang="pt-BR" sz="1350" u="sng" dirty="0">
                <a:hlinkClick r:id="rId5"/>
              </a:rPr>
              <a:t>http://www2.inca.gov.br/wps/wcm/connect/tiposdecancer/site/home/colo_utero</a:t>
            </a:r>
            <a:r>
              <a:rPr lang="pt-BR" sz="1350" dirty="0"/>
              <a:t> Acesso em: em: 08 de setembro de 2012.</a:t>
            </a:r>
          </a:p>
          <a:p>
            <a:pPr algn="just"/>
            <a:r>
              <a:rPr lang="pt-BR" sz="1350" dirty="0"/>
              <a:t>INSTITUTO NACIONAL DO CÂNCER (INCA). </a:t>
            </a:r>
            <a:r>
              <a:rPr lang="pt-BR" sz="1350" b="1" dirty="0"/>
              <a:t>Mama</a:t>
            </a:r>
            <a:r>
              <a:rPr lang="pt-BR" sz="1350" dirty="0"/>
              <a:t>. Disponível em: </a:t>
            </a:r>
            <a:r>
              <a:rPr lang="pt-BR" sz="1350" u="sng" dirty="0">
                <a:hlinkClick r:id="rId6"/>
              </a:rPr>
              <a:t>http://www2.inca.gov.br/wps/wcm/connect/tiposdecancer/site/home/mama</a:t>
            </a:r>
            <a:r>
              <a:rPr lang="pt-BR" sz="1350" dirty="0"/>
              <a:t> Acesso em: 09 de janeiro de 2013.</a:t>
            </a:r>
          </a:p>
          <a:p>
            <a:pPr algn="just"/>
            <a:r>
              <a:rPr lang="pt-BR" sz="1350" dirty="0"/>
              <a:t>INSTITUTO NACIONAL DO CÂNCER (INCA). </a:t>
            </a:r>
            <a:r>
              <a:rPr lang="pt-BR" sz="1350" b="1" dirty="0"/>
              <a:t>Mama</a:t>
            </a:r>
            <a:r>
              <a:rPr lang="pt-BR" sz="1350" dirty="0"/>
              <a:t>. Disponível em: </a:t>
            </a:r>
            <a:r>
              <a:rPr lang="pt-BR" sz="1350" u="sng" dirty="0">
                <a:hlinkClick r:id="rId7"/>
              </a:rPr>
              <a:t>http://www2.inca.gov.br/wps/wcm/connect/tiposdecancer/site/home/mama/deteccao_precoce</a:t>
            </a:r>
            <a:r>
              <a:rPr lang="pt-BR" sz="1350" dirty="0"/>
              <a:t> Acesso em: 09 de janeiro de 2013.</a:t>
            </a:r>
          </a:p>
          <a:p>
            <a:pPr algn="just"/>
            <a:r>
              <a:rPr lang="pt-BR" sz="1350" dirty="0"/>
              <a:t>INSTITUTO NACIONAL DO CÂNCER (INCA). </a:t>
            </a:r>
            <a:r>
              <a:rPr lang="pt-BR" sz="1350" b="1" dirty="0"/>
              <a:t>Detecção Precoce</a:t>
            </a:r>
            <a:r>
              <a:rPr lang="pt-BR" sz="1350" dirty="0"/>
              <a:t>. Disponível em: </a:t>
            </a:r>
            <a:r>
              <a:rPr lang="pt-BR" sz="1350" u="sng" dirty="0">
                <a:hlinkClick r:id="rId8"/>
              </a:rPr>
              <a:t>http://www2.inca.gov.br/wps/wcm/connect/acoes_programas/site/home/nobrasil/programa_nacional_controle_cancer_colo_utero/deteccao_precoce</a:t>
            </a:r>
            <a:r>
              <a:rPr lang="pt-BR" sz="1350" dirty="0"/>
              <a:t> Acesso em: 08 de setembro de 2012.</a:t>
            </a:r>
          </a:p>
          <a:p>
            <a:pPr algn="just"/>
            <a:r>
              <a:rPr lang="pt-BR" sz="1350" dirty="0"/>
              <a:t>ROSA, </a:t>
            </a:r>
            <a:r>
              <a:rPr lang="pt-BR" sz="1350" dirty="0" err="1"/>
              <a:t>Walisete</a:t>
            </a:r>
            <a:r>
              <a:rPr lang="pt-BR" sz="1350" dirty="0"/>
              <a:t> de Almeida Godinho; LABATE, Renata Curi. Programa saúde da família: a construção de um novo modelo de assistência.</a:t>
            </a:r>
            <a:r>
              <a:rPr lang="pt-BR" sz="1350" b="1" dirty="0"/>
              <a:t> Rev. Latino-Am. Enfermagem</a:t>
            </a:r>
            <a:r>
              <a:rPr lang="pt-BR" sz="1350" dirty="0"/>
              <a:t>,  Ribeirão Preto,  v. 13,  n. 6, Dec.  2005. Disponível em: </a:t>
            </a:r>
            <a:r>
              <a:rPr lang="pt-BR" sz="1350" u="sng" dirty="0">
                <a:hlinkClick r:id="rId9"/>
              </a:rPr>
              <a:t>http://www.scielo.br/scielo.php?script=sci_arttext&amp;pid=S0104-11692005000600016</a:t>
            </a:r>
            <a:r>
              <a:rPr lang="pt-BR" sz="1350" dirty="0"/>
              <a:t> Acesso em: 08 de setembro </a:t>
            </a:r>
            <a:r>
              <a:rPr lang="pt-BR" sz="1350" dirty="0" smtClean="0"/>
              <a:t>de 2012.</a:t>
            </a:r>
          </a:p>
        </p:txBody>
      </p:sp>
    </p:spTree>
    <p:extLst>
      <p:ext uri="{BB962C8B-B14F-4D97-AF65-F5344CB8AC3E}">
        <p14:creationId xmlns:p14="http://schemas.microsoft.com/office/powerpoint/2010/main" val="1041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auline\Documents\montagem psf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040"/>
            <a:ext cx="8712968" cy="636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36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827584" y="982216"/>
            <a:ext cx="7772400" cy="5255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800" dirty="0" smtClean="0"/>
              <a:t>OBRIGADA</a:t>
            </a:r>
            <a:r>
              <a:rPr lang="pt-BR" sz="8000" dirty="0" smtClean="0"/>
              <a:t>!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 smtClean="0"/>
              <a:t>E-mail: paulinecotamauricio@hotmail.com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5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9856712"/>
              </p:ext>
            </p:extLst>
          </p:nvPr>
        </p:nvGraphicFramePr>
        <p:xfrm>
          <a:off x="323528" y="188640"/>
          <a:ext cx="836327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47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851534" cy="6336704"/>
          </a:xfrm>
        </p:spPr>
        <p:txBody>
          <a:bodyPr/>
          <a:lstStyle/>
          <a:p>
            <a:pPr marL="2240280" lvl="8" indent="0" algn="ctr">
              <a:buNone/>
            </a:pPr>
            <a:r>
              <a:rPr lang="pt-BR" sz="2800" dirty="0" smtClean="0"/>
              <a:t> </a:t>
            </a:r>
            <a:endParaRPr lang="pt-BR" sz="2800" dirty="0"/>
          </a:p>
          <a:p>
            <a:pPr marL="2240280" lvl="8" indent="0" algn="ctr">
              <a:buNone/>
            </a:pPr>
            <a:r>
              <a:rPr lang="pt-BR" sz="2800" dirty="0" smtClean="0"/>
              <a:t> Habitantes: 51.286</a:t>
            </a:r>
          </a:p>
          <a:p>
            <a:pPr marL="2240280" lvl="8" indent="0" algn="ctr">
              <a:buNone/>
            </a:pPr>
            <a:r>
              <a:rPr lang="pt-BR" sz="2800" dirty="0" smtClean="0"/>
              <a:t>                   População feminina: 26.668</a:t>
            </a:r>
          </a:p>
          <a:p>
            <a:pPr lvl="7" algn="ctr"/>
            <a:endParaRPr lang="pt-BR" dirty="0"/>
          </a:p>
          <a:p>
            <a:pPr marL="1965960" lvl="7" indent="0" algn="ctr">
              <a:buNone/>
            </a:pPr>
            <a:endParaRPr lang="pt-BR" dirty="0" smtClean="0"/>
          </a:p>
          <a:p>
            <a:pPr lvl="7" algn="ctr"/>
            <a:endParaRPr lang="pt-BR" dirty="0"/>
          </a:p>
        </p:txBody>
      </p:sp>
      <p:sp>
        <p:nvSpPr>
          <p:cNvPr id="6" name="Chave esquerda 5"/>
          <p:cNvSpPr/>
          <p:nvPr/>
        </p:nvSpPr>
        <p:spPr>
          <a:xfrm>
            <a:off x="3851920" y="764704"/>
            <a:ext cx="216024" cy="1296144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587191" y="1177588"/>
            <a:ext cx="1904689" cy="52322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accent6">
                <a:lumMod val="75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pt-BR" sz="2800" dirty="0" smtClean="0"/>
              <a:t>Leopoldina</a:t>
            </a:r>
            <a:endParaRPr lang="pt-BR" sz="2800" dirty="0"/>
          </a:p>
        </p:txBody>
      </p:sp>
      <p:pic>
        <p:nvPicPr>
          <p:cNvPr id="2050" name="Picture 2" descr="C:\Users\Pauline\Documents\280px-MinasGerais_Municip_Leopoldin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3015359"/>
            <a:ext cx="3517039" cy="322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7668344" y="6372036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12" name="Picture 7" descr="Leopoldina - M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92" r="8322"/>
          <a:stretch/>
        </p:blipFill>
        <p:spPr bwMode="auto">
          <a:xfrm>
            <a:off x="4482684" y="2636912"/>
            <a:ext cx="440979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/>
          <p:cNvSpPr txBox="1"/>
          <p:nvPr/>
        </p:nvSpPr>
        <p:spPr>
          <a:xfrm>
            <a:off x="7524328" y="6300028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677209440"/>
              </p:ext>
            </p:extLst>
          </p:nvPr>
        </p:nvGraphicFramePr>
        <p:xfrm>
          <a:off x="1284312" y="3015358"/>
          <a:ext cx="6096000" cy="2789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96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ixaDeTexto 19"/>
          <p:cNvSpPr txBox="1"/>
          <p:nvPr/>
        </p:nvSpPr>
        <p:spPr>
          <a:xfrm>
            <a:off x="306738" y="4869160"/>
            <a:ext cx="8585742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862734" y="3717032"/>
            <a:ext cx="13573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14 </a:t>
            </a:r>
            <a:r>
              <a:rPr lang="pt-BR" sz="2400" dirty="0" err="1" smtClean="0"/>
              <a:t>ESF’s</a:t>
            </a:r>
            <a:endParaRPr lang="pt-BR" sz="2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7309" y="1887215"/>
            <a:ext cx="25164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01 Hospital geral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388011" y="1844824"/>
            <a:ext cx="250446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01 Viva Vida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08104" y="332656"/>
            <a:ext cx="1584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01 PAM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157884" y="3356992"/>
            <a:ext cx="333399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01 Unidade tradicional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67744" y="332656"/>
            <a:ext cx="15841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01 CMAIM</a:t>
            </a:r>
            <a:endParaRPr lang="pt-BR" sz="2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589651" y="3356992"/>
            <a:ext cx="330282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01 Clínica psiquiátrica</a:t>
            </a:r>
            <a:endParaRPr lang="pt-BR" sz="2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203848" y="4952781"/>
            <a:ext cx="2300475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600" dirty="0" smtClean="0"/>
              <a:t>ESF Vale de Sol</a:t>
            </a:r>
            <a:endParaRPr lang="pt-BR" sz="2600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67544" y="5661248"/>
            <a:ext cx="324036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Prevenção do Câncer Ginecológico</a:t>
            </a:r>
            <a:endParaRPr lang="pt-BR" sz="24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634952" y="5661247"/>
            <a:ext cx="41153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Ausência de sistematização no atendimento</a:t>
            </a:r>
            <a:endParaRPr lang="pt-BR" sz="2400" dirty="0"/>
          </a:p>
        </p:txBody>
      </p:sp>
      <p:sp>
        <p:nvSpPr>
          <p:cNvPr id="21" name="Seta para a direita 20"/>
          <p:cNvSpPr/>
          <p:nvPr/>
        </p:nvSpPr>
        <p:spPr>
          <a:xfrm>
            <a:off x="3779912" y="5948699"/>
            <a:ext cx="778286" cy="28861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reto 2"/>
          <p:cNvCxnSpPr/>
          <p:nvPr/>
        </p:nvCxnSpPr>
        <p:spPr>
          <a:xfrm flipV="1">
            <a:off x="5220072" y="794322"/>
            <a:ext cx="288032" cy="330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stCxn id="13" idx="6"/>
          </p:cNvCxnSpPr>
          <p:nvPr/>
        </p:nvCxnSpPr>
        <p:spPr>
          <a:xfrm>
            <a:off x="5940152" y="2168860"/>
            <a:ext cx="4478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13" idx="2"/>
          </p:cNvCxnSpPr>
          <p:nvPr/>
        </p:nvCxnSpPr>
        <p:spPr>
          <a:xfrm flipH="1">
            <a:off x="2843808" y="2168860"/>
            <a:ext cx="482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13" idx="4"/>
          </p:cNvCxnSpPr>
          <p:nvPr/>
        </p:nvCxnSpPr>
        <p:spPr>
          <a:xfrm>
            <a:off x="4633156" y="3356992"/>
            <a:ext cx="179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851920" y="794321"/>
            <a:ext cx="317135" cy="3304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 flipH="1" flipV="1">
            <a:off x="5364088" y="3068960"/>
            <a:ext cx="22556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3491880" y="3068960"/>
            <a:ext cx="36004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/>
          <p:cNvSpPr/>
          <p:nvPr/>
        </p:nvSpPr>
        <p:spPr>
          <a:xfrm>
            <a:off x="3326160" y="980728"/>
            <a:ext cx="2613992" cy="23762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600" dirty="0" smtClean="0"/>
              <a:t>Serviços de saúde de Leopoldina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74627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936104"/>
          </a:xfrm>
        </p:spPr>
        <p:txBody>
          <a:bodyPr>
            <a:normAutofit/>
          </a:bodyPr>
          <a:lstStyle/>
          <a:p>
            <a:r>
              <a:rPr lang="pt-BR" sz="5000" dirty="0">
                <a:solidFill>
                  <a:schemeClr val="tx1"/>
                </a:solidFill>
                <a:latin typeface="+mn-lt"/>
              </a:rPr>
              <a:t>Objetivos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95536" y="1538789"/>
            <a:ext cx="8424936" cy="95410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lvl="2" algn="ctr"/>
            <a:r>
              <a:rPr lang="pt-BR" sz="2800" dirty="0"/>
              <a:t>Qualificar a atenção à saúde em relação à prevenção do câncer ginecológico na unidade de saúde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77768" y="2975698"/>
            <a:ext cx="3026080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/>
              <a:t>Ampliar a cobertura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79512" y="3877017"/>
            <a:ext cx="3528392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/>
              <a:t>Melhorar a adesão das mulheres à realização </a:t>
            </a:r>
            <a:r>
              <a:rPr lang="pt-BR" sz="2600" dirty="0" smtClean="0"/>
              <a:t>dos </a:t>
            </a:r>
            <a:r>
              <a:rPr lang="pt-BR" sz="2600" dirty="0"/>
              <a:t>exame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436096" y="3861048"/>
            <a:ext cx="3570632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/>
              <a:t>Melhorar a qualidade do atendimento às mulheres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724128" y="2956303"/>
            <a:ext cx="3312368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/>
              <a:t>Melhorar os </a:t>
            </a:r>
            <a:r>
              <a:rPr lang="pt-BR" sz="2600" dirty="0"/>
              <a:t>registros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04048" y="5589240"/>
            <a:ext cx="3960440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/>
              <a:t>Mapear as mulheres para os fatores de risco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07504" y="5567278"/>
            <a:ext cx="4104456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pt-BR" sz="2600" dirty="0"/>
              <a:t>Realizar ações de promoção à saúde e prevenção</a:t>
            </a:r>
          </a:p>
        </p:txBody>
      </p:sp>
      <p:cxnSp>
        <p:nvCxnSpPr>
          <p:cNvPr id="13" name="Conector reto 12"/>
          <p:cNvCxnSpPr/>
          <p:nvPr/>
        </p:nvCxnSpPr>
        <p:spPr>
          <a:xfrm>
            <a:off x="4572000" y="2499866"/>
            <a:ext cx="0" cy="37374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211960" y="6021288"/>
            <a:ext cx="36004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>
            <a:off x="3707904" y="4221088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>
            <a:off x="3203848" y="3068960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>
          <a:xfrm>
            <a:off x="4572000" y="3284984"/>
            <a:ext cx="1152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4572000" y="6237312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4572000" y="4725144"/>
            <a:ext cx="8640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66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19256" cy="954360"/>
          </a:xfrm>
        </p:spPr>
        <p:txBody>
          <a:bodyPr>
            <a:normAutofit/>
          </a:bodyPr>
          <a:lstStyle/>
          <a:p>
            <a:r>
              <a:rPr lang="pt-BR" sz="5000" dirty="0" smtClean="0">
                <a:solidFill>
                  <a:schemeClr val="tx1"/>
                </a:solidFill>
                <a:latin typeface="+mn-lt"/>
              </a:rPr>
              <a:t>Metas</a:t>
            </a:r>
            <a:endParaRPr lang="pt-BR" sz="5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568952" cy="5400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Ampliar </a:t>
            </a:r>
            <a:r>
              <a:rPr lang="pt-BR" dirty="0"/>
              <a:t>a cobertura de detecção precoce do câncer de colo uterino das mulheres na faixa etária de 25 a 64 anos para </a:t>
            </a:r>
            <a:r>
              <a:rPr lang="pt-BR" dirty="0" smtClean="0"/>
              <a:t>27</a:t>
            </a:r>
            <a:r>
              <a:rPr lang="pt-BR" dirty="0"/>
              <a:t>% </a:t>
            </a:r>
            <a:r>
              <a:rPr lang="pt-BR" dirty="0" smtClean="0"/>
              <a:t>Assim </a:t>
            </a:r>
            <a:r>
              <a:rPr lang="pt-BR" dirty="0"/>
              <a:t>como ampliar a cobertura de detecção precoce do câncer de mama nas mulheres na faixa etária de 40 a 69 anos para a mesma porcentagem. </a:t>
            </a:r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Buscar </a:t>
            </a:r>
            <a:r>
              <a:rPr lang="pt-BR" dirty="0"/>
              <a:t>70% das mulheres faltosas à realização dos exames conforme periodicidade recomendada.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93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8568952" cy="648072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pt-BR" dirty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Capacitar </a:t>
            </a:r>
            <a:r>
              <a:rPr lang="pt-BR" dirty="0"/>
              <a:t>100% dos profissionais para a prevenção do câncer de colo de útero e de mama de acordo protocolos adotados pela UBS, visando facilitar o acesso das mulheres ao resultado do seu exame e às medidas terapêuticas em 100% dos casos em que se fizerem necessárias.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>
              <a:buFont typeface="Wingdings" pitchFamily="2" charset="2"/>
              <a:buChar char="q"/>
            </a:pPr>
            <a:r>
              <a:rPr lang="pt-BR" dirty="0"/>
              <a:t>Manter atualizado 100% do registro da coleta de exame citopatológico de colo uterino, exame clínico das mamas e resultado de mamografia em impresso </a:t>
            </a:r>
            <a:r>
              <a:rPr lang="pt-BR" dirty="0" smtClean="0"/>
              <a:t>específico.</a:t>
            </a: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483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26469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Realizar </a:t>
            </a:r>
            <a:r>
              <a:rPr lang="pt-BR" dirty="0"/>
              <a:t>avaliação de risco em 100% das mulheres acompanhadas na unidade compreendendo as faixas etárias-alvo</a:t>
            </a:r>
            <a:r>
              <a:rPr lang="pt-BR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pt-BR" dirty="0" smtClean="0"/>
          </a:p>
          <a:p>
            <a:pPr>
              <a:buFont typeface="Wingdings" pitchFamily="2" charset="2"/>
              <a:buChar char="q"/>
            </a:pPr>
            <a:endParaRPr lang="pt-BR" dirty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Realizar </a:t>
            </a:r>
            <a:r>
              <a:rPr lang="pt-BR" dirty="0"/>
              <a:t>ações de promoção à saúde e prevenção de DST’s em 100% das mulheres atendidas pelo projeto de prevenção do Câncer de Colo de Útero e de Mama</a:t>
            </a:r>
            <a:r>
              <a:rPr lang="pt-BR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pt-BR" dirty="0"/>
          </a:p>
          <a:p>
            <a:pPr>
              <a:buFont typeface="Wingdings" pitchFamily="2" charset="2"/>
              <a:buChar char="q"/>
            </a:pPr>
            <a:endParaRPr lang="pt-BR" dirty="0"/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Melhorar </a:t>
            </a:r>
            <a:r>
              <a:rPr lang="pt-BR" dirty="0"/>
              <a:t>a qualidade da coleta do exame citopatológico com 100% das amostras satisfatórias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734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scritório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3299</TotalTime>
  <Words>987</Words>
  <Application>Microsoft Office PowerPoint</Application>
  <PresentationFormat>Apresentação na tela (4:3)</PresentationFormat>
  <Paragraphs>180</Paragraphs>
  <Slides>27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Capital Próprio</vt:lpstr>
      <vt:lpstr>Universidade Aberta do SUS – UNA SUS Universidade Federal de Pelotas Especialização em Saúde da Família - EaD</vt:lpstr>
      <vt:lpstr>Introdução</vt:lpstr>
      <vt:lpstr>Apresentação do PowerPoint</vt:lpstr>
      <vt:lpstr>Apresentação do PowerPoint</vt:lpstr>
      <vt:lpstr>Apresentação do PowerPoint</vt:lpstr>
      <vt:lpstr>Objetivos</vt:lpstr>
      <vt:lpstr>Metas</vt:lpstr>
      <vt:lpstr>Apresentação do PowerPoint</vt:lpstr>
      <vt:lpstr>Apresentação do PowerPoint</vt:lpstr>
      <vt:lpstr>Metodologia</vt:lpstr>
      <vt:lpstr>Apresentação do PowerPoint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Apresentação do PowerPoint</vt:lpstr>
      <vt:lpstr>Conclusão</vt:lpstr>
      <vt:lpstr>Processo Pessoal de Aprendizagem</vt:lpstr>
      <vt:lpstr>Referências Bibliográficas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Pauline</dc:creator>
  <cp:lastModifiedBy>Pauline</cp:lastModifiedBy>
  <cp:revision>97</cp:revision>
  <dcterms:created xsi:type="dcterms:W3CDTF">2013-05-22T01:46:47Z</dcterms:created>
  <dcterms:modified xsi:type="dcterms:W3CDTF">2013-06-06T02:08:25Z</dcterms:modified>
</cp:coreProperties>
</file>