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1B60-E2E4-4A16-923A-2CE391080A61}" type="datetimeFigureOut">
              <a:rPr lang="pt-BR" smtClean="0"/>
              <a:pPr/>
              <a:t>09/05/2013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B69C-2C43-413A-85D5-A456CB84FB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Intervenção</a:t>
            </a:r>
            <a:b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</a:br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na ação programática de hipertensos e diabéticos</a:t>
            </a:r>
            <a:b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 objetivos e metas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99592" y="112474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  <a:cs typeface="Arabic Typesetting" pitchFamily="66" charset="-78"/>
              </a:rPr>
              <a:t>Objetivos e metas da intervenção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99592" y="148478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Metas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Referentes </a:t>
            </a:r>
            <a:r>
              <a:rPr lang="pt-BR" sz="2400" dirty="0">
                <a:latin typeface="Arial Narrow" pitchFamily="34" charset="0"/>
              </a:rPr>
              <a:t>ao objetivo </a:t>
            </a:r>
            <a:r>
              <a:rPr lang="pt-BR" sz="2400" dirty="0" smtClean="0">
                <a:latin typeface="Arial Narrow" pitchFamily="34" charset="0"/>
              </a:rPr>
              <a:t>2 </a:t>
            </a:r>
            <a:r>
              <a:rPr lang="pt-BR" dirty="0" smtClean="0">
                <a:latin typeface="Arial Narrow" pitchFamily="34" charset="0"/>
              </a:rPr>
              <a:t>(melhorar a adesão dos hipertensos e/ou diabéticos ao programa)</a:t>
            </a:r>
            <a:r>
              <a:rPr lang="pt-BR" sz="2400" dirty="0" smtClean="0">
                <a:latin typeface="Arial Narrow" pitchFamily="34" charset="0"/>
              </a:rPr>
              <a:t>.</a:t>
            </a:r>
            <a:endParaRPr lang="pt-BR" dirty="0">
              <a:latin typeface="Arial Narrow" pitchFamily="34" charset="0"/>
            </a:endParaRPr>
          </a:p>
          <a:p>
            <a:pPr marL="989013" indent="-98901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META 2  Realizar </a:t>
            </a:r>
            <a:r>
              <a:rPr lang="pt-BR" sz="2400" dirty="0">
                <a:latin typeface="Arial Narrow" pitchFamily="34" charset="0"/>
              </a:rPr>
              <a:t>busca ativa de 100% dos hipertensos e/ou diabéticos faltosos às consultas </a:t>
            </a:r>
            <a:r>
              <a:rPr lang="pt-BR" sz="2400" dirty="0" smtClean="0">
                <a:latin typeface="Arial Narrow" pitchFamily="34" charset="0"/>
              </a:rPr>
              <a:t>agendadas.</a:t>
            </a:r>
            <a:endParaRPr lang="pt-BR" sz="2400" dirty="0">
              <a:latin typeface="Arial Narrow" pitchFamily="34" charset="0"/>
            </a:endParaRPr>
          </a:p>
          <a:p>
            <a:pPr marL="989013" indent="-98901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META 3  Realizar </a:t>
            </a:r>
            <a:r>
              <a:rPr lang="pt-BR" sz="2400" dirty="0">
                <a:latin typeface="Arial Narrow" pitchFamily="34" charset="0"/>
              </a:rPr>
              <a:t>busca ativa de 100% dos hipertensos e/ou diabéticos faltosos à realização de exames </a:t>
            </a:r>
            <a:r>
              <a:rPr lang="pt-BR" sz="2400" dirty="0" smtClean="0">
                <a:latin typeface="Arial Narrow" pitchFamily="34" charset="0"/>
              </a:rPr>
              <a:t>complementares.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 objetivos e metas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99592" y="112474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  <a:cs typeface="Arabic Typesetting" pitchFamily="66" charset="-78"/>
              </a:rPr>
              <a:t>Objetivos e metas da intervenção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99592" y="148478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Metas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Referentes </a:t>
            </a:r>
            <a:r>
              <a:rPr lang="pt-BR" sz="2400" dirty="0">
                <a:latin typeface="Arial Narrow" pitchFamily="34" charset="0"/>
              </a:rPr>
              <a:t>ao objetivo </a:t>
            </a:r>
            <a:r>
              <a:rPr lang="pt-BR" sz="2400" dirty="0" smtClean="0">
                <a:latin typeface="Arial Narrow" pitchFamily="34" charset="0"/>
              </a:rPr>
              <a:t>3 </a:t>
            </a:r>
            <a:r>
              <a:rPr lang="pt-BR" dirty="0" smtClean="0">
                <a:latin typeface="Arial Narrow" pitchFamily="34" charset="0"/>
              </a:rPr>
              <a:t>(melhorar a qualidade do atendimento aos hipertensos e/ou diabéticos)</a:t>
            </a:r>
            <a:r>
              <a:rPr lang="pt-BR" sz="2400" dirty="0" smtClean="0">
                <a:latin typeface="Arial Narrow" pitchFamily="34" charset="0"/>
              </a:rPr>
              <a:t>.</a:t>
            </a:r>
            <a:endParaRPr lang="pt-BR" dirty="0">
              <a:latin typeface="Arial Narrow" pitchFamily="34" charset="0"/>
            </a:endParaRPr>
          </a:p>
          <a:p>
            <a:pPr marL="989013" indent="-98901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META 4  Treinar </a:t>
            </a:r>
            <a:r>
              <a:rPr lang="pt-BR" sz="2400" dirty="0">
                <a:latin typeface="Arial Narrow" pitchFamily="34" charset="0"/>
              </a:rPr>
              <a:t>100% dos membros da equipe no preenchimento e utilização dos registros necessários ao acompanhamento do hipertenso e/ou diabético.</a:t>
            </a:r>
          </a:p>
          <a:p>
            <a:pPr marL="989013" indent="-98901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META 5  Realizar </a:t>
            </a:r>
            <a:r>
              <a:rPr lang="pt-BR" sz="2400" dirty="0">
                <a:latin typeface="Arial Narrow" pitchFamily="34" charset="0"/>
              </a:rPr>
              <a:t>solicitação de exames complementares periódicos a 100% dos hipertensos e/ou </a:t>
            </a:r>
            <a:r>
              <a:rPr lang="pt-BR" sz="2400" dirty="0" smtClean="0">
                <a:latin typeface="Arial Narrow" pitchFamily="34" charset="0"/>
              </a:rPr>
              <a:t>diabéticos.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 objetivos e metas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99592" y="112474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  <a:cs typeface="Arabic Typesetting" pitchFamily="66" charset="-78"/>
              </a:rPr>
              <a:t>Objetivos e metas da intervenção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99592" y="148478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Metas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Referente </a:t>
            </a:r>
            <a:r>
              <a:rPr lang="pt-BR" sz="2400" dirty="0">
                <a:latin typeface="Arial Narrow" pitchFamily="34" charset="0"/>
              </a:rPr>
              <a:t>ao objetivo </a:t>
            </a:r>
            <a:r>
              <a:rPr lang="pt-BR" sz="2400" dirty="0" smtClean="0">
                <a:latin typeface="Arial Narrow" pitchFamily="34" charset="0"/>
              </a:rPr>
              <a:t>4 </a:t>
            </a:r>
            <a:r>
              <a:rPr lang="pt-BR" dirty="0" smtClean="0">
                <a:latin typeface="Arial Narrow" pitchFamily="34" charset="0"/>
              </a:rPr>
              <a:t>(melhorar o registro das informações)</a:t>
            </a:r>
            <a:r>
              <a:rPr lang="pt-BR" sz="2400" dirty="0" smtClean="0">
                <a:latin typeface="Arial Narrow" pitchFamily="34" charset="0"/>
              </a:rPr>
              <a:t>.</a:t>
            </a:r>
            <a:endParaRPr lang="pt-BR" dirty="0">
              <a:latin typeface="Arial Narrow" pitchFamily="34" charset="0"/>
            </a:endParaRPr>
          </a:p>
          <a:p>
            <a:pPr marL="989013" indent="-98901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META 6  Manter </a:t>
            </a:r>
            <a:r>
              <a:rPr lang="pt-BR" sz="2400" dirty="0">
                <a:latin typeface="Arial Narrow" pitchFamily="34" charset="0"/>
              </a:rPr>
              <a:t>100% dos registros de acompanhamento </a:t>
            </a:r>
            <a:r>
              <a:rPr lang="pt-BR" sz="2400" dirty="0" smtClean="0">
                <a:latin typeface="Arial Narrow" pitchFamily="34" charset="0"/>
              </a:rPr>
              <a:t>atualizados.</a:t>
            </a:r>
            <a:r>
              <a:rPr lang="pt-BR" sz="2400" dirty="0">
                <a:latin typeface="Arial Narrow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80920" cy="1143000"/>
          </a:xfrm>
        </p:spPr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 objetivos e metas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99592" y="1484784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Metas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Referentes </a:t>
            </a:r>
            <a:r>
              <a:rPr lang="pt-BR" sz="2400" dirty="0">
                <a:latin typeface="Arial Narrow" pitchFamily="34" charset="0"/>
              </a:rPr>
              <a:t>ao objetivo </a:t>
            </a:r>
            <a:r>
              <a:rPr lang="pt-BR" sz="2400" dirty="0" smtClean="0">
                <a:latin typeface="Arial Narrow" pitchFamily="34" charset="0"/>
              </a:rPr>
              <a:t>5 </a:t>
            </a:r>
            <a:r>
              <a:rPr lang="pt-BR" dirty="0" smtClean="0">
                <a:latin typeface="Arial Narrow" pitchFamily="34" charset="0"/>
              </a:rPr>
              <a:t>(realizar ações de promoção à saúde)</a:t>
            </a:r>
            <a:r>
              <a:rPr lang="pt-BR" sz="2400" dirty="0" smtClean="0">
                <a:latin typeface="Arial Narrow" pitchFamily="34" charset="0"/>
              </a:rPr>
              <a:t>.</a:t>
            </a:r>
            <a:endParaRPr lang="pt-BR" dirty="0">
              <a:latin typeface="Arial Narrow" pitchFamily="34" charset="0"/>
            </a:endParaRPr>
          </a:p>
          <a:p>
            <a:pPr marL="989013" indent="-98901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META 7  Orientar </a:t>
            </a:r>
            <a:r>
              <a:rPr lang="pt-BR" sz="2400" dirty="0">
                <a:latin typeface="Arial Narrow" pitchFamily="34" charset="0"/>
              </a:rPr>
              <a:t>100% os pacientes que vierem à consulta e aos grupos sobre estes registros e suas finalidades.</a:t>
            </a:r>
          </a:p>
          <a:p>
            <a:pPr marL="989013" indent="-98901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META 8  </a:t>
            </a:r>
            <a:r>
              <a:rPr lang="pt-BR" sz="2400" dirty="0">
                <a:latin typeface="Arial Narrow" pitchFamily="34" charset="0"/>
              </a:rPr>
              <a:t>Orientar 100% os pacientes que vierem à consulta e aos grupos sobre as possibilidades de acompanhamento nutricional, sobre a atividade física, e sobre os riscos do tabagismo e possibilidades de apoio ao abandono do mesmo</a:t>
            </a:r>
            <a:r>
              <a:rPr lang="pt-BR" sz="2400" dirty="0" smtClean="0">
                <a:latin typeface="Arial Narrow" pitchFamily="34" charset="0"/>
              </a:rPr>
              <a:t>.</a:t>
            </a:r>
            <a:endParaRPr lang="pt-BR" sz="2400" dirty="0">
              <a:latin typeface="Arial Narrow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99592" y="112474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  <a:cs typeface="Arabic Typesetting" pitchFamily="66" charset="-78"/>
              </a:rPr>
              <a:t>Objetivos e metas da intervenção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metodologia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r>
              <a:rPr lang="pt-BR" dirty="0" smtClean="0"/>
              <a:t> </a:t>
            </a:r>
            <a:r>
              <a:rPr lang="pt-BR" dirty="0" smtClean="0">
                <a:latin typeface="Arial Narrow" pitchFamily="34" charset="0"/>
              </a:rPr>
              <a:t>As </a:t>
            </a:r>
            <a:r>
              <a:rPr lang="pt-BR" dirty="0">
                <a:latin typeface="Arial Narrow" pitchFamily="34" charset="0"/>
              </a:rPr>
              <a:t>ações realizadas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899592" y="1484784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Ações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 </a:t>
            </a:r>
            <a:r>
              <a:rPr lang="pt-BR" sz="2400" dirty="0">
                <a:latin typeface="Arial Narrow" pitchFamily="34" charset="0"/>
              </a:rPr>
              <a:t>reorganização das reuniões gerais da </a:t>
            </a:r>
            <a:r>
              <a:rPr lang="pt-BR" sz="2400" dirty="0" smtClean="0">
                <a:latin typeface="Arial Narrow" pitchFamily="34" charset="0"/>
              </a:rPr>
              <a:t>unidade.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Reorganização </a:t>
            </a:r>
            <a:r>
              <a:rPr lang="pt-BR" sz="2400" dirty="0">
                <a:latin typeface="Arial Narrow" pitchFamily="34" charset="0"/>
              </a:rPr>
              <a:t>da </a:t>
            </a:r>
            <a:r>
              <a:rPr lang="pt-BR" sz="2400" dirty="0" smtClean="0">
                <a:latin typeface="Arial Narrow" pitchFamily="34" charset="0"/>
              </a:rPr>
              <a:t>recepção.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Reorganização </a:t>
            </a:r>
            <a:r>
              <a:rPr lang="pt-BR" sz="2400" dirty="0">
                <a:latin typeface="Arial Narrow" pitchFamily="34" charset="0"/>
              </a:rPr>
              <a:t>dos </a:t>
            </a:r>
            <a:r>
              <a:rPr lang="pt-BR" sz="2400" dirty="0" smtClean="0">
                <a:latin typeface="Arial Narrow" pitchFamily="34" charset="0"/>
              </a:rPr>
              <a:t>prontuários.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Implantação de agendamento.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Abordagem ampliada.</a:t>
            </a:r>
            <a:endParaRPr lang="pt-BR" sz="24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err="1" smtClean="0">
                <a:latin typeface="Arial Narrow" pitchFamily="34" charset="0"/>
              </a:rPr>
              <a:t>Busca-ativa</a:t>
            </a:r>
            <a:r>
              <a:rPr lang="pt-BR" sz="2400" dirty="0" smtClean="0">
                <a:latin typeface="Arial Narrow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metodologia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r>
              <a:rPr lang="pt-BR" dirty="0" smtClean="0"/>
              <a:t> </a:t>
            </a:r>
            <a:r>
              <a:rPr lang="pt-BR" dirty="0" smtClean="0">
                <a:latin typeface="Arial Narrow" pitchFamily="34" charset="0"/>
              </a:rPr>
              <a:t>As </a:t>
            </a:r>
            <a:r>
              <a:rPr lang="pt-BR" dirty="0">
                <a:latin typeface="Arial Narrow" pitchFamily="34" charset="0"/>
              </a:rPr>
              <a:t>ações realizadas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899592" y="1484784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Ações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Reorganização da </a:t>
            </a:r>
            <a:r>
              <a:rPr lang="pt-BR" sz="2400" dirty="0">
                <a:latin typeface="Arial Narrow" pitchFamily="34" charset="0"/>
              </a:rPr>
              <a:t>enfermagem, com estabelecimento do fluxo especial para medições seriadas de </a:t>
            </a:r>
            <a:r>
              <a:rPr lang="pt-BR" sz="2400" dirty="0" smtClean="0">
                <a:latin typeface="Arial Narrow" pitchFamily="34" charset="0"/>
              </a:rPr>
              <a:t>TA.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 Narrow" pitchFamily="34" charset="0"/>
              </a:rPr>
              <a:t>Vinculação do núcleo de </a:t>
            </a:r>
            <a:r>
              <a:rPr lang="pt-BR" sz="2400" dirty="0" smtClean="0">
                <a:latin typeface="Arial Narrow" pitchFamily="34" charset="0"/>
              </a:rPr>
              <a:t>nutrição.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 Narrow" pitchFamily="34" charset="0"/>
              </a:rPr>
              <a:t>Reestruturação </a:t>
            </a:r>
            <a:r>
              <a:rPr lang="pt-BR" sz="2400" dirty="0" smtClean="0">
                <a:latin typeface="Arial Narrow" pitchFamily="34" charset="0"/>
              </a:rPr>
              <a:t>dos Grupos </a:t>
            </a:r>
            <a:r>
              <a:rPr lang="pt-BR" sz="2400" dirty="0">
                <a:latin typeface="Arial Narrow" pitchFamily="34" charset="0"/>
              </a:rPr>
              <a:t>de hipertensos e </a:t>
            </a:r>
            <a:r>
              <a:rPr lang="pt-BR" sz="2400" dirty="0" smtClean="0">
                <a:latin typeface="Arial Narrow" pitchFamily="34" charset="0"/>
              </a:rPr>
              <a:t>diabéticos.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 Narrow" pitchFamily="34" charset="0"/>
              </a:rPr>
              <a:t>Aproximação da </a:t>
            </a:r>
            <a:r>
              <a:rPr lang="pt-BR" sz="2400" dirty="0" smtClean="0">
                <a:latin typeface="Arial Narrow" pitchFamily="34" charset="0"/>
              </a:rPr>
              <a:t>Faculdade de enfermagem.</a:t>
            </a: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metodologia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9675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2</a:t>
            </a:r>
            <a:r>
              <a:rPr lang="pt-BR" dirty="0" smtClean="0"/>
              <a:t> </a:t>
            </a:r>
            <a:r>
              <a:rPr lang="pt-BR" dirty="0" smtClean="0">
                <a:latin typeface="Arial Narrow" pitchFamily="34" charset="0"/>
              </a:rPr>
              <a:t>A</a:t>
            </a:r>
            <a:r>
              <a:rPr lang="pt-BR" dirty="0" smtClean="0">
                <a:latin typeface="Arial Narrow" pitchFamily="34" charset="0"/>
                <a:cs typeface="Kartika" pitchFamily="18" charset="0"/>
              </a:rPr>
              <a:t> </a:t>
            </a:r>
            <a:r>
              <a:rPr lang="pt-BR" dirty="0">
                <a:latin typeface="Arial Narrow" pitchFamily="34" charset="0"/>
                <a:cs typeface="Kartika" pitchFamily="18" charset="0"/>
              </a:rPr>
              <a:t>logística utilizada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99592" y="1484784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Logística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Adotados os Manuais </a:t>
            </a:r>
            <a:r>
              <a:rPr lang="pt-BR" sz="2400" dirty="0">
                <a:latin typeface="Arial Narrow" pitchFamily="34" charset="0"/>
              </a:rPr>
              <a:t>Técnicos de Hipertensão e o de </a:t>
            </a:r>
            <a:r>
              <a:rPr lang="pt-BR" sz="2400" dirty="0" smtClean="0">
                <a:latin typeface="Arial Narrow" pitchFamily="34" charset="0"/>
              </a:rPr>
              <a:t>Diabetes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do </a:t>
            </a:r>
            <a:r>
              <a:rPr lang="pt-BR" sz="2400" dirty="0">
                <a:latin typeface="Arial Narrow" pitchFamily="34" charset="0"/>
              </a:rPr>
              <a:t>Ministério da Saúde, </a:t>
            </a:r>
            <a:r>
              <a:rPr lang="pt-BR" sz="2400" dirty="0" smtClean="0">
                <a:latin typeface="Arial Narrow" pitchFamily="34" charset="0"/>
              </a:rPr>
              <a:t>2006:</a:t>
            </a:r>
          </a:p>
          <a:p>
            <a:pPr lvl="0">
              <a:lnSpc>
                <a:spcPct val="150000"/>
              </a:lnSpc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Cadernos de Aten</a:t>
            </a:r>
            <a:r>
              <a:rPr lang="pt-BR" sz="2400" dirty="0">
                <a:latin typeface="Arial Narrow" pitchFamily="34" charset="0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ão B</a:t>
            </a:r>
            <a:r>
              <a:rPr lang="pt-BR" sz="2400" dirty="0">
                <a:latin typeface="Arial Narrow" pitchFamily="34" charset="0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sica n</a:t>
            </a:r>
            <a:r>
              <a:rPr lang="pt-BR" sz="2400" dirty="0">
                <a:latin typeface="Arial Narrow" pitchFamily="34" charset="0"/>
                <a:ea typeface="Calibri" pitchFamily="34" charset="0"/>
                <a:cs typeface="Arial" pitchFamily="34" charset="0"/>
              </a:rPr>
              <a:t>º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15 </a:t>
            </a:r>
            <a:r>
              <a:rPr lang="pt-BR" sz="2400" dirty="0">
                <a:latin typeface="Arial Narrow" pitchFamily="34" charset="0"/>
                <a:ea typeface="Calibri" pitchFamily="34" charset="0"/>
                <a:cs typeface="Arial" pitchFamily="34" charset="0"/>
              </a:rPr>
              <a:t>–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Hipertensão Arterial Sistêmica.</a:t>
            </a:r>
          </a:p>
          <a:p>
            <a:pPr lvl="0">
              <a:lnSpc>
                <a:spcPct val="150000"/>
              </a:lnSpc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Secretaria de Aten</a:t>
            </a:r>
            <a:r>
              <a:rPr lang="pt-BR" sz="2000" dirty="0" smtClean="0">
                <a:latin typeface="Arial Narrow" pitchFamily="34" charset="0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ão </a:t>
            </a:r>
            <a:r>
              <a:rPr lang="pt-BR" sz="2000" dirty="0" smtClean="0">
                <a:latin typeface="Arial Narrow" pitchFamily="34" charset="0"/>
                <a:ea typeface="Calibri" pitchFamily="34" charset="0"/>
                <a:cs typeface="Arial" pitchFamily="34" charset="0"/>
              </a:rPr>
              <a:t>à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 Sa</a:t>
            </a:r>
            <a:r>
              <a:rPr lang="pt-BR" sz="2000" dirty="0" smtClean="0">
                <a:latin typeface="Arial Narrow" pitchFamily="34" charset="0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de.Departamento de Aten</a:t>
            </a:r>
            <a:r>
              <a:rPr lang="pt-BR" sz="2000" dirty="0" smtClean="0">
                <a:latin typeface="Arial Narrow" pitchFamily="34" charset="0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ão B</a:t>
            </a:r>
            <a:r>
              <a:rPr lang="pt-BR" sz="2000" dirty="0" smtClean="0">
                <a:latin typeface="Arial Narrow" pitchFamily="34" charset="0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sica. Bras</a:t>
            </a:r>
            <a:r>
              <a:rPr lang="pt-BR" sz="2000" dirty="0" smtClean="0">
                <a:latin typeface="Arial Narrow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lia 2006.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Cadernos </a:t>
            </a:r>
            <a:r>
              <a:rPr lang="pt-BR" sz="2400" dirty="0">
                <a:latin typeface="Arial Narrow" pitchFamily="34" charset="0"/>
              </a:rPr>
              <a:t>de Atenção Básica nº 16 – Diabetes </a:t>
            </a:r>
            <a:r>
              <a:rPr lang="pt-BR" sz="2400" dirty="0" err="1" smtClean="0">
                <a:latin typeface="Arial Narrow" pitchFamily="34" charset="0"/>
              </a:rPr>
              <a:t>Mellitus</a:t>
            </a:r>
            <a:r>
              <a:rPr lang="pt-BR" sz="2400" dirty="0" smtClean="0">
                <a:latin typeface="Arial Narrow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 Narrow" pitchFamily="34" charset="0"/>
              </a:rPr>
              <a:t>Secretaria </a:t>
            </a:r>
            <a:r>
              <a:rPr lang="pt-BR" sz="2000" dirty="0">
                <a:latin typeface="Arial Narrow" pitchFamily="34" charset="0"/>
              </a:rPr>
              <a:t>de Atenção à </a:t>
            </a:r>
            <a:r>
              <a:rPr lang="pt-BR" sz="2000" dirty="0" smtClean="0">
                <a:latin typeface="Arial Narrow" pitchFamily="34" charset="0"/>
              </a:rPr>
              <a:t>Saúde. Departamento </a:t>
            </a:r>
            <a:r>
              <a:rPr lang="pt-BR" sz="2000" dirty="0">
                <a:latin typeface="Arial Narrow" pitchFamily="34" charset="0"/>
              </a:rPr>
              <a:t>de Atenção Básica. Brasília </a:t>
            </a:r>
            <a:r>
              <a:rPr lang="pt-BR" sz="2000" dirty="0" smtClean="0">
                <a:latin typeface="Arial Narrow" pitchFamily="34" charset="0"/>
              </a:rPr>
              <a:t>2006</a:t>
            </a:r>
            <a:endParaRPr lang="pt-BR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metodologia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9675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2</a:t>
            </a:r>
            <a:r>
              <a:rPr lang="pt-BR" dirty="0" smtClean="0"/>
              <a:t> </a:t>
            </a:r>
            <a:r>
              <a:rPr lang="pt-BR" dirty="0" smtClean="0">
                <a:latin typeface="Arial Narrow" pitchFamily="34" charset="0"/>
              </a:rPr>
              <a:t>A</a:t>
            </a:r>
            <a:r>
              <a:rPr lang="pt-BR" dirty="0" smtClean="0">
                <a:latin typeface="Arial Narrow" pitchFamily="34" charset="0"/>
                <a:cs typeface="Kartika" pitchFamily="18" charset="0"/>
              </a:rPr>
              <a:t> </a:t>
            </a:r>
            <a:r>
              <a:rPr lang="pt-BR" dirty="0">
                <a:latin typeface="Arial Narrow" pitchFamily="34" charset="0"/>
                <a:cs typeface="Kartika" pitchFamily="18" charset="0"/>
              </a:rPr>
              <a:t>logística utilizada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99592" y="148478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Logística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Construção do arquivo próprio para o registro dos pacientes hipertensos e diabéticos.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Capacitação da equipe para implementar a intervenção.</a:t>
            </a:r>
          </a:p>
          <a:p>
            <a:pPr lvl="0">
              <a:lnSpc>
                <a:spcPct val="150000"/>
              </a:lnSpc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Arial" pitchFamily="34" charset="0"/>
              </a:rPr>
              <a:t>Revisão do funcionamento dos grupos de pacientes hipertensos e diabéticos.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1 </a:t>
            </a:r>
            <a:r>
              <a:rPr lang="pt-BR" dirty="0" smtClean="0">
                <a:latin typeface="Arial Narrow" pitchFamily="34" charset="0"/>
              </a:rPr>
              <a:t>Indicadores </a:t>
            </a:r>
            <a:r>
              <a:rPr lang="pt-BR" dirty="0">
                <a:latin typeface="Arial Narrow" pitchFamily="34" charset="0"/>
              </a:rPr>
              <a:t>em relação às metas e em relação à situação anterior à </a:t>
            </a:r>
            <a:r>
              <a:rPr lang="pt-BR" dirty="0" smtClean="0">
                <a:latin typeface="Arial Narrow" pitchFamily="34" charset="0"/>
              </a:rPr>
              <a:t>intervenção.</a:t>
            </a:r>
            <a:endParaRPr lang="pt-BR" dirty="0">
              <a:latin typeface="Arial Narrow" pitchFamily="34" charset="0"/>
            </a:endParaRPr>
          </a:p>
        </p:txBody>
      </p:sp>
      <p:pic>
        <p:nvPicPr>
          <p:cNvPr id="1026" name="Picture 2" descr="C:\Users\Seis\Desktop\Grafico Cobertura H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3240360" cy="1815139"/>
          </a:xfrm>
          <a:prstGeom prst="rect">
            <a:avLst/>
          </a:prstGeom>
          <a:noFill/>
        </p:spPr>
      </p:pic>
      <p:pic>
        <p:nvPicPr>
          <p:cNvPr id="1028" name="Picture 4" descr="C:\Users\Seis\Desktop\Gráfico Cobertira D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581128"/>
            <a:ext cx="3240360" cy="1806462"/>
          </a:xfrm>
          <a:prstGeom prst="rect">
            <a:avLst/>
          </a:prstGeom>
          <a:noFill/>
        </p:spPr>
      </p:pic>
      <p:pic>
        <p:nvPicPr>
          <p:cNvPr id="1029" name="Picture 5" descr="C:\Users\Seis\Desktop\Dados Cobertura D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653136"/>
            <a:ext cx="3118967" cy="1656184"/>
          </a:xfrm>
          <a:prstGeom prst="rect">
            <a:avLst/>
          </a:prstGeom>
          <a:noFill/>
        </p:spPr>
      </p:pic>
      <p:pic>
        <p:nvPicPr>
          <p:cNvPr id="1030" name="Picture 6" descr="C:\Users\Seis\Desktop\Dados Cobertura HA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348880"/>
            <a:ext cx="3161805" cy="1728192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899592" y="1916832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 Narrow" pitchFamily="34" charset="0"/>
              </a:rPr>
              <a:t>HAS Ponto de partida: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zero</a:t>
            </a:r>
            <a:endParaRPr lang="pt-BR" sz="2400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99592" y="4221088"/>
            <a:ext cx="3140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 Narrow" pitchFamily="34" charset="0"/>
              </a:rPr>
              <a:t>DM Ponto de partida: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zero</a:t>
            </a:r>
            <a:endParaRPr lang="pt-BR" sz="2400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211960" y="1916832"/>
            <a:ext cx="3536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 Narrow" pitchFamily="34" charset="0"/>
              </a:rPr>
              <a:t>HAS Ponto final:159 –</a:t>
            </a:r>
            <a:r>
              <a:rPr lang="pt-BR" sz="2400" dirty="0" smtClean="0">
                <a:solidFill>
                  <a:srgbClr val="009900"/>
                </a:solidFill>
                <a:latin typeface="Arial Narrow" pitchFamily="34" charset="0"/>
              </a:rPr>
              <a:t> </a:t>
            </a:r>
            <a:r>
              <a:rPr lang="pt-BR" sz="2400" dirty="0" smtClean="0">
                <a:solidFill>
                  <a:srgbClr val="0000FF"/>
                </a:solidFill>
                <a:latin typeface="Arial Narrow" pitchFamily="34" charset="0"/>
              </a:rPr>
              <a:t>23,7%</a:t>
            </a:r>
            <a:endParaRPr lang="pt-BR" sz="2400" dirty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211960" y="4221088"/>
            <a:ext cx="3268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 Narrow" pitchFamily="34" charset="0"/>
              </a:rPr>
              <a:t>DM Ponto final: 59 – </a:t>
            </a:r>
            <a:r>
              <a:rPr lang="pt-BR" sz="2400" dirty="0" smtClean="0">
                <a:solidFill>
                  <a:srgbClr val="0000FF"/>
                </a:solidFill>
                <a:latin typeface="Arial Narrow" pitchFamily="34" charset="0"/>
              </a:rPr>
              <a:t>27,7%</a:t>
            </a:r>
            <a:endParaRPr lang="pt-BR" sz="2400" dirty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211960" y="2276872"/>
            <a:ext cx="1394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 Narrow" pitchFamily="34" charset="0"/>
              </a:rPr>
              <a:t>Meta: 20%</a:t>
            </a:r>
            <a:endParaRPr lang="pt-BR" sz="2400" dirty="0">
              <a:latin typeface="Arial Narrow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211960" y="4581128"/>
            <a:ext cx="1394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 Narrow" pitchFamily="34" charset="0"/>
              </a:rPr>
              <a:t>Meta: 20%</a:t>
            </a:r>
            <a:endParaRPr lang="pt-BR" sz="2400" dirty="0">
              <a:latin typeface="Arial Narrow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99592" y="1484784"/>
            <a:ext cx="619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META 1</a:t>
            </a:r>
            <a:r>
              <a:rPr lang="pt-BR" sz="2400" dirty="0" smtClean="0">
                <a:latin typeface="Arial Narrow" pitchFamily="34" charset="0"/>
              </a:rPr>
              <a:t>: cadastrar 20% dos hipertensos e diabéticos.</a:t>
            </a: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1 </a:t>
            </a:r>
            <a:r>
              <a:rPr lang="pt-BR" dirty="0" smtClean="0">
                <a:latin typeface="Arial Narrow" pitchFamily="34" charset="0"/>
              </a:rPr>
              <a:t>Indicadores </a:t>
            </a:r>
            <a:r>
              <a:rPr lang="pt-BR" dirty="0">
                <a:latin typeface="Arial Narrow" pitchFamily="34" charset="0"/>
              </a:rPr>
              <a:t>em relação às metas e em relação à situação anterior à </a:t>
            </a:r>
            <a:r>
              <a:rPr lang="pt-BR" dirty="0" smtClean="0">
                <a:latin typeface="Arial Narrow" pitchFamily="34" charset="0"/>
              </a:rPr>
              <a:t>intervenção.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899592" y="1484784"/>
            <a:ext cx="648741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META 2</a:t>
            </a:r>
            <a:r>
              <a:rPr lang="pt-BR" sz="2400" dirty="0" smtClean="0">
                <a:latin typeface="Arial Narrow" pitchFamily="34" charset="0"/>
              </a:rPr>
              <a:t>: </a:t>
            </a:r>
            <a:r>
              <a:rPr lang="pt-BR" sz="2400" dirty="0">
                <a:latin typeface="Arial Narrow" pitchFamily="34" charset="0"/>
              </a:rPr>
              <a:t>Realizar busca ativa de 100% dos hipertensos </a:t>
            </a:r>
            <a:endParaRPr lang="pt-BR" sz="24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e/ou </a:t>
            </a:r>
            <a:r>
              <a:rPr lang="pt-BR" sz="2400" dirty="0">
                <a:latin typeface="Arial Narrow" pitchFamily="34" charset="0"/>
              </a:rPr>
              <a:t>diabéticos faltosos às consultas agendadas</a:t>
            </a:r>
            <a:r>
              <a:rPr lang="pt-BR" sz="2400" dirty="0" smtClean="0">
                <a:latin typeface="Arial Narrow" pitchFamily="34" charset="0"/>
              </a:rPr>
              <a:t>.</a:t>
            </a:r>
            <a:endParaRPr lang="pt-BR" sz="24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META 3</a:t>
            </a:r>
            <a:r>
              <a:rPr lang="pt-BR" sz="2400" dirty="0" smtClean="0">
                <a:latin typeface="Arial Narrow" pitchFamily="34" charset="0"/>
              </a:rPr>
              <a:t>: </a:t>
            </a:r>
            <a:r>
              <a:rPr lang="pt-BR" sz="2400" dirty="0">
                <a:latin typeface="Arial Narrow" pitchFamily="34" charset="0"/>
              </a:rPr>
              <a:t>Realizar busca ativa de 100% dos </a:t>
            </a:r>
            <a:r>
              <a:rPr lang="pt-BR" sz="2400" dirty="0" smtClean="0">
                <a:latin typeface="Arial Narrow" pitchFamily="34" charset="0"/>
              </a:rPr>
              <a:t>hipertensos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e/ou </a:t>
            </a:r>
            <a:r>
              <a:rPr lang="pt-BR" sz="2400" dirty="0">
                <a:latin typeface="Arial Narrow" pitchFamily="34" charset="0"/>
              </a:rPr>
              <a:t>diabéticos faltosos à realização de </a:t>
            </a:r>
            <a:r>
              <a:rPr lang="pt-BR" sz="2400" dirty="0" smtClean="0">
                <a:latin typeface="Arial Narrow" pitchFamily="34" charset="0"/>
              </a:rPr>
              <a:t>exames.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Metas muito semelhantes. 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Antes</a:t>
            </a:r>
            <a:r>
              <a:rPr lang="pt-BR" sz="2400" dirty="0" smtClean="0">
                <a:latin typeface="Arial Narrow" pitchFamily="34" charset="0"/>
              </a:rPr>
              <a:t>: Não era feita busca ativa para ambas.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Agora</a:t>
            </a:r>
            <a:r>
              <a:rPr lang="pt-BR" sz="2400" dirty="0" smtClean="0">
                <a:latin typeface="Arial Narrow" pitchFamily="34" charset="0"/>
              </a:rPr>
              <a:t>: é feita em 100% dos casos para ambas.</a:t>
            </a: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Introdução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112474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Importância da Ação programática na qual foi feita a intervenção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99592" y="1484784"/>
            <a:ext cx="806489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  <a:ea typeface="Segoe UI" pitchFamily="34" charset="0"/>
                <a:cs typeface="Segoe UI" pitchFamily="34" charset="0"/>
              </a:rPr>
              <a:t>A principal relevância da identificação e controle da HAS e do DM reside na Redução das suas complicações.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 Hipertensão Arterial Sistêmica é a mais frequente das doenças cardiovasculares, </a:t>
            </a:r>
            <a:r>
              <a:rPr lang="pt-BR" sz="2400" dirty="0">
                <a:latin typeface="Arial Narrow" pitchFamily="34" charset="0"/>
              </a:rPr>
              <a:t>principal fator de </a:t>
            </a:r>
            <a:r>
              <a:rPr lang="pt-BR" sz="2400" dirty="0" smtClean="0">
                <a:latin typeface="Arial Narrow" pitchFamily="34" charset="0"/>
              </a:rPr>
              <a:t>risco para IAM, AVC e DRC.</a:t>
            </a:r>
            <a:endParaRPr lang="pt-BR" sz="24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O Diabete Melito é uma das principais causas de mortalidade, insuficiência renal, amputação de membros inferiores, cegueira e doença cardiovascular.</a:t>
            </a:r>
          </a:p>
          <a:p>
            <a:endParaRPr lang="pt-BR" sz="2400" b="1" dirty="0">
              <a:latin typeface="Calibri Light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1 </a:t>
            </a:r>
            <a:r>
              <a:rPr lang="pt-BR" dirty="0" smtClean="0">
                <a:latin typeface="Arial Narrow" pitchFamily="34" charset="0"/>
              </a:rPr>
              <a:t>Indicadores </a:t>
            </a:r>
            <a:r>
              <a:rPr lang="pt-BR" dirty="0">
                <a:latin typeface="Arial Narrow" pitchFamily="34" charset="0"/>
              </a:rPr>
              <a:t>em relação às metas e em relação à situação anterior à </a:t>
            </a:r>
            <a:r>
              <a:rPr lang="pt-BR" dirty="0" smtClean="0">
                <a:latin typeface="Arial Narrow" pitchFamily="34" charset="0"/>
              </a:rPr>
              <a:t>intervenção.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899592" y="1484784"/>
            <a:ext cx="793332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META 4</a:t>
            </a:r>
            <a:r>
              <a:rPr lang="pt-BR" sz="2400" dirty="0" smtClean="0">
                <a:latin typeface="Arial Narrow" pitchFamily="34" charset="0"/>
              </a:rPr>
              <a:t>:</a:t>
            </a:r>
            <a:r>
              <a:rPr lang="pt-BR" sz="2400" dirty="0">
                <a:latin typeface="Arial Narrow" pitchFamily="34" charset="0"/>
              </a:rPr>
              <a:t> Treinar 100% </a:t>
            </a:r>
            <a:r>
              <a:rPr lang="pt-BR" sz="2400" dirty="0" smtClean="0">
                <a:latin typeface="Arial Narrow" pitchFamily="34" charset="0"/>
              </a:rPr>
              <a:t>da </a:t>
            </a:r>
            <a:r>
              <a:rPr lang="pt-BR" sz="2400" dirty="0">
                <a:latin typeface="Arial Narrow" pitchFamily="34" charset="0"/>
              </a:rPr>
              <a:t>equipe no </a:t>
            </a:r>
            <a:r>
              <a:rPr lang="pt-BR" sz="2400" dirty="0" smtClean="0">
                <a:latin typeface="Arial Narrow" pitchFamily="34" charset="0"/>
              </a:rPr>
              <a:t>preenchimento e utilização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dos </a:t>
            </a:r>
            <a:r>
              <a:rPr lang="pt-BR" sz="2400" dirty="0">
                <a:latin typeface="Arial Narrow" pitchFamily="34" charset="0"/>
              </a:rPr>
              <a:t>registros </a:t>
            </a:r>
            <a:r>
              <a:rPr lang="pt-BR" sz="2400" dirty="0" smtClean="0">
                <a:latin typeface="Arial Narrow" pitchFamily="34" charset="0"/>
              </a:rPr>
              <a:t>do </a:t>
            </a:r>
            <a:r>
              <a:rPr lang="pt-BR" sz="2400" dirty="0">
                <a:latin typeface="Arial Narrow" pitchFamily="34" charset="0"/>
              </a:rPr>
              <a:t>acompanhamento do hipertenso e/ou diabético</a:t>
            </a:r>
            <a:r>
              <a:rPr lang="pt-BR" sz="2400" dirty="0" smtClean="0">
                <a:latin typeface="Arial Narrow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Antes</a:t>
            </a:r>
            <a:r>
              <a:rPr lang="pt-BR" sz="2400" dirty="0" smtClean="0">
                <a:latin typeface="Arial Narrow" pitchFamily="34" charset="0"/>
              </a:rPr>
              <a:t>: Não haviam registros.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Agora</a:t>
            </a:r>
            <a:r>
              <a:rPr lang="pt-BR" sz="2400" dirty="0" smtClean="0">
                <a:latin typeface="Arial Narrow" pitchFamily="34" charset="0"/>
              </a:rPr>
              <a:t>: Todos fazem, conforme sua atividade profissional.</a:t>
            </a:r>
            <a:endParaRPr lang="pt-BR" sz="24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META 5</a:t>
            </a:r>
            <a:r>
              <a:rPr lang="pt-BR" sz="2400" dirty="0" smtClean="0">
                <a:latin typeface="Arial Narrow" pitchFamily="34" charset="0"/>
              </a:rPr>
              <a:t>:</a:t>
            </a:r>
            <a:r>
              <a:rPr lang="pt-BR" sz="2400" dirty="0">
                <a:latin typeface="Arial Narrow" pitchFamily="34" charset="0"/>
              </a:rPr>
              <a:t> Realizar solicitação de exames complementares </a:t>
            </a:r>
            <a:r>
              <a:rPr lang="pt-BR" sz="2400" dirty="0" smtClean="0">
                <a:latin typeface="Arial Narrow" pitchFamily="34" charset="0"/>
              </a:rPr>
              <a:t>periódicos.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 </a:t>
            </a:r>
            <a:r>
              <a:rPr lang="pt-BR" sz="2400" dirty="0">
                <a:latin typeface="Arial Narrow" pitchFamily="34" charset="0"/>
              </a:rPr>
              <a:t>100% dos hipertensos e/ou diabéticos</a:t>
            </a:r>
            <a:r>
              <a:rPr lang="pt-BR" sz="2400" dirty="0" smtClean="0">
                <a:latin typeface="Arial Narrow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Antes</a:t>
            </a:r>
            <a:r>
              <a:rPr lang="pt-BR" sz="2400" dirty="0" smtClean="0">
                <a:latin typeface="Arial Narrow" pitchFamily="34" charset="0"/>
              </a:rPr>
              <a:t>: Pela iniciativa do paciente.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Agora</a:t>
            </a:r>
            <a:r>
              <a:rPr lang="pt-BR" sz="2400" dirty="0" smtClean="0">
                <a:latin typeface="Arial Narrow" pitchFamily="34" charset="0"/>
              </a:rPr>
              <a:t>: Paciente orientado, registro na ficha específica.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1 </a:t>
            </a:r>
            <a:r>
              <a:rPr lang="pt-BR" dirty="0" smtClean="0">
                <a:latin typeface="Arial Narrow" pitchFamily="34" charset="0"/>
              </a:rPr>
              <a:t>Indicadores </a:t>
            </a:r>
            <a:r>
              <a:rPr lang="pt-BR" dirty="0">
                <a:latin typeface="Arial Narrow" pitchFamily="34" charset="0"/>
              </a:rPr>
              <a:t>em relação às metas e em relação à situação anterior à </a:t>
            </a:r>
            <a:r>
              <a:rPr lang="pt-BR" dirty="0" smtClean="0">
                <a:latin typeface="Arial Narrow" pitchFamily="34" charset="0"/>
              </a:rPr>
              <a:t>intervenção.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899592" y="1484784"/>
            <a:ext cx="810484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META 6</a:t>
            </a:r>
            <a:r>
              <a:rPr lang="pt-BR" sz="2400" dirty="0" smtClean="0">
                <a:latin typeface="Arial Narrow" pitchFamily="34" charset="0"/>
              </a:rPr>
              <a:t>:</a:t>
            </a:r>
            <a:r>
              <a:rPr lang="pt-BR" sz="2400" dirty="0">
                <a:latin typeface="Arial Narrow" pitchFamily="34" charset="0"/>
              </a:rPr>
              <a:t> Manter 100% dos registros de acompanhamento atualizados</a:t>
            </a:r>
            <a:r>
              <a:rPr lang="pt-BR" sz="2400" dirty="0" smtClean="0">
                <a:latin typeface="Arial Narrow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Antes</a:t>
            </a:r>
            <a:r>
              <a:rPr lang="pt-BR" sz="2400" dirty="0" smtClean="0">
                <a:latin typeface="Arial Narrow" pitchFamily="34" charset="0"/>
              </a:rPr>
              <a:t>: Não se fazia. Apenas anotações sumárias de prontuário.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Agora</a:t>
            </a:r>
            <a:r>
              <a:rPr lang="pt-BR" sz="2400" dirty="0" smtClean="0">
                <a:latin typeface="Arial Narrow" pitchFamily="34" charset="0"/>
              </a:rPr>
              <a:t>: Registros completos.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META 7</a:t>
            </a:r>
            <a:r>
              <a:rPr lang="pt-BR" sz="2400" dirty="0" smtClean="0">
                <a:latin typeface="Arial Narrow" pitchFamily="34" charset="0"/>
              </a:rPr>
              <a:t>:</a:t>
            </a:r>
            <a:r>
              <a:rPr lang="pt-BR" sz="2400" dirty="0">
                <a:latin typeface="Arial Narrow" pitchFamily="34" charset="0"/>
              </a:rPr>
              <a:t> Orientar </a:t>
            </a:r>
            <a:r>
              <a:rPr lang="pt-BR" sz="2400" dirty="0" smtClean="0">
                <a:latin typeface="Arial Narrow" pitchFamily="34" charset="0"/>
              </a:rPr>
              <a:t>100% dos </a:t>
            </a:r>
            <a:r>
              <a:rPr lang="pt-BR" sz="2400" dirty="0">
                <a:latin typeface="Arial Narrow" pitchFamily="34" charset="0"/>
              </a:rPr>
              <a:t>pacientes que vierem à </a:t>
            </a:r>
            <a:r>
              <a:rPr lang="pt-BR" sz="2400" dirty="0" smtClean="0">
                <a:latin typeface="Arial Narrow" pitchFamily="34" charset="0"/>
              </a:rPr>
              <a:t>consulta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e </a:t>
            </a:r>
            <a:r>
              <a:rPr lang="pt-BR" sz="2400" dirty="0">
                <a:latin typeface="Arial Narrow" pitchFamily="34" charset="0"/>
              </a:rPr>
              <a:t>aos grupos sobre registros e suas </a:t>
            </a:r>
            <a:r>
              <a:rPr lang="pt-BR" sz="2400" dirty="0" smtClean="0">
                <a:latin typeface="Arial Narrow" pitchFamily="34" charset="0"/>
              </a:rPr>
              <a:t>finalidades.</a:t>
            </a:r>
            <a:endParaRPr lang="pt-BR" sz="24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Antes</a:t>
            </a:r>
            <a:r>
              <a:rPr lang="pt-BR" sz="2400" dirty="0" smtClean="0">
                <a:latin typeface="Arial Narrow" pitchFamily="34" charset="0"/>
              </a:rPr>
              <a:t>: Não era feita esta orientação.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Agora</a:t>
            </a:r>
            <a:r>
              <a:rPr lang="pt-BR" sz="2400" dirty="0" smtClean="0">
                <a:latin typeface="Arial Narrow" pitchFamily="34" charset="0"/>
              </a:rPr>
              <a:t>: Ao ser feita a anotação, explica-se o que é e para que serve.</a:t>
            </a: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1 </a:t>
            </a:r>
            <a:r>
              <a:rPr lang="pt-BR" dirty="0" smtClean="0">
                <a:latin typeface="Arial Narrow" pitchFamily="34" charset="0"/>
              </a:rPr>
              <a:t>Indicadores </a:t>
            </a:r>
            <a:r>
              <a:rPr lang="pt-BR" dirty="0">
                <a:latin typeface="Arial Narrow" pitchFamily="34" charset="0"/>
              </a:rPr>
              <a:t>em relação às metas e em relação à situação anterior à </a:t>
            </a:r>
            <a:r>
              <a:rPr lang="pt-BR" dirty="0" smtClean="0">
                <a:latin typeface="Arial Narrow" pitchFamily="34" charset="0"/>
              </a:rPr>
              <a:t>intervenção.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899592" y="1484784"/>
            <a:ext cx="810029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META 8</a:t>
            </a:r>
            <a:r>
              <a:rPr lang="pt-BR" sz="2400" dirty="0" smtClean="0">
                <a:latin typeface="Arial Narrow" pitchFamily="34" charset="0"/>
              </a:rPr>
              <a:t>: </a:t>
            </a:r>
            <a:r>
              <a:rPr lang="pt-BR" sz="2400" dirty="0">
                <a:latin typeface="Arial Narrow" pitchFamily="34" charset="0"/>
              </a:rPr>
              <a:t>Orientar </a:t>
            </a:r>
            <a:r>
              <a:rPr lang="pt-BR" sz="2400" dirty="0" smtClean="0">
                <a:latin typeface="Arial Narrow" pitchFamily="34" charset="0"/>
              </a:rPr>
              <a:t>100% dos </a:t>
            </a:r>
            <a:r>
              <a:rPr lang="pt-BR" sz="2400" dirty="0">
                <a:latin typeface="Arial Narrow" pitchFamily="34" charset="0"/>
              </a:rPr>
              <a:t>pacientes que vierem à </a:t>
            </a:r>
            <a:r>
              <a:rPr lang="pt-BR" sz="2400" dirty="0" smtClean="0">
                <a:latin typeface="Arial Narrow" pitchFamily="34" charset="0"/>
              </a:rPr>
              <a:t>consulta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e </a:t>
            </a:r>
            <a:r>
              <a:rPr lang="pt-BR" sz="2400" dirty="0">
                <a:latin typeface="Arial Narrow" pitchFamily="34" charset="0"/>
              </a:rPr>
              <a:t>aos grupos sobre as possibilidades de acompanhamento </a:t>
            </a:r>
            <a:r>
              <a:rPr lang="pt-BR" sz="2400" dirty="0" smtClean="0">
                <a:latin typeface="Arial Narrow" pitchFamily="34" charset="0"/>
              </a:rPr>
              <a:t>nutricional,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sobre a atividade </a:t>
            </a:r>
            <a:r>
              <a:rPr lang="pt-BR" sz="2400" dirty="0">
                <a:latin typeface="Arial Narrow" pitchFamily="34" charset="0"/>
              </a:rPr>
              <a:t>física, e sobre os riscos do </a:t>
            </a:r>
            <a:r>
              <a:rPr lang="pt-BR" sz="2400" dirty="0" smtClean="0">
                <a:latin typeface="Arial Narrow" pitchFamily="34" charset="0"/>
              </a:rPr>
              <a:t>tabagismo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e </a:t>
            </a:r>
            <a:r>
              <a:rPr lang="pt-BR" sz="2400" dirty="0">
                <a:latin typeface="Arial Narrow" pitchFamily="34" charset="0"/>
              </a:rPr>
              <a:t>possibilidades de apoio ao abandono do mesmo</a:t>
            </a:r>
            <a:r>
              <a:rPr lang="pt-BR" sz="2400" dirty="0" smtClean="0">
                <a:latin typeface="Arial Narrow" pitchFamily="34" charset="0"/>
              </a:rPr>
              <a:t>.</a:t>
            </a:r>
            <a:endParaRPr lang="pt-BR" sz="24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Meta tripla.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Antes</a:t>
            </a:r>
            <a:r>
              <a:rPr lang="pt-BR" sz="2400" dirty="0" smtClean="0">
                <a:latin typeface="Arial Narrow" pitchFamily="34" charset="0"/>
              </a:rPr>
              <a:t>: Aleatoriamente para as três orientações.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latin typeface="Arial Narrow" pitchFamily="34" charset="0"/>
              </a:rPr>
              <a:t>Agora</a:t>
            </a:r>
            <a:r>
              <a:rPr lang="pt-BR" sz="2400" dirty="0" smtClean="0">
                <a:latin typeface="Arial Narrow" pitchFamily="34" charset="0"/>
              </a:rPr>
              <a:t>: Rotina. 100% dos consulentes saem com as três orientações.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 Narrow" pitchFamily="34" charset="0"/>
              </a:rPr>
              <a:t>OBS: Unidade livre do Tabaco.</a:t>
            </a:r>
            <a:endParaRPr lang="pt-BR" sz="2000" dirty="0">
              <a:latin typeface="Arial Narrow" pitchFamily="34" charset="0"/>
            </a:endParaRPr>
          </a:p>
          <a:p>
            <a:endParaRPr lang="pt-BR" sz="2400" dirty="0" smtClean="0">
              <a:latin typeface="Arial Narrow" pitchFamily="34" charset="0"/>
            </a:endParaRPr>
          </a:p>
          <a:p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pt-BR" dirty="0" smtClean="0">
                <a:latin typeface="Arial Narrow" pitchFamily="34" charset="0"/>
              </a:rPr>
              <a:t>Aspectos </a:t>
            </a:r>
            <a:r>
              <a:rPr lang="pt-BR" dirty="0">
                <a:latin typeface="Arial Narrow" pitchFamily="34" charset="0"/>
              </a:rPr>
              <a:t>qualitativos </a:t>
            </a:r>
            <a:r>
              <a:rPr lang="pt-BR" dirty="0" smtClean="0">
                <a:latin typeface="Arial Narrow" pitchFamily="34" charset="0"/>
              </a:rPr>
              <a:t>mais relevantes.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99592" y="1484784"/>
            <a:ext cx="632737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PROGRAMA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Conhecimento da população acometida, possibilitando</a:t>
            </a:r>
          </a:p>
          <a:p>
            <a:pPr marL="269875" indent="-269875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ações de controle e planejamento.</a:t>
            </a:r>
            <a:endParaRPr lang="pt-BR" sz="24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Aproximação com o núcleo de nutrição.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Fluxo próprio para controle da PA.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Agendamento.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Reorganização dos grupos.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pt-BR" dirty="0" smtClean="0">
                <a:latin typeface="Arial Narrow" pitchFamily="34" charset="0"/>
              </a:rPr>
              <a:t>Aspectos </a:t>
            </a:r>
            <a:r>
              <a:rPr lang="pt-BR" dirty="0">
                <a:latin typeface="Arial Narrow" pitchFamily="34" charset="0"/>
              </a:rPr>
              <a:t>qualitativos </a:t>
            </a:r>
            <a:r>
              <a:rPr lang="pt-BR" dirty="0" smtClean="0">
                <a:latin typeface="Arial Narrow" pitchFamily="34" charset="0"/>
              </a:rPr>
              <a:t>mais relevantes.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99592" y="1484784"/>
            <a:ext cx="612860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EQUIPE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Melhora da integração.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Reuniões de equipe quinzenais.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Construção de cadastro dos epiléticos da área.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Construção de cadastro dos usuários de psicoativos.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resultados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2 </a:t>
            </a:r>
            <a:r>
              <a:rPr lang="pt-BR" dirty="0" smtClean="0">
                <a:latin typeface="Arial Narrow" pitchFamily="34" charset="0"/>
              </a:rPr>
              <a:t>Aspectos </a:t>
            </a:r>
            <a:r>
              <a:rPr lang="pt-BR" dirty="0">
                <a:latin typeface="Arial Narrow" pitchFamily="34" charset="0"/>
              </a:rPr>
              <a:t>qualitativos </a:t>
            </a:r>
            <a:r>
              <a:rPr lang="pt-BR" dirty="0" smtClean="0">
                <a:latin typeface="Arial Narrow" pitchFamily="34" charset="0"/>
              </a:rPr>
              <a:t>mais relevantes.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99592" y="1484784"/>
            <a:ext cx="589937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UNIDADE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Melhora da organização numérica dos prontuários.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Retorno das reuniões gerais.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Aumento da credibilidade pela organização.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Aproximação com a Faculdade de Enfermagem.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Três colegas de unidade nesta EAD.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discussão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1</a:t>
            </a:r>
            <a:r>
              <a:rPr lang="pt-BR" dirty="0" smtClean="0">
                <a:latin typeface="Arial Narrow" pitchFamily="34" charset="0"/>
              </a:rPr>
              <a:t> Importância </a:t>
            </a:r>
            <a:r>
              <a:rPr lang="pt-BR" dirty="0">
                <a:latin typeface="Arial Narrow" pitchFamily="34" charset="0"/>
              </a:rPr>
              <a:t>da intervenção para a equipe, para o serviço e para a </a:t>
            </a:r>
            <a:r>
              <a:rPr lang="pt-BR" dirty="0" smtClean="0">
                <a:latin typeface="Arial Narrow" pitchFamily="34" charset="0"/>
              </a:rPr>
              <a:t>comunidade.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99592" y="1628800"/>
            <a:ext cx="727280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Equipe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Clima </a:t>
            </a:r>
            <a:r>
              <a:rPr lang="pt-BR" sz="2400" dirty="0">
                <a:latin typeface="Arial Narrow" pitchFamily="34" charset="0"/>
              </a:rPr>
              <a:t>de maior confiança entre os </a:t>
            </a:r>
            <a:r>
              <a:rPr lang="pt-BR" sz="2400" dirty="0" smtClean="0">
                <a:latin typeface="Arial Narrow" pitchFamily="34" charset="0"/>
              </a:rPr>
              <a:t>componentes.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Os ACS </a:t>
            </a:r>
            <a:r>
              <a:rPr lang="pt-BR" sz="2400" dirty="0">
                <a:latin typeface="Arial Narrow" pitchFamily="34" charset="0"/>
              </a:rPr>
              <a:t>passaram a ficar mais estimulados, </a:t>
            </a:r>
            <a:r>
              <a:rPr lang="pt-BR" sz="2400" dirty="0" smtClean="0">
                <a:latin typeface="Arial Narrow" pitchFamily="34" charset="0"/>
              </a:rPr>
              <a:t>por terem suas </a:t>
            </a:r>
            <a:r>
              <a:rPr lang="pt-BR" sz="2400" dirty="0">
                <a:latin typeface="Arial Narrow" pitchFamily="34" charset="0"/>
              </a:rPr>
              <a:t>observações trazidas das microáreas </a:t>
            </a:r>
            <a:r>
              <a:rPr lang="pt-BR" sz="2400" dirty="0" smtClean="0">
                <a:latin typeface="Arial Narrow" pitchFamily="34" charset="0"/>
              </a:rPr>
              <a:t>melhor escutadas </a:t>
            </a:r>
            <a:r>
              <a:rPr lang="pt-BR" sz="2400" dirty="0">
                <a:latin typeface="Arial Narrow" pitchFamily="34" charset="0"/>
              </a:rPr>
              <a:t>e </a:t>
            </a:r>
            <a:r>
              <a:rPr lang="pt-BR" sz="2400" dirty="0" smtClean="0">
                <a:latin typeface="Arial Narrow" pitchFamily="34" charset="0"/>
              </a:rPr>
              <a:t>consequentemente com </a:t>
            </a:r>
            <a:r>
              <a:rPr lang="pt-BR" sz="2400" dirty="0">
                <a:latin typeface="Arial Narrow" pitchFamily="34" charset="0"/>
              </a:rPr>
              <a:t>melhor resposta</a:t>
            </a:r>
            <a:r>
              <a:rPr lang="pt-BR" sz="2400" dirty="0" smtClean="0">
                <a:latin typeface="Arial Narrow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Maior satisfação no trabalho.</a:t>
            </a: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</a:t>
            </a:r>
            <a:r>
              <a:rPr lang="pt-BR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discusSÃO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1</a:t>
            </a:r>
            <a:r>
              <a:rPr lang="pt-BR" dirty="0" smtClean="0">
                <a:latin typeface="Arial Narrow" pitchFamily="34" charset="0"/>
              </a:rPr>
              <a:t> Importância </a:t>
            </a:r>
            <a:r>
              <a:rPr lang="pt-BR" dirty="0">
                <a:latin typeface="Arial Narrow" pitchFamily="34" charset="0"/>
              </a:rPr>
              <a:t>da intervenção para a equipe, para o serviço e para a </a:t>
            </a:r>
            <a:r>
              <a:rPr lang="pt-BR" dirty="0" smtClean="0">
                <a:latin typeface="Arial Narrow" pitchFamily="34" charset="0"/>
              </a:rPr>
              <a:t>comunidade.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99592" y="1484784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serviço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Organização </a:t>
            </a:r>
            <a:r>
              <a:rPr lang="pt-BR" sz="2400" dirty="0">
                <a:latin typeface="Arial Narrow" pitchFamily="34" charset="0"/>
              </a:rPr>
              <a:t>do programa e do atendimento de hipertensos e </a:t>
            </a:r>
            <a:r>
              <a:rPr lang="pt-BR" sz="2400" dirty="0" smtClean="0">
                <a:latin typeface="Arial Narrow" pitchFamily="34" charset="0"/>
              </a:rPr>
              <a:t>diabéticos.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Redução do afluxo na recepção pela organização das receitas e eliminação das filas.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Reflexo de melhor organização em outras áreas da UBS.</a:t>
            </a: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discussão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1</a:t>
            </a:r>
            <a:r>
              <a:rPr lang="pt-BR" dirty="0" smtClean="0">
                <a:latin typeface="Arial Narrow" pitchFamily="34" charset="0"/>
              </a:rPr>
              <a:t> Importância </a:t>
            </a:r>
            <a:r>
              <a:rPr lang="pt-BR" dirty="0">
                <a:latin typeface="Arial Narrow" pitchFamily="34" charset="0"/>
              </a:rPr>
              <a:t>da intervenção para a equipe, para o serviço e para a </a:t>
            </a:r>
            <a:r>
              <a:rPr lang="pt-BR" dirty="0" smtClean="0">
                <a:latin typeface="Arial Narrow" pitchFamily="34" charset="0"/>
              </a:rPr>
              <a:t>comunidade.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1484784"/>
            <a:ext cx="7200800" cy="2792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COMUNIDADE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Perceptíveis mudanças </a:t>
            </a:r>
            <a:r>
              <a:rPr lang="pt-BR" sz="2400" dirty="0">
                <a:latin typeface="Arial Narrow" pitchFamily="34" charset="0"/>
              </a:rPr>
              <a:t>no </a:t>
            </a:r>
            <a:r>
              <a:rPr lang="pt-BR" sz="2400" dirty="0" smtClean="0">
                <a:latin typeface="Arial Narrow" pitchFamily="34" charset="0"/>
              </a:rPr>
              <a:t>atendimento.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Eliminação de boa parte das filas.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Reflexos em  outros atendimentos prestados.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Maior satisfação, melhores resultados na saúde do usuário.</a:t>
            </a: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discussão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pt-BR" dirty="0" smtClean="0"/>
              <a:t> </a:t>
            </a:r>
            <a:r>
              <a:rPr lang="pt-BR" dirty="0" smtClean="0">
                <a:latin typeface="Arial Narrow" pitchFamily="34" charset="0"/>
              </a:rPr>
              <a:t>Possibilidade </a:t>
            </a:r>
            <a:r>
              <a:rPr lang="pt-BR" dirty="0">
                <a:latin typeface="Arial Narrow" pitchFamily="34" charset="0"/>
              </a:rPr>
              <a:t>de incorporação da intervenção à rotina do </a:t>
            </a:r>
            <a:r>
              <a:rPr lang="pt-BR" dirty="0" smtClean="0">
                <a:latin typeface="Arial Narrow" pitchFamily="34" charset="0"/>
              </a:rPr>
              <a:t>serviço.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1628800"/>
            <a:ext cx="735329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INCORPORAÇÃO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Não foram buscadas modificações radicais.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Modificações partindo de discussão ampla.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Incorporadas </a:t>
            </a:r>
            <a:r>
              <a:rPr lang="pt-BR" sz="2400" dirty="0">
                <a:latin typeface="Arial Narrow" pitchFamily="34" charset="0"/>
              </a:rPr>
              <a:t>à rotina do </a:t>
            </a:r>
            <a:r>
              <a:rPr lang="pt-BR" sz="2400" dirty="0" smtClean="0">
                <a:latin typeface="Arial Narrow" pitchFamily="34" charset="0"/>
              </a:rPr>
              <a:t>serviço com naturalidade.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Algumas das ações já se sabia que eram necessárias, havendo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sinergia da oportunidade para a implantação.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Introdução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899592" y="112474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 Narrow" pitchFamily="34" charset="0"/>
              </a:rPr>
              <a:t>Importância da Ação programática na qual foi feita a intervenção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99592" y="1484784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Arial Narrow" pitchFamily="34" charset="0"/>
                <a:ea typeface="Segoe UI" pitchFamily="34" charset="0"/>
                <a:cs typeface="Segoe UI" pitchFamily="34" charset="0"/>
              </a:rPr>
              <a:t>I</a:t>
            </a:r>
            <a:r>
              <a:rPr lang="pt-BR" sz="2400" dirty="0" smtClean="0">
                <a:latin typeface="Arial Narrow" pitchFamily="34" charset="0"/>
                <a:ea typeface="Segoe UI" pitchFamily="34" charset="0"/>
                <a:cs typeface="Segoe UI" pitchFamily="34" charset="0"/>
              </a:rPr>
              <a:t>mpactar </a:t>
            </a:r>
            <a:r>
              <a:rPr lang="pt-BR" sz="2400" dirty="0">
                <a:latin typeface="Arial Narrow" pitchFamily="34" charset="0"/>
                <a:ea typeface="Segoe UI" pitchFamily="34" charset="0"/>
                <a:cs typeface="Segoe UI" pitchFamily="34" charset="0"/>
              </a:rPr>
              <a:t>positivamente a qualidade do atendimento à população </a:t>
            </a:r>
            <a:r>
              <a:rPr lang="pt-BR" sz="2400" dirty="0" smtClean="0">
                <a:latin typeface="Arial Narrow" pitchFamily="34" charset="0"/>
                <a:ea typeface="Segoe UI" pitchFamily="34" charset="0"/>
                <a:cs typeface="Segoe UI" pitchFamily="34" charset="0"/>
              </a:rPr>
              <a:t>portadora de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  <a:ea typeface="Segoe UI" pitchFamily="34" charset="0"/>
                <a:cs typeface="Segoe UI" pitchFamily="34" charset="0"/>
              </a:rPr>
              <a:t>Hipertensão </a:t>
            </a:r>
            <a:r>
              <a:rPr lang="pt-BR" sz="2400" dirty="0">
                <a:latin typeface="Arial Narrow" pitchFamily="34" charset="0"/>
                <a:ea typeface="Segoe UI" pitchFamily="34" charset="0"/>
                <a:cs typeface="Segoe UI" pitchFamily="34" charset="0"/>
              </a:rPr>
              <a:t>Arterial Sistêmica </a:t>
            </a:r>
            <a:r>
              <a:rPr lang="pt-BR" sz="2400" dirty="0" smtClean="0">
                <a:latin typeface="Arial Narrow" pitchFamily="34" charset="0"/>
                <a:ea typeface="Segoe UI" pitchFamily="34" charset="0"/>
                <a:cs typeface="Segoe UI" pitchFamily="34" charset="0"/>
              </a:rPr>
              <a:t>e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  <a:ea typeface="Segoe UI" pitchFamily="34" charset="0"/>
                <a:cs typeface="Segoe UI" pitchFamily="34" charset="0"/>
              </a:rPr>
              <a:t>Diabete Melito.</a:t>
            </a:r>
            <a:endParaRPr lang="pt-BR" sz="2400" dirty="0">
              <a:latin typeface="Arial Narrow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reflexão crítica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1 </a:t>
            </a:r>
            <a:r>
              <a:rPr lang="pt-BR" dirty="0" smtClean="0">
                <a:latin typeface="Arial Narrow" pitchFamily="34" charset="0"/>
              </a:rPr>
              <a:t>O </a:t>
            </a:r>
            <a:r>
              <a:rPr lang="pt-BR" dirty="0">
                <a:latin typeface="Arial Narrow" pitchFamily="34" charset="0"/>
              </a:rPr>
              <a:t>desenvolvimento do curso em relação às </a:t>
            </a:r>
            <a:r>
              <a:rPr lang="pt-BR" dirty="0" smtClean="0">
                <a:latin typeface="Arial Narrow" pitchFamily="34" charset="0"/>
              </a:rPr>
              <a:t>expectativas iniciais.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99592" y="1484784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Expectativa e desenvolvimento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 expectativa inicial de curso convencional com predominância teórica. Nunca havia feito EAD.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Desenvolvimento predominantemente prático.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Expectativa de muitos conteúdos prontos.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Abordagem predominantemente construtivista: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Começar com o objetivo em mente e construir o caminho.</a:t>
            </a: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reflexão crítica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pt-BR" dirty="0" smtClean="0"/>
              <a:t> </a:t>
            </a:r>
            <a:r>
              <a:rPr lang="pt-BR" dirty="0">
                <a:latin typeface="Arial Narrow" pitchFamily="34" charset="0"/>
              </a:rPr>
              <a:t>O</a:t>
            </a:r>
            <a:r>
              <a:rPr lang="pt-BR" dirty="0" smtClean="0">
                <a:latin typeface="Arial Narrow" pitchFamily="34" charset="0"/>
              </a:rPr>
              <a:t> significado do curso para a sua prática profissional.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899592" y="1484784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Significação profissional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Adquirir </a:t>
            </a:r>
            <a:r>
              <a:rPr lang="pt-BR" sz="2400" dirty="0">
                <a:latin typeface="Arial Narrow" pitchFamily="34" charset="0"/>
              </a:rPr>
              <a:t>tranquilidade para cobrar o correto e ficar imune às reações negativas de outrem advindas do desconforto dos processos transformativos</a:t>
            </a:r>
            <a:r>
              <a:rPr lang="pt-BR" sz="2400" dirty="0" smtClean="0">
                <a:latin typeface="Arial Narrow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Quando </a:t>
            </a:r>
            <a:r>
              <a:rPr lang="pt-BR" sz="2400" dirty="0">
                <a:latin typeface="Arial Narrow" pitchFamily="34" charset="0"/>
              </a:rPr>
              <a:t>um começa a cobrar o lícito, </a:t>
            </a:r>
            <a:r>
              <a:rPr lang="pt-BR" sz="2400" dirty="0" smtClean="0">
                <a:latin typeface="Arial Narrow" pitchFamily="34" charset="0"/>
              </a:rPr>
              <a:t>outros encorajam-se </a:t>
            </a:r>
            <a:r>
              <a:rPr lang="pt-BR" sz="2400" dirty="0">
                <a:latin typeface="Arial Narrow" pitchFamily="34" charset="0"/>
              </a:rPr>
              <a:t>e acompanham. </a:t>
            </a:r>
            <a:r>
              <a:rPr lang="pt-BR" sz="2400" dirty="0" smtClean="0">
                <a:latin typeface="Arial Narrow" pitchFamily="34" charset="0"/>
              </a:rPr>
              <a:t>Isto </a:t>
            </a:r>
            <a:r>
              <a:rPr lang="pt-BR" sz="2400" dirty="0">
                <a:latin typeface="Arial Narrow" pitchFamily="34" charset="0"/>
              </a:rPr>
              <a:t>gera sinergia </a:t>
            </a:r>
            <a:r>
              <a:rPr lang="pt-BR" sz="2400" dirty="0" smtClean="0">
                <a:latin typeface="Arial Narrow" pitchFamily="34" charset="0"/>
              </a:rPr>
              <a:t>que </a:t>
            </a:r>
            <a:r>
              <a:rPr lang="pt-BR" sz="2400" dirty="0">
                <a:latin typeface="Arial Narrow" pitchFamily="34" charset="0"/>
              </a:rPr>
              <a:t>acaba gerando uma espiral ascendente de </a:t>
            </a:r>
            <a:r>
              <a:rPr lang="pt-BR" sz="2400" dirty="0" smtClean="0">
                <a:latin typeface="Arial Narrow" pitchFamily="34" charset="0"/>
              </a:rPr>
              <a:t>atitudes positivas.</a:t>
            </a:r>
            <a:endParaRPr lang="pt-BR" sz="24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reflexão crítica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pt-BR" dirty="0" smtClean="0"/>
              <a:t> </a:t>
            </a:r>
            <a:r>
              <a:rPr lang="pt-BR" dirty="0">
                <a:latin typeface="Arial Narrow" pitchFamily="34" charset="0"/>
              </a:rPr>
              <a:t>O</a:t>
            </a:r>
            <a:r>
              <a:rPr lang="pt-BR" dirty="0" smtClean="0">
                <a:latin typeface="Arial Narrow" pitchFamily="34" charset="0"/>
              </a:rPr>
              <a:t> significado do curso para a sua prática profissional.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1484784"/>
            <a:ext cx="7079759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Significação profissional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 importância </a:t>
            </a:r>
            <a:r>
              <a:rPr lang="pt-BR" sz="2400" dirty="0">
                <a:latin typeface="Arial Narrow" pitchFamily="34" charset="0"/>
              </a:rPr>
              <a:t>das anotações. </a:t>
            </a:r>
            <a:r>
              <a:rPr lang="pt-BR" sz="2400" dirty="0" smtClean="0">
                <a:latin typeface="Arial Narrow" pitchFamily="34" charset="0"/>
              </a:rPr>
              <a:t>“Primeira </a:t>
            </a:r>
            <a:r>
              <a:rPr lang="pt-BR" sz="2400" dirty="0">
                <a:latin typeface="Arial Narrow" pitchFamily="34" charset="0"/>
              </a:rPr>
              <a:t>lição da intervenção</a:t>
            </a:r>
            <a:r>
              <a:rPr lang="pt-BR" sz="2400" dirty="0" smtClean="0">
                <a:latin typeface="Arial Narrow" pitchFamily="34" charset="0"/>
              </a:rPr>
              <a:t>”.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Nem </a:t>
            </a:r>
            <a:r>
              <a:rPr lang="pt-BR" sz="2400" dirty="0">
                <a:latin typeface="Arial Narrow" pitchFamily="34" charset="0"/>
              </a:rPr>
              <a:t>sempre a nossa percepção inicial está correta.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O </a:t>
            </a:r>
            <a:r>
              <a:rPr lang="pt-BR" sz="2400" dirty="0">
                <a:latin typeface="Arial Narrow" pitchFamily="34" charset="0"/>
              </a:rPr>
              <a:t>que é planejado </a:t>
            </a:r>
            <a:r>
              <a:rPr lang="pt-BR" sz="2400" dirty="0" smtClean="0">
                <a:latin typeface="Arial Narrow" pitchFamily="34" charset="0"/>
              </a:rPr>
              <a:t>não é </a:t>
            </a:r>
            <a:r>
              <a:rPr lang="pt-BR" sz="2400" dirty="0">
                <a:latin typeface="Arial Narrow" pitchFamily="34" charset="0"/>
              </a:rPr>
              <a:t>o que realmente </a:t>
            </a:r>
            <a:r>
              <a:rPr lang="pt-BR" sz="2400" dirty="0" smtClean="0">
                <a:latin typeface="Arial Narrow" pitchFamily="34" charset="0"/>
              </a:rPr>
              <a:t>acontece.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Mudança de atitude nos grupos, de postura impositiva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para a de argumentação e construção de acordos.</a:t>
            </a: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reflexão crítica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pt-BR" dirty="0" smtClean="0"/>
              <a:t> </a:t>
            </a:r>
            <a:r>
              <a:rPr lang="pt-BR" dirty="0" smtClean="0">
                <a:latin typeface="Arial Narrow" pitchFamily="34" charset="0"/>
              </a:rPr>
              <a:t>Aprendizados mais relevantes. 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99592" y="1484784"/>
            <a:ext cx="727280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A Maior relevância do aprendizado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Ter uma visão crítica e adquirir a certeza de que esta é coerente com a realidade.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Aprender </a:t>
            </a:r>
            <a:r>
              <a:rPr lang="pt-BR" sz="2400" dirty="0">
                <a:latin typeface="Arial Narrow" pitchFamily="34" charset="0"/>
              </a:rPr>
              <a:t>que se sabe fazer, e fazer com o que se </a:t>
            </a:r>
            <a:r>
              <a:rPr lang="pt-BR" sz="2400" dirty="0" smtClean="0">
                <a:latin typeface="Arial Narrow" pitchFamily="34" charset="0"/>
              </a:rPr>
              <a:t>sabe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o </a:t>
            </a:r>
            <a:r>
              <a:rPr lang="pt-BR" sz="2400" dirty="0">
                <a:latin typeface="Arial Narrow" pitchFamily="34" charset="0"/>
              </a:rPr>
              <a:t>que dá imensa segurança e liberdade</a:t>
            </a:r>
            <a:r>
              <a:rPr lang="pt-BR" sz="2400" dirty="0" smtClean="0">
                <a:latin typeface="Arial Narrow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Sinceros agradecimentos</a:t>
            </a:r>
            <a:b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</a:br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a toda a equipe</a:t>
            </a:r>
            <a:b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</a:br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do curso.</a:t>
            </a:r>
            <a:b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Introdução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827584" y="148478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>
              <a:lnSpc>
                <a:spcPct val="150000"/>
              </a:lnSpc>
            </a:pPr>
            <a:r>
              <a:rPr lang="pt-BR" sz="2400" dirty="0">
                <a:latin typeface="Arial Narrow" pitchFamily="34" charset="0"/>
                <a:cs typeface="Arabic Typesetting" pitchFamily="66" charset="-78"/>
              </a:rPr>
              <a:t>Pelotas, Rio Grande do </a:t>
            </a: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Sul, 328.275 habitantes IBGE 2010 </a:t>
            </a:r>
          </a:p>
          <a:p>
            <a:pPr marL="90488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51 UBS. 18 equipes ESF, nenhum NASF.</a:t>
            </a:r>
          </a:p>
          <a:p>
            <a:pPr marL="90488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Centro de Especialidades Odontológicas (CEO) UFPEL.</a:t>
            </a:r>
          </a:p>
          <a:p>
            <a:pPr marL="90488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Centro </a:t>
            </a:r>
            <a:r>
              <a:rPr lang="pt-BR" sz="2400" dirty="0">
                <a:latin typeface="Arial Narrow" pitchFamily="34" charset="0"/>
                <a:cs typeface="Arabic Typesetting" pitchFamily="66" charset="-78"/>
              </a:rPr>
              <a:t>de Especialidades Médicas </a:t>
            </a: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– SMS.</a:t>
            </a:r>
          </a:p>
          <a:p>
            <a:pPr marL="90488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Ambulatórios </a:t>
            </a:r>
            <a:r>
              <a:rPr lang="pt-BR" sz="2400" dirty="0">
                <a:latin typeface="Arial Narrow" pitchFamily="34" charset="0"/>
                <a:cs typeface="Arabic Typesetting" pitchFamily="66" charset="-78"/>
              </a:rPr>
              <a:t>das duas Faculdades de </a:t>
            </a: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Medicina.</a:t>
            </a:r>
          </a:p>
          <a:p>
            <a:pPr marL="90488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Quatro hospitais gerais e um psiquiátrico.</a:t>
            </a:r>
          </a:p>
          <a:p>
            <a:pPr marL="90488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Cinco </a:t>
            </a:r>
            <a:r>
              <a:rPr lang="pt-BR" sz="2400" dirty="0">
                <a:latin typeface="Arial Narrow" pitchFamily="34" charset="0"/>
                <a:cs typeface="Arabic Typesetting" pitchFamily="66" charset="-78"/>
              </a:rPr>
              <a:t>CAPS gerais, </a:t>
            </a: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CAPS AD, CAPS I, CAPS E </a:t>
            </a:r>
            <a:r>
              <a:rPr lang="pt-BR" sz="2400" dirty="0" err="1" smtClean="0">
                <a:latin typeface="Arial Narrow" pitchFamily="34" charset="0"/>
                <a:cs typeface="Arabic Typesetting" pitchFamily="66" charset="-78"/>
              </a:rPr>
              <a:t>e</a:t>
            </a: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 CASE.</a:t>
            </a:r>
            <a:endParaRPr lang="pt-BR" sz="2400" dirty="0">
              <a:latin typeface="Arial Narrow" pitchFamily="34" charset="0"/>
              <a:cs typeface="Arabic Typesetting" pitchFamily="66" charset="-78"/>
            </a:endParaRPr>
          </a:p>
          <a:p>
            <a:pPr marL="90488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Alguns serviços referenciados </a:t>
            </a:r>
            <a:r>
              <a:rPr lang="pt-BR" sz="2400" dirty="0">
                <a:latin typeface="Arial Narrow" pitchFamily="34" charset="0"/>
                <a:cs typeface="Arabic Typesetting" pitchFamily="66" charset="-78"/>
              </a:rPr>
              <a:t>a municípios </a:t>
            </a:r>
            <a:r>
              <a:rPr lang="pt-BR" sz="2400" dirty="0" smtClean="0">
                <a:latin typeface="Arial Narrow" pitchFamily="34" charset="0"/>
                <a:cs typeface="Arabic Typesetting" pitchFamily="66" charset="-78"/>
              </a:rPr>
              <a:t>vizinhos</a:t>
            </a:r>
            <a:endParaRPr lang="pt-BR" sz="2400" dirty="0"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7584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Arial Narrow" pitchFamily="34" charset="0"/>
              </a:rPr>
              <a:t>3</a:t>
            </a:r>
            <a:r>
              <a:rPr lang="pt-BR" dirty="0" smtClean="0">
                <a:latin typeface="Arial Narrow" pitchFamily="34" charset="0"/>
              </a:rPr>
              <a:t>Caracterização do município.</a:t>
            </a:r>
            <a:endParaRPr lang="pt-BR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Introdução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Arial Narrow" pitchFamily="34" charset="0"/>
              </a:rPr>
              <a:t>3</a:t>
            </a:r>
            <a:r>
              <a:rPr lang="pt-BR" dirty="0" smtClean="0">
                <a:latin typeface="Arial Narrow" pitchFamily="34" charset="0"/>
              </a:rPr>
              <a:t> Caracterização de Unidade Básica de Saúde.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484784"/>
            <a:ext cx="757803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360363">
              <a:lnSpc>
                <a:spcPct val="150000"/>
              </a:lnSpc>
            </a:pPr>
            <a:r>
              <a:rPr lang="pt-BR" sz="2400" dirty="0">
                <a:latin typeface="Arial Narrow" pitchFamily="34" charset="0"/>
              </a:rPr>
              <a:t>Unidade de Saúde </a:t>
            </a:r>
            <a:r>
              <a:rPr lang="pt-BR" sz="2400" dirty="0" smtClean="0">
                <a:latin typeface="Arial Narrow" pitchFamily="34" charset="0"/>
              </a:rPr>
              <a:t>Navegantes</a:t>
            </a:r>
          </a:p>
          <a:p>
            <a:pPr indent="36036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Quatro equipes:</a:t>
            </a:r>
          </a:p>
          <a:p>
            <a:pPr indent="36036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- Dividem equitativamente cerca de dezesseis mil pessoas.</a:t>
            </a:r>
          </a:p>
          <a:p>
            <a:pPr indent="36036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- Apenas uma completa.</a:t>
            </a:r>
          </a:p>
          <a:p>
            <a:pPr indent="36036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Apoio: nutricionista, assistente social, pediatra e ginecologista,</a:t>
            </a:r>
          </a:p>
          <a:p>
            <a:pPr indent="36036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Primeira Infância Melhor – PIM, e Redução de Danos.</a:t>
            </a:r>
          </a:p>
          <a:p>
            <a:pPr indent="36036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Acadêmicos de Enfermagem e de Fisioterapia da UFPEL.</a:t>
            </a:r>
            <a:endParaRPr lang="pt-BR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Introdução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11247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Arial Narrow" pitchFamily="34" charset="0"/>
              </a:rPr>
              <a:t>4</a:t>
            </a:r>
            <a:r>
              <a:rPr lang="pt-BR" dirty="0" smtClean="0">
                <a:latin typeface="Arial Narrow" pitchFamily="34" charset="0"/>
              </a:rPr>
              <a:t> Situação da ação programática na Unidade antes da intervenção.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99592" y="1484784"/>
            <a:ext cx="315342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Sem registros específicos.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Sem protocolo.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Sem controle.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Desestímulo.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Qualidade descendente.</a:t>
            </a: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objetivos e metas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99592" y="112474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  <a:cs typeface="Arabic Typesetting" pitchFamily="66" charset="-78"/>
              </a:rPr>
              <a:t>Objetivos e metas da intervenção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99592" y="1628800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                               </a:t>
            </a: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objetivo geral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CRIAR </a:t>
            </a:r>
            <a:r>
              <a:rPr lang="pt-BR" sz="2400" dirty="0">
                <a:latin typeface="Arial Narrow" pitchFamily="34" charset="0"/>
              </a:rPr>
              <a:t>REGISTROS E MELHORAR A </a:t>
            </a:r>
            <a:r>
              <a:rPr lang="pt-BR" sz="2400" dirty="0" smtClean="0">
                <a:latin typeface="Arial Narrow" pitchFamily="34" charset="0"/>
              </a:rPr>
              <a:t>QUALIDADE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DA </a:t>
            </a:r>
            <a:r>
              <a:rPr lang="pt-BR" sz="2400" dirty="0">
                <a:latin typeface="Arial Narrow" pitchFamily="34" charset="0"/>
              </a:rPr>
              <a:t>ATENÇÃO AO USUÁRIO DO </a:t>
            </a:r>
            <a:r>
              <a:rPr lang="pt-BR" sz="2400" dirty="0" smtClean="0">
                <a:latin typeface="Arial Narrow" pitchFamily="34" charset="0"/>
              </a:rPr>
              <a:t>PROGRAMA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DE </a:t>
            </a:r>
            <a:r>
              <a:rPr lang="pt-BR" sz="2400" dirty="0">
                <a:latin typeface="Arial Narrow" pitchFamily="34" charset="0"/>
              </a:rPr>
              <a:t>HIPERTENSÃO E </a:t>
            </a:r>
            <a:r>
              <a:rPr lang="pt-BR" sz="2400" dirty="0" smtClean="0">
                <a:latin typeface="Arial Narrow" pitchFamily="34" charset="0"/>
              </a:rPr>
              <a:t>DIABETE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objetivos e metas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99592" y="112474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  <a:cs typeface="Arabic Typesetting" pitchFamily="66" charset="-78"/>
              </a:rPr>
              <a:t>Objetivos e metas da intervenção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99592" y="1628800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objetivos específicos</a:t>
            </a:r>
            <a:endParaRPr lang="pt-BR" sz="24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1  Ampliar a cobertura a hipertensos e diabéticos.</a:t>
            </a:r>
            <a:endParaRPr lang="pt-BR" sz="2400" dirty="0">
              <a:latin typeface="Arial Narrow" pitchFamily="34" charset="0"/>
            </a:endParaRPr>
          </a:p>
          <a:p>
            <a:pPr marL="269875" indent="-269875">
              <a:lnSpc>
                <a:spcPct val="150000"/>
              </a:lnSpc>
            </a:pPr>
            <a:r>
              <a:rPr lang="pt-BR" sz="2400" dirty="0">
                <a:latin typeface="Arial Narrow" pitchFamily="34" charset="0"/>
              </a:rPr>
              <a:t>2 </a:t>
            </a:r>
            <a:r>
              <a:rPr lang="pt-BR" sz="2400" dirty="0" smtClean="0">
                <a:latin typeface="Arial Narrow" pitchFamily="34" charset="0"/>
              </a:rPr>
              <a:t> Melhorar </a:t>
            </a:r>
            <a:r>
              <a:rPr lang="pt-BR" sz="2400" dirty="0">
                <a:latin typeface="Arial Narrow" pitchFamily="34" charset="0"/>
              </a:rPr>
              <a:t>a adesão dos hipertensos e/ou diabéticos ao </a:t>
            </a:r>
            <a:r>
              <a:rPr lang="pt-BR" sz="2400" dirty="0" smtClean="0">
                <a:latin typeface="Arial Narrow" pitchFamily="34" charset="0"/>
              </a:rPr>
              <a:t>programa.</a:t>
            </a:r>
            <a:endParaRPr lang="pt-BR" sz="2400" dirty="0">
              <a:latin typeface="Arial Narrow" pitchFamily="34" charset="0"/>
            </a:endParaRPr>
          </a:p>
          <a:p>
            <a:pPr marL="269875" indent="-269875">
              <a:lnSpc>
                <a:spcPct val="150000"/>
              </a:lnSpc>
            </a:pPr>
            <a:r>
              <a:rPr lang="pt-BR" sz="2400" dirty="0">
                <a:latin typeface="Arial Narrow" pitchFamily="34" charset="0"/>
              </a:rPr>
              <a:t>3 </a:t>
            </a:r>
            <a:r>
              <a:rPr lang="pt-BR" sz="2400" dirty="0" smtClean="0">
                <a:latin typeface="Arial Narrow" pitchFamily="34" charset="0"/>
              </a:rPr>
              <a:t> Melhorar </a:t>
            </a:r>
            <a:r>
              <a:rPr lang="pt-BR" sz="2400" dirty="0">
                <a:latin typeface="Arial Narrow" pitchFamily="34" charset="0"/>
              </a:rPr>
              <a:t>a qualidade do atendimento aos hipertensos e/ou </a:t>
            </a:r>
            <a:r>
              <a:rPr lang="pt-BR" sz="2400" dirty="0" smtClean="0">
                <a:latin typeface="Arial Narrow" pitchFamily="34" charset="0"/>
              </a:rPr>
              <a:t>diabéticos.</a:t>
            </a:r>
            <a:endParaRPr lang="pt-BR" sz="24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 Narrow" pitchFamily="34" charset="0"/>
              </a:rPr>
              <a:t>4 </a:t>
            </a:r>
            <a:r>
              <a:rPr lang="pt-BR" sz="2400" dirty="0" smtClean="0">
                <a:latin typeface="Arial Narrow" pitchFamily="34" charset="0"/>
              </a:rPr>
              <a:t> Melhorar </a:t>
            </a:r>
            <a:r>
              <a:rPr lang="pt-BR" sz="2400" dirty="0">
                <a:latin typeface="Arial Narrow" pitchFamily="34" charset="0"/>
              </a:rPr>
              <a:t>o registro das </a:t>
            </a:r>
            <a:r>
              <a:rPr lang="pt-BR" sz="2400" dirty="0" smtClean="0">
                <a:latin typeface="Arial Narrow" pitchFamily="34" charset="0"/>
              </a:rPr>
              <a:t>informações.</a:t>
            </a:r>
            <a:endParaRPr lang="pt-BR" sz="2400" dirty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 Narrow" pitchFamily="34" charset="0"/>
              </a:rPr>
              <a:t>5 </a:t>
            </a:r>
            <a:r>
              <a:rPr lang="pt-BR" sz="2400" dirty="0" smtClean="0">
                <a:latin typeface="Arial Narrow" pitchFamily="34" charset="0"/>
              </a:rPr>
              <a:t> Realizar </a:t>
            </a:r>
            <a:r>
              <a:rPr lang="pt-BR" sz="2400" dirty="0">
                <a:latin typeface="Arial Narrow" pitchFamily="34" charset="0"/>
              </a:rPr>
              <a:t>ações de promoção à </a:t>
            </a:r>
            <a:r>
              <a:rPr lang="pt-BR" sz="2400" dirty="0" smtClean="0">
                <a:latin typeface="Arial Narrow" pitchFamily="34" charset="0"/>
              </a:rPr>
              <a:t>saúde.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    objetivos e metas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899592" y="112474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Narrow" pitchFamily="34" charset="0"/>
                <a:cs typeface="Arabic Typesetting" pitchFamily="66" charset="-78"/>
              </a:rPr>
              <a:t>Objetivos e metas da intervenção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99592" y="1484784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elix Titling" pitchFamily="82" charset="0"/>
              </a:rPr>
              <a:t>Metas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Referente </a:t>
            </a:r>
            <a:r>
              <a:rPr lang="pt-BR" sz="2400" dirty="0">
                <a:latin typeface="Arial Narrow" pitchFamily="34" charset="0"/>
              </a:rPr>
              <a:t>ao objetivo </a:t>
            </a:r>
            <a:r>
              <a:rPr lang="pt-BR" sz="2400" dirty="0" smtClean="0">
                <a:latin typeface="Arial Narrow" pitchFamily="34" charset="0"/>
              </a:rPr>
              <a:t>1 </a:t>
            </a:r>
            <a:r>
              <a:rPr lang="pt-BR" dirty="0" smtClean="0">
                <a:latin typeface="Arial Narrow" pitchFamily="34" charset="0"/>
              </a:rPr>
              <a:t>(ampliar a cobertura a hipertensos e diabéticos)</a:t>
            </a:r>
            <a:r>
              <a:rPr lang="pt-BR" sz="2400" dirty="0" smtClean="0">
                <a:latin typeface="Arial Narrow" pitchFamily="34" charset="0"/>
              </a:rPr>
              <a:t>.</a:t>
            </a:r>
            <a:endParaRPr lang="pt-BR" dirty="0">
              <a:latin typeface="Arial Narrow" pitchFamily="34" charset="0"/>
            </a:endParaRPr>
          </a:p>
          <a:p>
            <a:pPr marL="989013" indent="-989013">
              <a:lnSpc>
                <a:spcPct val="150000"/>
              </a:lnSpc>
            </a:pPr>
            <a:r>
              <a:rPr lang="pt-BR" sz="2400" dirty="0" smtClean="0">
                <a:latin typeface="Arial Narrow" pitchFamily="34" charset="0"/>
              </a:rPr>
              <a:t>META 1  Cadastrar </a:t>
            </a:r>
            <a:r>
              <a:rPr lang="pt-BR" sz="2400" dirty="0">
                <a:latin typeface="Arial Narrow" pitchFamily="34" charset="0"/>
              </a:rPr>
              <a:t>20% dos hipertensos e/ou diabéticos da área de abrangência no Programa de Atenção à hipertensão e </a:t>
            </a:r>
            <a:r>
              <a:rPr lang="pt-BR" sz="2400" dirty="0" smtClean="0">
                <a:latin typeface="Arial Narrow" pitchFamily="34" charset="0"/>
              </a:rPr>
              <a:t>diabetes.</a:t>
            </a:r>
            <a:endParaRPr lang="pt-BR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1806</Words>
  <Application>Microsoft Office PowerPoint</Application>
  <PresentationFormat>Apresentação na tela (4:3)</PresentationFormat>
  <Paragraphs>236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Tema do Office</vt:lpstr>
      <vt:lpstr>Intervenção na ação programática de hipertensos e diabéticos </vt:lpstr>
      <vt:lpstr>   Introdução</vt:lpstr>
      <vt:lpstr>   Introdução</vt:lpstr>
      <vt:lpstr>   Introdução</vt:lpstr>
      <vt:lpstr>   Introdução</vt:lpstr>
      <vt:lpstr>   Introdução</vt:lpstr>
      <vt:lpstr>   objetivos e metas</vt:lpstr>
      <vt:lpstr>   objetivos e metas</vt:lpstr>
      <vt:lpstr>    objetivos e metas</vt:lpstr>
      <vt:lpstr>    objetivos e metas</vt:lpstr>
      <vt:lpstr>    objetivos e metas</vt:lpstr>
      <vt:lpstr>    objetivos e metas</vt:lpstr>
      <vt:lpstr>    objetivos e metas</vt:lpstr>
      <vt:lpstr>   metodologia</vt:lpstr>
      <vt:lpstr>   metodologia</vt:lpstr>
      <vt:lpstr>   metodologia</vt:lpstr>
      <vt:lpstr>   metodologia</vt:lpstr>
      <vt:lpstr>   resultados</vt:lpstr>
      <vt:lpstr>   resultados</vt:lpstr>
      <vt:lpstr>   resultados</vt:lpstr>
      <vt:lpstr>   resultados</vt:lpstr>
      <vt:lpstr>   resultados</vt:lpstr>
      <vt:lpstr>   resultados</vt:lpstr>
      <vt:lpstr>   resultados</vt:lpstr>
      <vt:lpstr>   resultados</vt:lpstr>
      <vt:lpstr>   discussão</vt:lpstr>
      <vt:lpstr>   discusSÃO</vt:lpstr>
      <vt:lpstr>   discussão</vt:lpstr>
      <vt:lpstr>   discussão</vt:lpstr>
      <vt:lpstr>   reflexão crítica </vt:lpstr>
      <vt:lpstr>   reflexão crítica </vt:lpstr>
      <vt:lpstr>   reflexão crítica </vt:lpstr>
      <vt:lpstr>   reflexão crítica </vt:lpstr>
      <vt:lpstr>Sinceros agradecimentos a toda a equipe do curso.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Seis</dc:creator>
  <cp:lastModifiedBy>Seis</cp:lastModifiedBy>
  <cp:revision>10</cp:revision>
  <dcterms:created xsi:type="dcterms:W3CDTF">2013-05-10T01:07:12Z</dcterms:created>
  <dcterms:modified xsi:type="dcterms:W3CDTF">2013-05-10T01:45:46Z</dcterms:modified>
</cp:coreProperties>
</file>