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7" r:id="rId2"/>
    <p:sldId id="288" r:id="rId3"/>
    <p:sldId id="269" r:id="rId4"/>
    <p:sldId id="270" r:id="rId5"/>
    <p:sldId id="271" r:id="rId6"/>
    <p:sldId id="272" r:id="rId7"/>
    <p:sldId id="273" r:id="rId8"/>
    <p:sldId id="257" r:id="rId9"/>
    <p:sldId id="260" r:id="rId10"/>
    <p:sldId id="258" r:id="rId11"/>
    <p:sldId id="261" r:id="rId12"/>
    <p:sldId id="265" r:id="rId13"/>
    <p:sldId id="268" r:id="rId14"/>
    <p:sldId id="289" r:id="rId15"/>
    <p:sldId id="266" r:id="rId16"/>
    <p:sldId id="290" r:id="rId17"/>
    <p:sldId id="274" r:id="rId18"/>
    <p:sldId id="275" r:id="rId19"/>
    <p:sldId id="276" r:id="rId20"/>
    <p:sldId id="277" r:id="rId21"/>
    <p:sldId id="291" r:id="rId22"/>
    <p:sldId id="292" r:id="rId23"/>
    <p:sldId id="278" r:id="rId24"/>
    <p:sldId id="279" r:id="rId25"/>
    <p:sldId id="280" r:id="rId26"/>
    <p:sldId id="281" r:id="rId27"/>
    <p:sldId id="282" r:id="rId28"/>
    <p:sldId id="285" r:id="rId29"/>
    <p:sldId id="286" r:id="rId30"/>
    <p:sldId id="293" r:id="rId31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67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aulo\Desktop\Especializa&#231;&#227;o\Resultados\Semana%201\PROVAB%20Coleta%20de%20dados%20final.xls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Paulo\Desktop\Especializa&#231;&#227;o\Resultados\Semana%201\PROVAB%20Coleta%20de%20dados%20final.xls" TargetMode="External"/><Relationship Id="rId1" Type="http://schemas.openxmlformats.org/officeDocument/2006/relationships/themeOverride" Target="../theme/themeOverride1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aulo\Desktop\Especializa&#231;&#227;o\Resultados\Semana%201\PROVAB%20Coleta%20de%20dados%20final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aulo\Desktop\Especializa&#231;&#227;o\Resultados\Semana%201\PROVAB%20Coleta%20de%20dados%20final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aulo\Desktop\Especializa&#231;&#227;o\Resultados\Semana%201\PROVAB%20Coleta%20de%20dados%20final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aulo\Desktop\Especializa&#231;&#227;o\Resultados\Semana%201\PROVAB%20Coleta%20de%20dados%20final.xls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aulo\Desktop\Especializa&#231;&#227;o\Resultados\Semana%201\PROVAB%20Coleta%20de%20dados%20final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18"/>
  <c:chart>
    <c:autoTitleDeleted val="1"/>
    <c:plotArea>
      <c:layout>
        <c:manualLayout>
          <c:layoutTarget val="inner"/>
          <c:xMode val="edge"/>
          <c:yMode val="edge"/>
          <c:x val="0.11693559898681688"/>
          <c:y val="6.6906744183858724E-2"/>
          <c:w val="0.86021590043180085"/>
          <c:h val="0.81840130198778849"/>
        </c:manualLayout>
      </c:layout>
      <c:barChart>
        <c:barDir val="col"/>
        <c:grouping val="clustered"/>
        <c:ser>
          <c:idx val="0"/>
          <c:order val="0"/>
          <c:tx>
            <c:strRef>
              <c:f>Indicadores!$C$5</c:f>
              <c:strCache>
                <c:ptCount val="1"/>
                <c:pt idx="0">
                  <c:v>Proporção de gestantes cadastradas no Programa de Pré-natal e Puerpério. 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dLbls>
            <c:showVal val="1"/>
          </c:dLbls>
          <c:cat>
            <c:strRef>
              <c:f>Indicadores!$D$4:$F$4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Indicadores!$D$5:$F$5</c:f>
              <c:numCache>
                <c:formatCode>0.0%</c:formatCode>
                <c:ptCount val="3"/>
                <c:pt idx="0">
                  <c:v>0.65625000000000755</c:v>
                </c:pt>
                <c:pt idx="1">
                  <c:v>0.59375000000000122</c:v>
                </c:pt>
                <c:pt idx="2">
                  <c:v>0.65625000000000755</c:v>
                </c:pt>
              </c:numCache>
            </c:numRef>
          </c:val>
        </c:ser>
        <c:axId val="56204672"/>
        <c:axId val="57021568"/>
      </c:barChart>
      <c:catAx>
        <c:axId val="56204672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pt-BR"/>
          </a:p>
        </c:txPr>
        <c:crossAx val="57021568"/>
        <c:crosses val="autoZero"/>
        <c:auto val="1"/>
        <c:lblAlgn val="ctr"/>
        <c:lblOffset val="100"/>
      </c:catAx>
      <c:valAx>
        <c:axId val="57021568"/>
        <c:scaling>
          <c:orientation val="minMax"/>
          <c:max val="1"/>
          <c:min val="0"/>
        </c:scaling>
        <c:axPos val="l"/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pt-BR"/>
          </a:p>
        </c:txPr>
        <c:crossAx val="56204672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 pitchFamily="34" charset="0"/>
          <a:ea typeface="Calibri"/>
          <a:cs typeface="Arial" pitchFamily="34" charset="0"/>
        </a:defRPr>
      </a:pPr>
      <a:endParaRPr lang="pt-BR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1693559898681676"/>
          <c:y val="8.9517449894735007E-2"/>
          <c:w val="0.86290407247482515"/>
          <c:h val="0.79740982907171942"/>
        </c:manualLayout>
      </c:layout>
      <c:barChart>
        <c:barDir val="col"/>
        <c:grouping val="clustered"/>
        <c:ser>
          <c:idx val="0"/>
          <c:order val="0"/>
          <c:tx>
            <c:strRef>
              <c:f>Indicadores!$C$11</c:f>
              <c:strCache>
                <c:ptCount val="1"/>
                <c:pt idx="0">
                  <c:v>Proporção de gestantes captadas no primeiro trimestre de gestação.</c:v>
                </c:pt>
              </c:strCache>
            </c:strRef>
          </c:tx>
          <c:spPr>
            <a:solidFill>
              <a:srgbClr val="E46C0A"/>
            </a:solidFill>
            <a:ln w="25400">
              <a:noFill/>
            </a:ln>
          </c:spPr>
          <c:dLbls>
            <c:txPr>
              <a:bodyPr/>
              <a:lstStyle/>
              <a:p>
                <a:pPr>
                  <a:defRPr>
                    <a:latin typeface="Arial" pitchFamily="34" charset="0"/>
                    <a:cs typeface="Arial" pitchFamily="34" charset="0"/>
                  </a:defRPr>
                </a:pPr>
                <a:endParaRPr lang="pt-BR"/>
              </a:p>
            </c:txPr>
            <c:showVal val="1"/>
          </c:dLbls>
          <c:cat>
            <c:strRef>
              <c:f>Indicadores!$D$10:$F$10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Indicadores!$D$11:$F$11</c:f>
              <c:numCache>
                <c:formatCode>0.0%</c:formatCode>
                <c:ptCount val="3"/>
                <c:pt idx="0">
                  <c:v>0.61904761904761962</c:v>
                </c:pt>
                <c:pt idx="1">
                  <c:v>0.6842105263157896</c:v>
                </c:pt>
                <c:pt idx="2">
                  <c:v>0.71428571428571463</c:v>
                </c:pt>
              </c:numCache>
            </c:numRef>
          </c:val>
        </c:ser>
        <c:axId val="57152256"/>
        <c:axId val="57153792"/>
      </c:barChart>
      <c:catAx>
        <c:axId val="57152256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defRPr>
            </a:pPr>
            <a:endParaRPr lang="pt-BR"/>
          </a:p>
        </c:txPr>
        <c:crossAx val="57153792"/>
        <c:crosses val="autoZero"/>
        <c:auto val="1"/>
        <c:lblAlgn val="ctr"/>
        <c:lblOffset val="100"/>
      </c:catAx>
      <c:valAx>
        <c:axId val="57153792"/>
        <c:scaling>
          <c:orientation val="minMax"/>
          <c:max val="1"/>
        </c:scaling>
        <c:axPos val="l"/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defRPr>
            </a:pPr>
            <a:endParaRPr lang="pt-BR"/>
          </a:p>
        </c:txPr>
        <c:crossAx val="57152256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chart>
    <c:autoTitleDeleted val="1"/>
    <c:plotArea>
      <c:layout>
        <c:manualLayout>
          <c:layoutTarget val="inner"/>
          <c:xMode val="edge"/>
          <c:yMode val="edge"/>
          <c:x val="0.11485159619778215"/>
          <c:y val="8.7529976019184663E-2"/>
          <c:w val="0.86798763025909875"/>
          <c:h val="0.79736211031174442"/>
        </c:manualLayout>
      </c:layout>
      <c:barChart>
        <c:barDir val="col"/>
        <c:grouping val="clustered"/>
        <c:ser>
          <c:idx val="0"/>
          <c:order val="0"/>
          <c:tx>
            <c:strRef>
              <c:f>Indicadores!$C$38</c:f>
              <c:strCache>
                <c:ptCount val="1"/>
                <c:pt idx="0">
                  <c:v>Proporção de gestantes com pelo menos um exame ginecológico por trimestre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dLbls>
            <c:txPr>
              <a:bodyPr/>
              <a:lstStyle/>
              <a:p>
                <a:pPr>
                  <a:defRPr>
                    <a:latin typeface="Arial" pitchFamily="34" charset="0"/>
                    <a:cs typeface="Arial" pitchFamily="34" charset="0"/>
                  </a:defRPr>
                </a:pPr>
                <a:endParaRPr lang="pt-BR"/>
              </a:p>
            </c:txPr>
            <c:showVal val="1"/>
          </c:dLbls>
          <c:cat>
            <c:strRef>
              <c:f>Indicadores!$D$37:$F$37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Indicadores!$D$38:$F$38</c:f>
              <c:numCache>
                <c:formatCode>0.0%</c:formatCode>
                <c:ptCount val="3"/>
                <c:pt idx="0">
                  <c:v>9.5238095238095247E-2</c:v>
                </c:pt>
                <c:pt idx="1">
                  <c:v>0.31578947368421834</c:v>
                </c:pt>
                <c:pt idx="2">
                  <c:v>0.52380952380952384</c:v>
                </c:pt>
              </c:numCache>
            </c:numRef>
          </c:val>
        </c:ser>
        <c:axId val="57186176"/>
        <c:axId val="57187712"/>
      </c:barChart>
      <c:catAx>
        <c:axId val="57186176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defRPr>
            </a:pPr>
            <a:endParaRPr lang="pt-BR"/>
          </a:p>
        </c:txPr>
        <c:crossAx val="57187712"/>
        <c:crosses val="autoZero"/>
        <c:auto val="1"/>
        <c:lblAlgn val="ctr"/>
        <c:lblOffset val="100"/>
      </c:catAx>
      <c:valAx>
        <c:axId val="57187712"/>
        <c:scaling>
          <c:orientation val="minMax"/>
          <c:max val="1"/>
        </c:scaling>
        <c:axPos val="l"/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defRPr>
            </a:pPr>
            <a:endParaRPr lang="pt-BR"/>
          </a:p>
        </c:txPr>
        <c:crossAx val="57186176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18"/>
  <c:chart>
    <c:autoTitleDeleted val="1"/>
    <c:plotArea>
      <c:layout>
        <c:manualLayout>
          <c:layoutTarget val="inner"/>
          <c:xMode val="edge"/>
          <c:yMode val="edge"/>
          <c:x val="0.11530815109343936"/>
          <c:y val="0.10904584882280052"/>
          <c:w val="0.87011265738900545"/>
          <c:h val="0.77199504337052127"/>
        </c:manualLayout>
      </c:layout>
      <c:barChart>
        <c:barDir val="col"/>
        <c:grouping val="clustered"/>
        <c:ser>
          <c:idx val="0"/>
          <c:order val="0"/>
          <c:tx>
            <c:strRef>
              <c:f>Indicadores!$C$77</c:f>
              <c:strCache>
                <c:ptCount val="1"/>
                <c:pt idx="0">
                  <c:v>Proporção de gestantes com solicitação de exame de Urina tipo 1 com urocultura e antibiograma em dia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dLbls>
            <c:txPr>
              <a:bodyPr/>
              <a:lstStyle/>
              <a:p>
                <a:pPr>
                  <a:defRPr>
                    <a:latin typeface="Arial" pitchFamily="34" charset="0"/>
                    <a:cs typeface="Arial" pitchFamily="34" charset="0"/>
                  </a:defRPr>
                </a:pPr>
                <a:endParaRPr lang="pt-BR"/>
              </a:p>
            </c:txPr>
            <c:showVal val="1"/>
          </c:dLbls>
          <c:cat>
            <c:strRef>
              <c:f>Indicadores!$D$76:$F$76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Indicadores!$D$77:$F$77</c:f>
              <c:numCache>
                <c:formatCode>0.0%</c:formatCode>
                <c:ptCount val="3"/>
                <c:pt idx="0">
                  <c:v>0.28571428571429092</c:v>
                </c:pt>
                <c:pt idx="1">
                  <c:v>0.6315789473684289</c:v>
                </c:pt>
                <c:pt idx="2">
                  <c:v>0.66666666666666663</c:v>
                </c:pt>
              </c:numCache>
            </c:numRef>
          </c:val>
        </c:ser>
        <c:axId val="59571200"/>
        <c:axId val="59581184"/>
      </c:barChart>
      <c:catAx>
        <c:axId val="59571200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defRPr>
            </a:pPr>
            <a:endParaRPr lang="pt-BR"/>
          </a:p>
        </c:txPr>
        <c:crossAx val="59581184"/>
        <c:crosses val="autoZero"/>
        <c:auto val="1"/>
        <c:lblAlgn val="ctr"/>
        <c:lblOffset val="100"/>
      </c:catAx>
      <c:valAx>
        <c:axId val="59581184"/>
        <c:scaling>
          <c:orientation val="minMax"/>
          <c:max val="1"/>
        </c:scaling>
        <c:axPos val="l"/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defRPr>
            </a:pPr>
            <a:endParaRPr lang="pt-BR"/>
          </a:p>
        </c:txPr>
        <c:crossAx val="59571200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18"/>
  <c:chart>
    <c:autoTitleDeleted val="1"/>
    <c:plotArea>
      <c:layout>
        <c:manualLayout>
          <c:layoutTarget val="inner"/>
          <c:xMode val="edge"/>
          <c:yMode val="edge"/>
          <c:x val="0.11693559898681653"/>
          <c:y val="9.6491228070175433E-2"/>
          <c:w val="0.85483955634579156"/>
          <c:h val="0.78320802005012535"/>
        </c:manualLayout>
      </c:layout>
      <c:barChart>
        <c:barDir val="col"/>
        <c:grouping val="clustered"/>
        <c:ser>
          <c:idx val="0"/>
          <c:order val="0"/>
          <c:tx>
            <c:strRef>
              <c:f>Indicadores!$C$97</c:f>
              <c:strCache>
                <c:ptCount val="1"/>
                <c:pt idx="0">
                  <c:v>Proporção de gestantes com  o esquema da vacina anti-tetânica completo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dLbls>
            <c:dLbl>
              <c:idx val="2"/>
              <c:delete val="1"/>
            </c:dLbl>
            <c:txPr>
              <a:bodyPr/>
              <a:lstStyle/>
              <a:p>
                <a:pPr>
                  <a:defRPr>
                    <a:latin typeface="Arial" pitchFamily="34" charset="0"/>
                    <a:cs typeface="Arial" pitchFamily="34" charset="0"/>
                  </a:defRPr>
                </a:pPr>
                <a:endParaRPr lang="pt-BR"/>
              </a:p>
            </c:txPr>
            <c:showVal val="1"/>
          </c:dLbls>
          <c:cat>
            <c:strRef>
              <c:f>Indicadores!$D$96:$F$96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Indicadores!$D$97:$F$97</c:f>
              <c:numCache>
                <c:formatCode>0.0%</c:formatCode>
                <c:ptCount val="3"/>
                <c:pt idx="0">
                  <c:v>0.90476190476189999</c:v>
                </c:pt>
                <c:pt idx="1">
                  <c:v>0.94736842105262498</c:v>
                </c:pt>
                <c:pt idx="2">
                  <c:v>1</c:v>
                </c:pt>
              </c:numCache>
            </c:numRef>
          </c:val>
        </c:ser>
        <c:axId val="59621760"/>
        <c:axId val="59623296"/>
      </c:barChart>
      <c:catAx>
        <c:axId val="59621760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defRPr>
            </a:pPr>
            <a:endParaRPr lang="pt-BR"/>
          </a:p>
        </c:txPr>
        <c:crossAx val="59623296"/>
        <c:crosses val="autoZero"/>
        <c:auto val="1"/>
        <c:lblAlgn val="ctr"/>
        <c:lblOffset val="100"/>
      </c:catAx>
      <c:valAx>
        <c:axId val="59623296"/>
        <c:scaling>
          <c:orientation val="minMax"/>
          <c:max val="1"/>
          <c:min val="0"/>
        </c:scaling>
        <c:axPos val="l"/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defRPr>
            </a:pPr>
            <a:endParaRPr lang="pt-BR"/>
          </a:p>
        </c:txPr>
        <c:crossAx val="59621760"/>
        <c:crosses val="autoZero"/>
        <c:crossBetween val="between"/>
        <c:majorUnit val="0.2"/>
      </c:valAx>
      <c:spPr>
        <a:noFill/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18"/>
  <c:chart>
    <c:autoTitleDeleted val="1"/>
    <c:plotArea>
      <c:layout>
        <c:manualLayout>
          <c:layoutTarget val="inner"/>
          <c:xMode val="edge"/>
          <c:yMode val="edge"/>
          <c:x val="0.12016293279022409"/>
          <c:y val="8.4806024688610065E-2"/>
          <c:w val="0.84589273591310365"/>
          <c:h val="0.80212125427784464"/>
        </c:manualLayout>
      </c:layout>
      <c:barChart>
        <c:barDir val="col"/>
        <c:grouping val="clustered"/>
        <c:ser>
          <c:idx val="0"/>
          <c:order val="0"/>
          <c:tx>
            <c:strRef>
              <c:f>Indicadores!$C$102</c:f>
              <c:strCache>
                <c:ptCount val="1"/>
                <c:pt idx="0">
                  <c:v>Proporção de gestantes com  o esquema da vacina de Hepatite B completo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dLbls>
            <c:txPr>
              <a:bodyPr/>
              <a:lstStyle/>
              <a:p>
                <a:pPr>
                  <a:defRPr>
                    <a:latin typeface="Arial" pitchFamily="34" charset="0"/>
                    <a:cs typeface="Arial" pitchFamily="34" charset="0"/>
                  </a:defRPr>
                </a:pPr>
                <a:endParaRPr lang="pt-BR"/>
              </a:p>
            </c:txPr>
            <c:showVal val="1"/>
          </c:dLbls>
          <c:cat>
            <c:strRef>
              <c:f>Indicadores!$D$101:$F$101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Indicadores!$D$102:$F$102</c:f>
              <c:numCache>
                <c:formatCode>0.0%</c:formatCode>
                <c:ptCount val="3"/>
                <c:pt idx="0">
                  <c:v>0.71428571428571463</c:v>
                </c:pt>
                <c:pt idx="1">
                  <c:v>0.73684210526315785</c:v>
                </c:pt>
                <c:pt idx="2">
                  <c:v>0.80952380952380965</c:v>
                </c:pt>
              </c:numCache>
            </c:numRef>
          </c:val>
        </c:ser>
        <c:axId val="60769792"/>
        <c:axId val="60771328"/>
      </c:barChart>
      <c:catAx>
        <c:axId val="60769792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defRPr>
            </a:pPr>
            <a:endParaRPr lang="pt-BR"/>
          </a:p>
        </c:txPr>
        <c:crossAx val="60771328"/>
        <c:crosses val="autoZero"/>
        <c:auto val="1"/>
        <c:lblAlgn val="ctr"/>
        <c:lblOffset val="100"/>
      </c:catAx>
      <c:valAx>
        <c:axId val="60771328"/>
        <c:scaling>
          <c:orientation val="minMax"/>
          <c:max val="1"/>
          <c:min val="0"/>
        </c:scaling>
        <c:axPos val="l"/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defRPr>
            </a:pPr>
            <a:endParaRPr lang="pt-BR"/>
          </a:p>
        </c:txPr>
        <c:crossAx val="60769792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18"/>
  <c:chart>
    <c:autoTitleDeleted val="1"/>
    <c:plotArea>
      <c:layout>
        <c:manualLayout>
          <c:layoutTarget val="inner"/>
          <c:xMode val="edge"/>
          <c:yMode val="edge"/>
          <c:x val="0.11764717534464468"/>
          <c:y val="7.5588599752168528E-2"/>
          <c:w val="0.84584262273650546"/>
          <c:h val="0.80545229244114003"/>
        </c:manualLayout>
      </c:layout>
      <c:barChart>
        <c:barDir val="col"/>
        <c:grouping val="clustered"/>
        <c:ser>
          <c:idx val="0"/>
          <c:order val="0"/>
          <c:tx>
            <c:strRef>
              <c:f>Indicadores!$C$122</c:f>
              <c:strCache>
                <c:ptCount val="1"/>
                <c:pt idx="0">
                  <c:v>Proporção de gestantes com registro na ficha espelho de pré-natal/vacinação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dLbls>
            <c:txPr>
              <a:bodyPr/>
              <a:lstStyle/>
              <a:p>
                <a:pPr>
                  <a:defRPr>
                    <a:latin typeface="Arial" pitchFamily="34" charset="0"/>
                    <a:cs typeface="Arial" pitchFamily="34" charset="0"/>
                  </a:defRPr>
                </a:pPr>
                <a:endParaRPr lang="pt-BR"/>
              </a:p>
            </c:txPr>
            <c:showVal val="1"/>
          </c:dLbls>
          <c:cat>
            <c:strRef>
              <c:f>Indicadores!$D$121:$F$121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Indicadores!$D$122:$F$122</c:f>
              <c:numCache>
                <c:formatCode>0.0%</c:formatCode>
                <c:ptCount val="3"/>
                <c:pt idx="0">
                  <c:v>4.7619047619047623E-2</c:v>
                </c:pt>
                <c:pt idx="1">
                  <c:v>0.36842105263157893</c:v>
                </c:pt>
                <c:pt idx="2">
                  <c:v>0.61904761904761962</c:v>
                </c:pt>
              </c:numCache>
            </c:numRef>
          </c:val>
        </c:ser>
        <c:axId val="60811904"/>
        <c:axId val="61088128"/>
      </c:barChart>
      <c:catAx>
        <c:axId val="60811904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defRPr>
            </a:pPr>
            <a:endParaRPr lang="pt-BR"/>
          </a:p>
        </c:txPr>
        <c:crossAx val="61088128"/>
        <c:crosses val="autoZero"/>
        <c:auto val="1"/>
        <c:lblAlgn val="ctr"/>
        <c:lblOffset val="100"/>
      </c:catAx>
      <c:valAx>
        <c:axId val="61088128"/>
        <c:scaling>
          <c:orientation val="minMax"/>
          <c:max val="1"/>
        </c:scaling>
        <c:axPos val="l"/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defRPr>
            </a:pPr>
            <a:endParaRPr lang="pt-BR"/>
          </a:p>
        </c:txPr>
        <c:crossAx val="60811904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4762D-E60D-4B54-83DE-C6490DE76826}" type="datetimeFigureOut">
              <a:rPr lang="pt-BR" smtClean="0"/>
              <a:pPr/>
              <a:t>26/02/2014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FC1B3-4BDC-40DC-903B-64BE94E2880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4762D-E60D-4B54-83DE-C6490DE76826}" type="datetimeFigureOut">
              <a:rPr lang="pt-BR" smtClean="0"/>
              <a:pPr/>
              <a:t>26/02/2014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FC1B3-4BDC-40DC-903B-64BE94E2880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4762D-E60D-4B54-83DE-C6490DE76826}" type="datetimeFigureOut">
              <a:rPr lang="pt-BR" smtClean="0"/>
              <a:pPr/>
              <a:t>26/02/2014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FC1B3-4BDC-40DC-903B-64BE94E2880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4762D-E60D-4B54-83DE-C6490DE76826}" type="datetimeFigureOut">
              <a:rPr lang="pt-BR" smtClean="0"/>
              <a:pPr/>
              <a:t>26/02/2014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FC1B3-4BDC-40DC-903B-64BE94E2880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4762D-E60D-4B54-83DE-C6490DE76826}" type="datetimeFigureOut">
              <a:rPr lang="pt-BR" smtClean="0"/>
              <a:pPr/>
              <a:t>26/02/2014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FC1B3-4BDC-40DC-903B-64BE94E2880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4762D-E60D-4B54-83DE-C6490DE76826}" type="datetimeFigureOut">
              <a:rPr lang="pt-BR" smtClean="0"/>
              <a:pPr/>
              <a:t>26/02/2014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FC1B3-4BDC-40DC-903B-64BE94E2880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4762D-E60D-4B54-83DE-C6490DE76826}" type="datetimeFigureOut">
              <a:rPr lang="pt-BR" smtClean="0"/>
              <a:pPr/>
              <a:t>26/02/2014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FC1B3-4BDC-40DC-903B-64BE94E2880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4762D-E60D-4B54-83DE-C6490DE76826}" type="datetimeFigureOut">
              <a:rPr lang="pt-BR" smtClean="0"/>
              <a:pPr/>
              <a:t>26/02/2014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FC1B3-4BDC-40DC-903B-64BE94E2880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4762D-E60D-4B54-83DE-C6490DE76826}" type="datetimeFigureOut">
              <a:rPr lang="pt-BR" smtClean="0"/>
              <a:pPr/>
              <a:t>26/02/2014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FC1B3-4BDC-40DC-903B-64BE94E2880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4762D-E60D-4B54-83DE-C6490DE76826}" type="datetimeFigureOut">
              <a:rPr lang="pt-BR" smtClean="0"/>
              <a:pPr/>
              <a:t>26/02/2014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FC1B3-4BDC-40DC-903B-64BE94E2880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4762D-E60D-4B54-83DE-C6490DE76826}" type="datetimeFigureOut">
              <a:rPr lang="pt-BR" smtClean="0"/>
              <a:pPr/>
              <a:t>26/02/2014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FC1B3-4BDC-40DC-903B-64BE94E2880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54762D-E60D-4B54-83DE-C6490DE76826}" type="datetimeFigureOut">
              <a:rPr lang="pt-BR" smtClean="0"/>
              <a:pPr/>
              <a:t>26/02/2014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EFC1B3-4BDC-40DC-903B-64BE94E2880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3568" y="-531440"/>
            <a:ext cx="7772400" cy="3243234"/>
          </a:xfrm>
        </p:spPr>
        <p:txBody>
          <a:bodyPr>
            <a:normAutofit/>
          </a:bodyPr>
          <a:lstStyle/>
          <a:p>
            <a:r>
              <a:rPr lang="pt-BR" sz="1800" dirty="0" smtClean="0">
                <a:latin typeface="Arial" pitchFamily="34" charset="0"/>
                <a:cs typeface="Arial" pitchFamily="34" charset="0"/>
              </a:rPr>
              <a:t>Universidade Aberta do SUS - </a:t>
            </a:r>
            <a:r>
              <a:rPr lang="pt-BR" sz="1800" dirty="0" err="1" smtClean="0">
                <a:latin typeface="Arial" pitchFamily="34" charset="0"/>
                <a:cs typeface="Arial" pitchFamily="34" charset="0"/>
              </a:rPr>
              <a:t>UnASUS</a:t>
            </a:r>
            <a:r>
              <a:rPr lang="pt-BR" sz="18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pt-BR" sz="1800" dirty="0" smtClean="0">
                <a:latin typeface="Arial" pitchFamily="34" charset="0"/>
                <a:cs typeface="Arial" pitchFamily="34" charset="0"/>
              </a:rPr>
            </a:br>
            <a:r>
              <a:rPr lang="pt-BR" sz="1800" dirty="0" smtClean="0">
                <a:latin typeface="Arial" pitchFamily="34" charset="0"/>
                <a:cs typeface="Arial" pitchFamily="34" charset="0"/>
              </a:rPr>
              <a:t>Universidade Federal de Pelotas</a:t>
            </a:r>
            <a:br>
              <a:rPr lang="pt-BR" sz="1800" dirty="0" smtClean="0">
                <a:latin typeface="Arial" pitchFamily="34" charset="0"/>
                <a:cs typeface="Arial" pitchFamily="34" charset="0"/>
              </a:rPr>
            </a:br>
            <a:r>
              <a:rPr lang="pt-BR" sz="1800" dirty="0" smtClean="0">
                <a:latin typeface="Arial" pitchFamily="34" charset="0"/>
                <a:cs typeface="Arial" pitchFamily="34" charset="0"/>
              </a:rPr>
              <a:t>Especialização em Saúde da Família</a:t>
            </a:r>
            <a:br>
              <a:rPr lang="pt-BR" sz="1800" dirty="0" smtClean="0">
                <a:latin typeface="Arial" pitchFamily="34" charset="0"/>
                <a:cs typeface="Arial" pitchFamily="34" charset="0"/>
              </a:rPr>
            </a:br>
            <a:r>
              <a:rPr lang="pt-BR" sz="1800" dirty="0" smtClean="0">
                <a:latin typeface="Arial" pitchFamily="34" charset="0"/>
                <a:cs typeface="Arial" pitchFamily="34" charset="0"/>
              </a:rPr>
              <a:t>Modalidade à Distância</a:t>
            </a:r>
            <a:br>
              <a:rPr lang="pt-BR" sz="1800" dirty="0" smtClean="0">
                <a:latin typeface="Arial" pitchFamily="34" charset="0"/>
                <a:cs typeface="Arial" pitchFamily="34" charset="0"/>
              </a:rPr>
            </a:br>
            <a:r>
              <a:rPr lang="pt-BR" sz="1800" dirty="0" smtClean="0">
                <a:latin typeface="Arial" pitchFamily="34" charset="0"/>
                <a:cs typeface="Arial" pitchFamily="34" charset="0"/>
              </a:rPr>
              <a:t>Turma 4</a:t>
            </a:r>
            <a:r>
              <a:rPr lang="pt-BR" sz="2400" dirty="0" smtClean="0"/>
              <a:t/>
            </a:r>
            <a:br>
              <a:rPr lang="pt-BR" sz="2400" dirty="0" smtClean="0"/>
            </a:br>
            <a:endParaRPr lang="pt-BR" sz="24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67544" y="1772816"/>
            <a:ext cx="8208912" cy="4752528"/>
          </a:xfrm>
        </p:spPr>
        <p:txBody>
          <a:bodyPr>
            <a:normAutofit fontScale="47500" lnSpcReduction="20000"/>
          </a:bodyPr>
          <a:lstStyle/>
          <a:p>
            <a:endParaRPr lang="pt-BR" sz="4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r>
              <a:rPr lang="pt-BR" sz="4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Melhoria da atenção ao pré-natal e </a:t>
            </a:r>
            <a:r>
              <a:rPr lang="pt-BR" sz="42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puerpério</a:t>
            </a:r>
            <a:r>
              <a:rPr lang="pt-BR" sz="4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pela equipe volante, na zona rural, de Saúde da Família 02, do Centro de Saúde Manoel Guedes, do município de São Tomé/RN</a:t>
            </a:r>
          </a:p>
          <a:p>
            <a:endParaRPr lang="pt-BR" sz="3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pt-BR" sz="3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pt-BR" sz="3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pt-BR" sz="3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pt-BR" sz="3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pt-BR" sz="3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Paulo Henrique Freitas de Almeida</a:t>
            </a:r>
          </a:p>
          <a:p>
            <a:endParaRPr lang="pt-BR" sz="3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pt-BR" sz="3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Orientadora: Adrize Rutz Porto</a:t>
            </a:r>
          </a:p>
          <a:p>
            <a:endParaRPr lang="pt-BR" sz="3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pt-BR" sz="3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pt-BR" sz="3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pt-BR" sz="3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Natal/RN, 2014</a:t>
            </a:r>
          </a:p>
          <a:p>
            <a:endParaRPr lang="pt-BR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400" b="1" dirty="0" smtClean="0">
                <a:latin typeface="Arial" pitchFamily="34" charset="0"/>
                <a:cs typeface="Arial" pitchFamily="34" charset="0"/>
              </a:rPr>
              <a:t>Metodologia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   </a:t>
            </a:r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000" b="1" dirty="0" smtClean="0">
                <a:latin typeface="Arial" pitchFamily="34" charset="0"/>
                <a:cs typeface="Arial" pitchFamily="34" charset="0"/>
              </a:rPr>
              <a:t>Engajamento público:</a:t>
            </a:r>
          </a:p>
          <a:p>
            <a:pPr>
              <a:buNone/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aleitamento materno, suplemento vitamínico, vacinação, exames laboratoriais, referência;</a:t>
            </a:r>
          </a:p>
          <a:p>
            <a:pPr>
              <a:buNone/>
            </a:pPr>
            <a:endParaRPr lang="pt-BR" sz="2000" dirty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avaliação puerperal e cuidados com o recém-nascido;</a:t>
            </a:r>
          </a:p>
          <a:p>
            <a:pPr>
              <a:buFont typeface="Wingdings" pitchFamily="2" charset="2"/>
              <a:buChar char="ü"/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risco do uso de drogas e álcool, saúde bucal;</a:t>
            </a:r>
          </a:p>
          <a:p>
            <a:pPr>
              <a:buFont typeface="Wingdings" pitchFamily="2" charset="2"/>
              <a:buChar char="ü"/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melhorias na estrutura física, insumos;</a:t>
            </a:r>
          </a:p>
          <a:p>
            <a:pPr>
              <a:buFont typeface="Wingdings" pitchFamily="2" charset="2"/>
              <a:buChar char="ü"/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estímulo à participação popular </a:t>
            </a:r>
          </a:p>
          <a:p>
            <a:pPr>
              <a:buFont typeface="Wingdings" pitchFamily="2" charset="2"/>
              <a:buChar char="ü"/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endParaRPr lang="pt-BR" sz="2000" dirty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pt-BR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400" b="1" dirty="0" smtClean="0">
                <a:latin typeface="Arial" pitchFamily="34" charset="0"/>
                <a:cs typeface="Arial" pitchFamily="34" charset="0"/>
              </a:rPr>
              <a:t>Metodologia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   </a:t>
            </a:r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pt-BR" sz="2000" dirty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endParaRPr lang="pt-BR" sz="2000" dirty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pt-BR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755576" y="1718806"/>
            <a:ext cx="7848872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pt-BR" sz="2000" b="1" dirty="0" smtClean="0">
                <a:latin typeface="Arial" pitchFamily="34" charset="0"/>
                <a:cs typeface="Arial" pitchFamily="34" charset="0"/>
              </a:rPr>
              <a:t>Qualificação da prática clínica:</a:t>
            </a:r>
          </a:p>
          <a:p>
            <a:pPr>
              <a:buNone/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 3 capacitações de equipe sobre:</a:t>
            </a:r>
          </a:p>
          <a:p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 importância do pré-natal;</a:t>
            </a:r>
          </a:p>
          <a:p>
            <a:pPr>
              <a:buFont typeface="Wingdings" pitchFamily="2" charset="2"/>
              <a:buChar char="ü"/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diagnóstico de gravidez;</a:t>
            </a:r>
          </a:p>
          <a:p>
            <a:pPr>
              <a:buFont typeface="Wingdings" pitchFamily="2" charset="2"/>
              <a:buChar char="ü"/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 principais problemas na gravidez</a:t>
            </a:r>
          </a:p>
          <a:p>
            <a:pPr>
              <a:buFont typeface="Wingdings" pitchFamily="2" charset="2"/>
              <a:buChar char="ü"/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Médico, Enfermeira, Técnica de Enfermagem, ACS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400" b="1" dirty="0" smtClean="0">
                <a:latin typeface="Arial" pitchFamily="34" charset="0"/>
                <a:cs typeface="Arial" pitchFamily="34" charset="0"/>
              </a:rPr>
              <a:t>Objetivos, Metas e Resultados</a:t>
            </a:r>
            <a:endParaRPr lang="pt-BR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1800" u="sng" dirty="0" smtClean="0">
                <a:latin typeface="Arial" pitchFamily="34" charset="0"/>
                <a:cs typeface="Arial" pitchFamily="34" charset="0"/>
              </a:rPr>
              <a:t>Ampliar a cobertura do pré-natal:</a:t>
            </a:r>
          </a:p>
          <a:p>
            <a:pPr>
              <a:buNone/>
            </a:pPr>
            <a:endParaRPr lang="pt-BR" sz="1800" u="sng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pt-BR" sz="1800" dirty="0" smtClean="0">
                <a:latin typeface="Arial" pitchFamily="34" charset="0"/>
                <a:cs typeface="Arial" pitchFamily="34" charset="0"/>
              </a:rPr>
              <a:t>Ampliar a cobertura das gestantes para 100%</a:t>
            </a:r>
          </a:p>
          <a:p>
            <a:pPr>
              <a:buNone/>
            </a:pPr>
            <a:endParaRPr lang="pt-BR" sz="2000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pt-BR" sz="2000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endParaRPr lang="pt-BR" sz="2000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endParaRPr lang="pt-BR" sz="2000" dirty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endParaRPr lang="pt-BR" sz="2000" dirty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endParaRPr lang="pt-BR" sz="2000" dirty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endParaRPr lang="pt-BR" sz="2000" dirty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endParaRPr lang="pt-BR" sz="2000" dirty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endParaRPr lang="pt-BR" sz="2000" dirty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pt-BR" sz="20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Gráfico 5"/>
          <p:cNvGraphicFramePr/>
          <p:nvPr/>
        </p:nvGraphicFramePr>
        <p:xfrm>
          <a:off x="1835696" y="2813611"/>
          <a:ext cx="5688632" cy="33078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400" b="1" dirty="0" smtClean="0">
                <a:latin typeface="Arial" pitchFamily="34" charset="0"/>
                <a:cs typeface="Arial" pitchFamily="34" charset="0"/>
              </a:rPr>
              <a:t>Objetivos, Metas e Resultados</a:t>
            </a:r>
            <a:endParaRPr lang="pt-BR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1800" u="sng" dirty="0" smtClean="0">
                <a:latin typeface="Arial" pitchFamily="34" charset="0"/>
                <a:cs typeface="Arial" pitchFamily="34" charset="0"/>
              </a:rPr>
              <a:t>Ampliar a cobertura do pré-natal:</a:t>
            </a:r>
          </a:p>
          <a:p>
            <a:pPr>
              <a:buNone/>
            </a:pPr>
            <a:endParaRPr lang="pt-BR" sz="18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pt-BR" sz="1800" dirty="0" smtClean="0">
                <a:latin typeface="Arial" pitchFamily="34" charset="0"/>
                <a:cs typeface="Arial" pitchFamily="34" charset="0"/>
              </a:rPr>
              <a:t>Captar 100% das gestantes na área de abrangência</a:t>
            </a:r>
          </a:p>
          <a:p>
            <a:pPr>
              <a:buFont typeface="Wingdings" pitchFamily="2" charset="2"/>
              <a:buChar char="ü"/>
            </a:pPr>
            <a:endParaRPr lang="pt-BR" sz="2000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pt-BR" sz="2000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endParaRPr lang="pt-BR" sz="2000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endParaRPr lang="pt-BR" sz="2000" dirty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endParaRPr lang="pt-BR" sz="2000" dirty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pt-BR" sz="2000" dirty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endParaRPr lang="pt-BR" sz="2000" dirty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endParaRPr lang="pt-BR" sz="2000" dirty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endParaRPr lang="pt-BR" sz="2000" dirty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pt-BR" sz="20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Gráfico 3"/>
          <p:cNvGraphicFramePr/>
          <p:nvPr/>
        </p:nvGraphicFramePr>
        <p:xfrm>
          <a:off x="1989030" y="2780929"/>
          <a:ext cx="5175258" cy="32351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pt-BR" sz="2400" b="1" dirty="0" smtClean="0">
                <a:latin typeface="Arial" pitchFamily="34" charset="0"/>
                <a:cs typeface="Arial" pitchFamily="34" charset="0"/>
              </a:rPr>
              <a:t>Objetivos, Metas e Resultados</a:t>
            </a:r>
            <a:endParaRPr lang="pt-BR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r>
              <a:rPr lang="pt-BR" sz="2400" u="sng" dirty="0" smtClean="0">
                <a:latin typeface="Arial" pitchFamily="34" charset="0"/>
                <a:cs typeface="Arial" pitchFamily="34" charset="0"/>
              </a:rPr>
              <a:t>Melhorar adesão ao pré-natal:</a:t>
            </a:r>
          </a:p>
          <a:p>
            <a:pPr>
              <a:buNone/>
            </a:pP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Realizar em 100% a busca ativa das gestantes faltosas às consultas</a:t>
            </a:r>
          </a:p>
          <a:p>
            <a:pPr>
              <a:buFont typeface="Wingdings" pitchFamily="2" charset="2"/>
              <a:buChar char="ü"/>
            </a:pPr>
            <a:endParaRPr lang="pt-BR" sz="2000" dirty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Não houve gestantes faltosas às consultas</a:t>
            </a:r>
            <a:endParaRPr lang="pt-BR" sz="2400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endParaRPr lang="pt-BR" sz="2000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endParaRPr lang="pt-BR" sz="2000" dirty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endParaRPr lang="pt-BR" sz="2000" dirty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pt-BR" sz="2000" dirty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endParaRPr lang="pt-BR" sz="2000" dirty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endParaRPr lang="pt-BR" sz="2000" dirty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endParaRPr lang="pt-BR" sz="2000" dirty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pt-BR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400" b="1" dirty="0" smtClean="0">
                <a:latin typeface="Arial" pitchFamily="34" charset="0"/>
                <a:cs typeface="Arial" pitchFamily="34" charset="0"/>
              </a:rPr>
              <a:t>Objetivos, Metas e Resultados</a:t>
            </a:r>
            <a:endParaRPr lang="pt-BR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1800" u="sng" dirty="0" smtClean="0">
                <a:latin typeface="Arial" pitchFamily="34" charset="0"/>
                <a:cs typeface="Arial" pitchFamily="34" charset="0"/>
              </a:rPr>
              <a:t>Melhorar a qualidade da atenção ao pré-natal:</a:t>
            </a:r>
          </a:p>
          <a:p>
            <a:endParaRPr lang="pt-BR" sz="18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pt-BR" sz="1800" dirty="0" smtClean="0">
                <a:latin typeface="Arial" pitchFamily="34" charset="0"/>
                <a:cs typeface="Arial" pitchFamily="34" charset="0"/>
              </a:rPr>
              <a:t>Realizar um exame ginecológico trimestral em 100% das gestantes</a:t>
            </a:r>
            <a:endParaRPr lang="pt-BR" sz="1800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endParaRPr lang="pt-BR" sz="2000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endParaRPr lang="pt-BR" sz="2000" dirty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pt-BR" sz="2000" dirty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endParaRPr lang="pt-BR" sz="2000" dirty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endParaRPr lang="pt-BR" sz="2000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endParaRPr lang="pt-BR" sz="2000" dirty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endParaRPr lang="pt-BR" sz="2000" dirty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pt-BR" sz="20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Gráfico 3"/>
          <p:cNvGraphicFramePr/>
          <p:nvPr/>
        </p:nvGraphicFramePr>
        <p:xfrm>
          <a:off x="1763688" y="2852936"/>
          <a:ext cx="5328592" cy="32403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pt-BR" sz="2400" b="1" dirty="0" smtClean="0">
                <a:latin typeface="Arial" pitchFamily="34" charset="0"/>
                <a:cs typeface="Arial" pitchFamily="34" charset="0"/>
              </a:rPr>
              <a:t>Objetivos, Metas e Resultados</a:t>
            </a:r>
            <a:endParaRPr lang="pt-BR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pt-BR" sz="1800" u="sng" dirty="0" smtClean="0">
                <a:latin typeface="Arial" pitchFamily="34" charset="0"/>
                <a:cs typeface="Arial" pitchFamily="34" charset="0"/>
              </a:rPr>
              <a:t>Melhorar a qualidade da atenção ao pré-natal:</a:t>
            </a:r>
          </a:p>
          <a:p>
            <a:endParaRPr lang="pt-BR" sz="18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q"/>
            </a:pPr>
            <a:r>
              <a:rPr lang="pt-BR" sz="1800" dirty="0" smtClean="0">
                <a:latin typeface="Arial" pitchFamily="34" charset="0"/>
                <a:cs typeface="Arial" pitchFamily="34" charset="0"/>
              </a:rPr>
              <a:t>METAS ATINGIDAS EM 100% DURANTE OS TRÊS MESES (21 gestantes)</a:t>
            </a:r>
          </a:p>
          <a:p>
            <a:pPr>
              <a:buNone/>
            </a:pPr>
            <a:endParaRPr lang="pt-BR" sz="18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pt-BR" sz="1800" dirty="0" smtClean="0">
                <a:latin typeface="Arial" pitchFamily="34" charset="0"/>
                <a:cs typeface="Arial" pitchFamily="34" charset="0"/>
              </a:rPr>
              <a:t>Realizar pelo menos 1 exame das mamas durante o pré-natal em 100% das gestantes</a:t>
            </a:r>
          </a:p>
          <a:p>
            <a:pPr>
              <a:buFont typeface="Wingdings" pitchFamily="2" charset="2"/>
              <a:buChar char="ü"/>
            </a:pPr>
            <a:r>
              <a:rPr lang="pt-BR" sz="1800" dirty="0" smtClean="0">
                <a:latin typeface="Arial" pitchFamily="34" charset="0"/>
                <a:cs typeface="Arial" pitchFamily="34" charset="0"/>
              </a:rPr>
              <a:t>Prescrever suplementação de sulfato ferroso e ácido fólico a 100% das gestantes</a:t>
            </a:r>
          </a:p>
          <a:p>
            <a:pPr>
              <a:buFont typeface="Wingdings" pitchFamily="2" charset="2"/>
              <a:buChar char="ü"/>
            </a:pPr>
            <a:r>
              <a:rPr lang="pt-BR" sz="1800" dirty="0" smtClean="0">
                <a:latin typeface="Arial" pitchFamily="34" charset="0"/>
                <a:cs typeface="Arial" pitchFamily="34" charset="0"/>
              </a:rPr>
              <a:t>Solicitar exame </a:t>
            </a:r>
            <a:r>
              <a:rPr lang="pt-BR" sz="1800" dirty="0" err="1" smtClean="0">
                <a:latin typeface="Arial" pitchFamily="34" charset="0"/>
                <a:cs typeface="Arial" pitchFamily="34" charset="0"/>
              </a:rPr>
              <a:t>ABO-Rh</a:t>
            </a:r>
            <a:r>
              <a:rPr lang="pt-BR" sz="1800" dirty="0" smtClean="0">
                <a:latin typeface="Arial" pitchFamily="34" charset="0"/>
                <a:cs typeface="Arial" pitchFamily="34" charset="0"/>
              </a:rPr>
              <a:t> na primeira consulta a 100% das gestantes</a:t>
            </a:r>
          </a:p>
          <a:p>
            <a:pPr>
              <a:buFont typeface="Wingdings" pitchFamily="2" charset="2"/>
              <a:buChar char="ü"/>
            </a:pPr>
            <a:r>
              <a:rPr lang="pt-BR" sz="1800" dirty="0" smtClean="0">
                <a:latin typeface="Arial" pitchFamily="34" charset="0"/>
                <a:cs typeface="Arial" pitchFamily="34" charset="0"/>
              </a:rPr>
              <a:t>Solicitar exame hemoglobina / </a:t>
            </a:r>
            <a:r>
              <a:rPr lang="pt-BR" sz="1800" dirty="0" err="1" smtClean="0">
                <a:latin typeface="Arial" pitchFamily="34" charset="0"/>
                <a:cs typeface="Arial" pitchFamily="34" charset="0"/>
              </a:rPr>
              <a:t>hematócrito</a:t>
            </a:r>
            <a:r>
              <a:rPr lang="pt-BR" sz="1800" dirty="0" smtClean="0">
                <a:latin typeface="Arial" pitchFamily="34" charset="0"/>
                <a:cs typeface="Arial" pitchFamily="34" charset="0"/>
              </a:rPr>
              <a:t> em dia a 100% das gestantes</a:t>
            </a:r>
          </a:p>
          <a:p>
            <a:pPr>
              <a:buFont typeface="Wingdings" pitchFamily="2" charset="2"/>
              <a:buChar char="ü"/>
            </a:pPr>
            <a:r>
              <a:rPr lang="pt-BR" sz="1800" dirty="0" smtClean="0">
                <a:latin typeface="Arial" pitchFamily="34" charset="0"/>
                <a:cs typeface="Arial" pitchFamily="34" charset="0"/>
              </a:rPr>
              <a:t>Solicitar exame glicemia de jejum em dia a 100% das gestantes</a:t>
            </a:r>
          </a:p>
          <a:p>
            <a:pPr>
              <a:buFont typeface="Wingdings" pitchFamily="2" charset="2"/>
              <a:buChar char="ü"/>
            </a:pPr>
            <a:r>
              <a:rPr lang="pt-BR" sz="1800" dirty="0" smtClean="0">
                <a:latin typeface="Arial" pitchFamily="34" charset="0"/>
                <a:cs typeface="Arial" pitchFamily="34" charset="0"/>
              </a:rPr>
              <a:t>Solicitar exame VDRL em dia a 100% das gestantes</a:t>
            </a:r>
          </a:p>
          <a:p>
            <a:pPr>
              <a:buFont typeface="Wingdings" pitchFamily="2" charset="2"/>
              <a:buChar char="ü"/>
            </a:pPr>
            <a:r>
              <a:rPr lang="pt-BR" sz="1800" dirty="0" smtClean="0">
                <a:latin typeface="Arial" pitchFamily="34" charset="0"/>
                <a:cs typeface="Arial" pitchFamily="34" charset="0"/>
              </a:rPr>
              <a:t>Solicitar exame </a:t>
            </a:r>
            <a:r>
              <a:rPr lang="pt-BR" sz="1800" dirty="0" err="1" smtClean="0">
                <a:latin typeface="Arial" pitchFamily="34" charset="0"/>
                <a:cs typeface="Arial" pitchFamily="34" charset="0"/>
              </a:rPr>
              <a:t>testagem</a:t>
            </a:r>
            <a:r>
              <a:rPr lang="pt-BR" sz="1800" dirty="0" smtClean="0">
                <a:latin typeface="Arial" pitchFamily="34" charset="0"/>
                <a:cs typeface="Arial" pitchFamily="34" charset="0"/>
              </a:rPr>
              <a:t> anti-HIV em dia a 100% das gestantes</a:t>
            </a:r>
          </a:p>
          <a:p>
            <a:pPr>
              <a:buFont typeface="Wingdings" pitchFamily="2" charset="2"/>
              <a:buChar char="ü"/>
            </a:pPr>
            <a:r>
              <a:rPr lang="pt-BR" sz="1800" dirty="0" smtClean="0">
                <a:latin typeface="Arial" pitchFamily="34" charset="0"/>
                <a:cs typeface="Arial" pitchFamily="34" charset="0"/>
              </a:rPr>
              <a:t>Solicitar sorologia para hepatite B (</a:t>
            </a:r>
            <a:r>
              <a:rPr lang="pt-BR" sz="1800" dirty="0" err="1" smtClean="0">
                <a:latin typeface="Arial" pitchFamily="34" charset="0"/>
                <a:cs typeface="Arial" pitchFamily="34" charset="0"/>
              </a:rPr>
              <a:t>HBsAg</a:t>
            </a:r>
            <a:r>
              <a:rPr lang="pt-BR" sz="1800" dirty="0" smtClean="0">
                <a:latin typeface="Arial" pitchFamily="34" charset="0"/>
                <a:cs typeface="Arial" pitchFamily="34" charset="0"/>
              </a:rPr>
              <a:t>) a 100% das gestantes</a:t>
            </a:r>
          </a:p>
          <a:p>
            <a:pPr>
              <a:buFont typeface="Wingdings" pitchFamily="2" charset="2"/>
              <a:buChar char="ü"/>
            </a:pPr>
            <a:r>
              <a:rPr lang="pt-BR" sz="1800" dirty="0" smtClean="0">
                <a:latin typeface="Arial" pitchFamily="34" charset="0"/>
                <a:cs typeface="Arial" pitchFamily="34" charset="0"/>
              </a:rPr>
              <a:t>Solicitar sorologia para toxoplasmose (</a:t>
            </a:r>
            <a:r>
              <a:rPr lang="pt-BR" sz="1800" dirty="0" err="1" smtClean="0">
                <a:latin typeface="Arial" pitchFamily="34" charset="0"/>
                <a:cs typeface="Arial" pitchFamily="34" charset="0"/>
              </a:rPr>
              <a:t>IgG</a:t>
            </a:r>
            <a:r>
              <a:rPr lang="pt-BR" sz="1800" dirty="0" smtClean="0">
                <a:latin typeface="Arial" pitchFamily="34" charset="0"/>
                <a:cs typeface="Arial" pitchFamily="34" charset="0"/>
              </a:rPr>
              <a:t> e </a:t>
            </a:r>
            <a:r>
              <a:rPr lang="pt-BR" sz="1800" dirty="0" err="1" smtClean="0">
                <a:latin typeface="Arial" pitchFamily="34" charset="0"/>
                <a:cs typeface="Arial" pitchFamily="34" charset="0"/>
              </a:rPr>
              <a:t>IgM</a:t>
            </a:r>
            <a:r>
              <a:rPr lang="pt-BR" sz="1800" dirty="0" smtClean="0">
                <a:latin typeface="Arial" pitchFamily="34" charset="0"/>
                <a:cs typeface="Arial" pitchFamily="34" charset="0"/>
              </a:rPr>
              <a:t>) na primeira consulta a 100% das gestantes</a:t>
            </a:r>
          </a:p>
          <a:p>
            <a:pPr>
              <a:buFont typeface="Wingdings" pitchFamily="2" charset="2"/>
              <a:buChar char="ü"/>
            </a:pPr>
            <a:endParaRPr lang="pt-BR" sz="1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pt-BR" sz="18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endParaRPr lang="pt-BR" sz="18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endParaRPr lang="pt-BR" sz="18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endParaRPr lang="pt-BR" sz="1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endParaRPr lang="pt-BR" sz="2000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endParaRPr lang="pt-BR" sz="2000" dirty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pt-BR" sz="2000" dirty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endParaRPr lang="pt-BR" sz="2000" dirty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endParaRPr lang="pt-BR" sz="2000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endParaRPr lang="pt-BR" sz="2000" dirty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endParaRPr lang="pt-BR" sz="2000" dirty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pt-BR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400" dirty="0" smtClean="0">
                <a:latin typeface="Arial" pitchFamily="34" charset="0"/>
                <a:cs typeface="Arial" pitchFamily="34" charset="0"/>
              </a:rPr>
              <a:t>Objetivos, Metas e Resultados</a:t>
            </a:r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1800" u="sng" dirty="0" smtClean="0">
                <a:latin typeface="Arial" pitchFamily="34" charset="0"/>
                <a:cs typeface="Arial" pitchFamily="34" charset="0"/>
              </a:rPr>
              <a:t>Melhorar a qualidade da atenção ao pré-natal:</a:t>
            </a:r>
          </a:p>
          <a:p>
            <a:pPr algn="just"/>
            <a:endParaRPr lang="pt-BR" sz="1800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pt-BR" sz="1800" dirty="0" smtClean="0">
                <a:latin typeface="Arial" pitchFamily="34" charset="0"/>
                <a:cs typeface="Arial" pitchFamily="34" charset="0"/>
              </a:rPr>
              <a:t>Garantir solicitação de urina tipo 1 com antibiograma em 70% das gestantes</a:t>
            </a:r>
            <a:endParaRPr lang="pt-BR" sz="1800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endParaRPr lang="pt-BR" sz="2000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endParaRPr lang="pt-BR" sz="2000" dirty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pt-BR" sz="2000" dirty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endParaRPr lang="pt-BR" sz="2000" dirty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endParaRPr lang="pt-BR" sz="2000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endParaRPr lang="pt-BR" sz="2000" dirty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endParaRPr lang="pt-BR" sz="2000" dirty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pt-BR" sz="20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Gráfico 4"/>
          <p:cNvGraphicFramePr/>
          <p:nvPr/>
        </p:nvGraphicFramePr>
        <p:xfrm>
          <a:off x="2051720" y="2996952"/>
          <a:ext cx="5328592" cy="32108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400" dirty="0" smtClean="0">
                <a:latin typeface="Arial" pitchFamily="34" charset="0"/>
                <a:cs typeface="Arial" pitchFamily="34" charset="0"/>
              </a:rPr>
              <a:t>Objetivos, Metas e Resultados</a:t>
            </a:r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1800" u="sng" dirty="0" smtClean="0">
                <a:latin typeface="Arial" pitchFamily="34" charset="0"/>
                <a:cs typeface="Arial" pitchFamily="34" charset="0"/>
              </a:rPr>
              <a:t>Melhorar a qualidade da atenção ao pré-natal:</a:t>
            </a:r>
          </a:p>
          <a:p>
            <a:endParaRPr lang="pt-BR" sz="18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pt-BR" sz="1800" dirty="0" smtClean="0">
                <a:latin typeface="Arial" pitchFamily="34" charset="0"/>
                <a:cs typeface="Arial" pitchFamily="34" charset="0"/>
              </a:rPr>
              <a:t>Garantir vacinação antitetânica para 100% das gestantes</a:t>
            </a:r>
            <a:endParaRPr lang="pt-BR" sz="1800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endParaRPr lang="pt-BR" sz="2000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endParaRPr lang="pt-BR" sz="2000" dirty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pt-BR" sz="2000" dirty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endParaRPr lang="pt-BR" sz="2000" dirty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endParaRPr lang="pt-BR" sz="2000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endParaRPr lang="pt-BR" sz="2000" dirty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endParaRPr lang="pt-BR" sz="2000" dirty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pt-BR" sz="20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Gráfico 5"/>
          <p:cNvGraphicFramePr/>
          <p:nvPr/>
        </p:nvGraphicFramePr>
        <p:xfrm>
          <a:off x="1979712" y="2924944"/>
          <a:ext cx="5092048" cy="31817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400" b="1" dirty="0" smtClean="0">
                <a:latin typeface="Arial" pitchFamily="34" charset="0"/>
                <a:cs typeface="Arial" pitchFamily="34" charset="0"/>
              </a:rPr>
              <a:t>Objetivos, Metas e Resultados</a:t>
            </a:r>
            <a:endParaRPr lang="pt-BR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1800" u="sng" dirty="0" smtClean="0">
                <a:latin typeface="Arial" pitchFamily="34" charset="0"/>
                <a:cs typeface="Arial" pitchFamily="34" charset="0"/>
              </a:rPr>
              <a:t>Melhorar a qualidade da atenção ao pré-natal:</a:t>
            </a:r>
          </a:p>
          <a:p>
            <a:endParaRPr lang="pt-BR" sz="18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pt-BR" sz="1800" dirty="0" smtClean="0">
                <a:latin typeface="Arial" pitchFamily="34" charset="0"/>
                <a:cs typeface="Arial" pitchFamily="34" charset="0"/>
              </a:rPr>
              <a:t>Garantir vacinação para hepatite B para 100% das gestantes</a:t>
            </a:r>
            <a:endParaRPr lang="pt-BR" sz="1800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endParaRPr lang="pt-BR" sz="2000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endParaRPr lang="pt-BR" sz="2000" dirty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pt-BR" sz="2000" dirty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endParaRPr lang="pt-BR" sz="2000" dirty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endParaRPr lang="pt-BR" sz="2000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endParaRPr lang="pt-BR" sz="2000" dirty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endParaRPr lang="pt-BR" sz="2000" dirty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pt-BR" sz="20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Gráfico 5"/>
          <p:cNvGraphicFramePr/>
          <p:nvPr/>
        </p:nvGraphicFramePr>
        <p:xfrm>
          <a:off x="1979712" y="3212976"/>
          <a:ext cx="5235494" cy="31287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400" b="1" dirty="0" smtClean="0">
                <a:latin typeface="Arial" pitchFamily="34" charset="0"/>
                <a:cs typeface="Arial" pitchFamily="34" charset="0"/>
              </a:rPr>
              <a:t>Introdução</a:t>
            </a:r>
            <a:endParaRPr lang="pt-BR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000" b="1" dirty="0" smtClean="0">
                <a:latin typeface="Arial" pitchFamily="34" charset="0"/>
                <a:cs typeface="Arial" pitchFamily="34" charset="0"/>
              </a:rPr>
              <a:t>A importância do pré-natal  e </a:t>
            </a:r>
            <a:r>
              <a:rPr lang="pt-BR" sz="2000" b="1" dirty="0" err="1" smtClean="0">
                <a:latin typeface="Arial" pitchFamily="34" charset="0"/>
                <a:cs typeface="Arial" pitchFamily="34" charset="0"/>
              </a:rPr>
              <a:t>puerpério</a:t>
            </a:r>
            <a:r>
              <a:rPr lang="pt-BR" sz="2000" b="1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>
              <a:buNone/>
            </a:pPr>
            <a:endParaRPr lang="pt-BR" sz="2000" dirty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 Redução nos indicadores de óbitos neonatais (causas evitáveis)</a:t>
            </a:r>
          </a:p>
          <a:p>
            <a:pPr>
              <a:buFont typeface="Wingdings" pitchFamily="2" charset="2"/>
              <a:buChar char="ü"/>
            </a:pPr>
            <a:endParaRPr lang="pt-BR" sz="2000" dirty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Redução da mortalidade materna por causas diretas em 56% entre 1990 e 2007 </a:t>
            </a:r>
            <a:endParaRPr lang="pt-BR" sz="20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pt-BR" sz="2000" dirty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Aumento na mortalidade materna por causas indiretas em 33% entre 1990 e 2000-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notificações</a:t>
            </a: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endParaRPr lang="pt-BR" sz="2000" dirty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Contribuição na melhoria da qualidade dos serviços e dos indicadores de saúde da população</a:t>
            </a:r>
            <a:endParaRPr lang="pt-BR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400" b="1" dirty="0" smtClean="0">
                <a:latin typeface="Arial" pitchFamily="34" charset="0"/>
                <a:cs typeface="Arial" pitchFamily="34" charset="0"/>
              </a:rPr>
              <a:t>Objetivos, Metas e Resultados</a:t>
            </a:r>
            <a:endParaRPr lang="pt-BR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1800" u="sng" dirty="0" smtClean="0">
                <a:latin typeface="Arial" pitchFamily="34" charset="0"/>
                <a:cs typeface="Arial" pitchFamily="34" charset="0"/>
              </a:rPr>
              <a:t>Melhorar registro das informações:</a:t>
            </a:r>
          </a:p>
          <a:p>
            <a:endParaRPr lang="pt-BR" sz="18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pt-BR" sz="1800" dirty="0" smtClean="0">
                <a:latin typeface="Arial" pitchFamily="34" charset="0"/>
                <a:cs typeface="Arial" pitchFamily="34" charset="0"/>
              </a:rPr>
              <a:t>Manter o registro na ficha espelho em 70% das gestantes</a:t>
            </a:r>
            <a:endParaRPr lang="pt-BR" sz="1800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endParaRPr lang="pt-BR" sz="2000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pt-BR" sz="2000" dirty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pt-BR" sz="2000" dirty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endParaRPr lang="pt-BR" sz="2000" dirty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endParaRPr lang="pt-BR" sz="2000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endParaRPr lang="pt-BR" sz="2000" dirty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endParaRPr lang="pt-BR" sz="2000" dirty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pt-BR" sz="20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Gráfico 4"/>
          <p:cNvGraphicFramePr/>
          <p:nvPr/>
        </p:nvGraphicFramePr>
        <p:xfrm>
          <a:off x="1835696" y="2996952"/>
          <a:ext cx="5328592" cy="33843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400" b="1" dirty="0" smtClean="0">
                <a:latin typeface="Arial" pitchFamily="34" charset="0"/>
                <a:cs typeface="Arial" pitchFamily="34" charset="0"/>
              </a:rPr>
              <a:t>Objetivos, Metas e Resultados</a:t>
            </a:r>
            <a:endParaRPr lang="pt-BR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1800" u="sng" dirty="0" smtClean="0">
                <a:latin typeface="Arial" pitchFamily="34" charset="0"/>
                <a:cs typeface="Arial" pitchFamily="34" charset="0"/>
              </a:rPr>
              <a:t>Mapear as gestantes de risco:</a:t>
            </a:r>
          </a:p>
          <a:p>
            <a:endParaRPr lang="pt-BR" sz="18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pt-BR" sz="1800" dirty="0" smtClean="0">
                <a:latin typeface="Arial" pitchFamily="34" charset="0"/>
                <a:cs typeface="Arial" pitchFamily="34" charset="0"/>
              </a:rPr>
              <a:t>Avaliar o risco gestacional em 100% das gestantes</a:t>
            </a:r>
          </a:p>
          <a:p>
            <a:pPr>
              <a:buFont typeface="Wingdings" pitchFamily="2" charset="2"/>
              <a:buChar char="ü"/>
            </a:pPr>
            <a:endParaRPr lang="pt-BR" sz="18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pt-BR" sz="1800" dirty="0" smtClean="0">
                <a:latin typeface="Arial" pitchFamily="34" charset="0"/>
                <a:cs typeface="Arial" pitchFamily="34" charset="0"/>
              </a:rPr>
              <a:t>Meta atingida em 100% durante os três meses da intervenção</a:t>
            </a:r>
          </a:p>
          <a:p>
            <a:pPr>
              <a:buFont typeface="Wingdings" pitchFamily="2" charset="2"/>
              <a:buChar char="ü"/>
            </a:pPr>
            <a:endParaRPr lang="pt-BR" sz="1800" dirty="0" smtClean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pt-BR" sz="1800" dirty="0" smtClean="0">
                <a:latin typeface="Arial" pitchFamily="34" charset="0"/>
                <a:cs typeface="Arial" pitchFamily="34" charset="0"/>
              </a:rPr>
              <a:t>Houve algumas gestantes de alto risco, com quadro de </a:t>
            </a:r>
            <a:r>
              <a:rPr lang="pt-BR" sz="1800" dirty="0" err="1" smtClean="0">
                <a:latin typeface="Arial" pitchFamily="34" charset="0"/>
                <a:cs typeface="Arial" pitchFamily="34" charset="0"/>
              </a:rPr>
              <a:t>pré-eclâmpsia</a:t>
            </a:r>
            <a:r>
              <a:rPr lang="pt-BR" sz="1800" dirty="0" smtClean="0">
                <a:latin typeface="Arial" pitchFamily="34" charset="0"/>
                <a:cs typeface="Arial" pitchFamily="34" charset="0"/>
              </a:rPr>
              <a:t>/</a:t>
            </a:r>
            <a:r>
              <a:rPr lang="pt-BR" sz="1800" dirty="0" err="1" smtClean="0">
                <a:latin typeface="Arial" pitchFamily="34" charset="0"/>
                <a:cs typeface="Arial" pitchFamily="34" charset="0"/>
              </a:rPr>
              <a:t>eclâmpsia</a:t>
            </a:r>
            <a:r>
              <a:rPr lang="pt-BR" sz="1800" dirty="0" smtClean="0">
                <a:latin typeface="Arial" pitchFamily="34" charset="0"/>
                <a:cs typeface="Arial" pitchFamily="34" charset="0"/>
              </a:rPr>
              <a:t> e também &lt; 15 anos. Foram referenciadas ao município vizinho, onde ficaram sendo avaliadas periodicamente, tanto na UBS como no local referenciado. </a:t>
            </a:r>
            <a:endParaRPr lang="pt-BR" sz="1800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endParaRPr lang="pt-BR" sz="2000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pt-BR" sz="2000" dirty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pt-BR" sz="2000" dirty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endParaRPr lang="pt-BR" sz="2000" dirty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endParaRPr lang="pt-BR" sz="2000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endParaRPr lang="pt-BR" sz="2000" dirty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endParaRPr lang="pt-BR" sz="2000" dirty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pt-BR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400" b="1" dirty="0" smtClean="0">
                <a:latin typeface="Arial" pitchFamily="34" charset="0"/>
                <a:cs typeface="Arial" pitchFamily="34" charset="0"/>
              </a:rPr>
              <a:t>Objetivos, Metas e Resultados</a:t>
            </a:r>
            <a:endParaRPr lang="pt-BR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sz="1900" u="sng" dirty="0" smtClean="0">
                <a:latin typeface="Arial" pitchFamily="34" charset="0"/>
                <a:cs typeface="Arial" pitchFamily="34" charset="0"/>
              </a:rPr>
              <a:t>Promover a saúde no pré-natal:</a:t>
            </a:r>
          </a:p>
          <a:p>
            <a:pPr>
              <a:buNone/>
            </a:pPr>
            <a:endParaRPr lang="pt-BR" sz="1900" u="sng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q"/>
            </a:pPr>
            <a:r>
              <a:rPr lang="pt-BR" sz="1700" dirty="0" smtClean="0">
                <a:latin typeface="Arial" pitchFamily="34" charset="0"/>
                <a:cs typeface="Arial" pitchFamily="34" charset="0"/>
              </a:rPr>
              <a:t>METAS ATINGIDAS EM 100% DURANTE OS TRÊS MESES (21 gestantes)</a:t>
            </a:r>
          </a:p>
          <a:p>
            <a:pPr>
              <a:buNone/>
            </a:pPr>
            <a:endParaRPr lang="pt-BR" sz="1900" u="sng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pt-BR" sz="1900" dirty="0" smtClean="0">
                <a:latin typeface="Arial" pitchFamily="34" charset="0"/>
                <a:cs typeface="Arial" pitchFamily="34" charset="0"/>
              </a:rPr>
              <a:t>Garantir, a 100% das gestantes, orientação nutricional durante a gestação.</a:t>
            </a:r>
          </a:p>
          <a:p>
            <a:pPr>
              <a:buNone/>
            </a:pPr>
            <a:endParaRPr lang="pt-BR" sz="19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pt-BR" sz="1900" dirty="0" smtClean="0">
                <a:latin typeface="Arial" pitchFamily="34" charset="0"/>
                <a:cs typeface="Arial" pitchFamily="34" charset="0"/>
              </a:rPr>
              <a:t>Promover o aleitamento materno junto a 100% das gestantes.</a:t>
            </a:r>
          </a:p>
          <a:p>
            <a:pPr>
              <a:buNone/>
            </a:pPr>
            <a:endParaRPr lang="pt-BR" sz="19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pt-BR" sz="1900" dirty="0" smtClean="0">
                <a:latin typeface="Arial" pitchFamily="34" charset="0"/>
                <a:cs typeface="Arial" pitchFamily="34" charset="0"/>
              </a:rPr>
              <a:t>Orientar 100% das gestantes sobre os cuidados com o recém-nascido (teste do pezinho, decúbito dorsal para dormir).</a:t>
            </a:r>
          </a:p>
          <a:p>
            <a:pPr>
              <a:buNone/>
            </a:pPr>
            <a:endParaRPr lang="pt-BR" sz="19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pt-BR" sz="1900" dirty="0" smtClean="0">
                <a:latin typeface="Arial" pitchFamily="34" charset="0"/>
                <a:cs typeface="Arial" pitchFamily="34" charset="0"/>
              </a:rPr>
              <a:t>Orientar 100% das gestantes sobre anticoncepção após o parto.</a:t>
            </a:r>
          </a:p>
          <a:p>
            <a:pPr>
              <a:buNone/>
            </a:pPr>
            <a:endParaRPr lang="pt-BR" sz="19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pt-BR" sz="1900" dirty="0" smtClean="0">
                <a:latin typeface="Arial" pitchFamily="34" charset="0"/>
                <a:cs typeface="Arial" pitchFamily="34" charset="0"/>
              </a:rPr>
              <a:t>Orientar 100% das gestantes sobre os riscos do tabagismo e do uso de álcool e drogas na gestação.</a:t>
            </a:r>
          </a:p>
          <a:p>
            <a:pPr>
              <a:buNone/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pt-BR" sz="2000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pt-BR" sz="2000" dirty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pt-BR" sz="2000" dirty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endParaRPr lang="pt-BR" sz="2000" dirty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endParaRPr lang="pt-BR" sz="2000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endParaRPr lang="pt-BR" sz="2000" dirty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endParaRPr lang="pt-BR" sz="2000" dirty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pt-BR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400" b="1" dirty="0" smtClean="0">
                <a:latin typeface="Arial" pitchFamily="34" charset="0"/>
                <a:cs typeface="Arial" pitchFamily="34" charset="0"/>
              </a:rPr>
              <a:t>Discussão</a:t>
            </a:r>
            <a:endParaRPr lang="pt-BR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14948"/>
          </a:xfrm>
        </p:spPr>
        <p:txBody>
          <a:bodyPr>
            <a:normAutofit/>
          </a:bodyPr>
          <a:lstStyle/>
          <a:p>
            <a:r>
              <a:rPr lang="pt-BR" sz="2000" b="1" dirty="0" smtClean="0">
                <a:latin typeface="Arial" pitchFamily="34" charset="0"/>
                <a:cs typeface="Arial" pitchFamily="34" charset="0"/>
              </a:rPr>
              <a:t>A intervenção para a equipe:</a:t>
            </a:r>
          </a:p>
          <a:p>
            <a:pPr>
              <a:buNone/>
            </a:pPr>
            <a:endParaRPr lang="pt-BR" sz="2000" dirty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aumento do conhecimento</a:t>
            </a:r>
          </a:p>
          <a:p>
            <a:pPr>
              <a:buFont typeface="Wingdings" pitchFamily="2" charset="2"/>
              <a:buChar char="ü"/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visibilidade da equipe no município</a:t>
            </a:r>
          </a:p>
          <a:p>
            <a:pPr>
              <a:buFont typeface="Wingdings" pitchFamily="2" charset="2"/>
              <a:buChar char="ü"/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superação</a:t>
            </a:r>
          </a:p>
          <a:p>
            <a:pPr>
              <a:buFont typeface="Wingdings" pitchFamily="2" charset="2"/>
              <a:buChar char="ü"/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satisfação da comunidade</a:t>
            </a:r>
          </a:p>
          <a:p>
            <a:pPr>
              <a:buFont typeface="Wingdings" pitchFamily="2" charset="2"/>
              <a:buChar char="ü"/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noção de equipe</a:t>
            </a:r>
          </a:p>
          <a:p>
            <a:pPr>
              <a:buFont typeface="Wingdings" pitchFamily="2" charset="2"/>
              <a:buChar char="ü"/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endParaRPr lang="pt-BR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400" b="1" dirty="0" smtClean="0">
                <a:latin typeface="Arial" pitchFamily="34" charset="0"/>
                <a:cs typeface="Arial" pitchFamily="34" charset="0"/>
              </a:rPr>
              <a:t>Discussão</a:t>
            </a:r>
            <a:endParaRPr lang="pt-BR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14948"/>
          </a:xfrm>
        </p:spPr>
        <p:txBody>
          <a:bodyPr>
            <a:normAutofit/>
          </a:bodyPr>
          <a:lstStyle/>
          <a:p>
            <a:r>
              <a:rPr lang="pt-BR" sz="2000" b="1" dirty="0" smtClean="0">
                <a:latin typeface="Arial" pitchFamily="34" charset="0"/>
                <a:cs typeface="Arial" pitchFamily="34" charset="0"/>
              </a:rPr>
              <a:t>A intervenção para o serviço:</a:t>
            </a:r>
          </a:p>
          <a:p>
            <a:pPr>
              <a:buNone/>
            </a:pPr>
            <a:endParaRPr lang="pt-BR" sz="2000" dirty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detecção de limitações e necessidades</a:t>
            </a:r>
          </a:p>
          <a:p>
            <a:pPr>
              <a:buFont typeface="Wingdings" pitchFamily="2" charset="2"/>
              <a:buChar char="ü"/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articulação com a rede municipal e estadual</a:t>
            </a:r>
          </a:p>
          <a:p>
            <a:pPr>
              <a:buFont typeface="Wingdings" pitchFamily="2" charset="2"/>
              <a:buChar char="ü"/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exames</a:t>
            </a:r>
          </a:p>
          <a:p>
            <a:pPr>
              <a:buFont typeface="Wingdings" pitchFamily="2" charset="2"/>
              <a:buChar char="ü"/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referência</a:t>
            </a:r>
          </a:p>
          <a:p>
            <a:pPr>
              <a:buFont typeface="Wingdings" pitchFamily="2" charset="2"/>
              <a:buChar char="ü"/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endParaRPr lang="pt-BR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400" b="1" dirty="0" smtClean="0">
                <a:latin typeface="Arial" pitchFamily="34" charset="0"/>
                <a:cs typeface="Arial" pitchFamily="34" charset="0"/>
              </a:rPr>
              <a:t>Discussão</a:t>
            </a:r>
            <a:endParaRPr lang="pt-BR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14948"/>
          </a:xfrm>
        </p:spPr>
        <p:txBody>
          <a:bodyPr>
            <a:normAutofit/>
          </a:bodyPr>
          <a:lstStyle/>
          <a:p>
            <a:r>
              <a:rPr lang="pt-BR" sz="2000" b="1" dirty="0" smtClean="0">
                <a:latin typeface="Arial" pitchFamily="34" charset="0"/>
                <a:cs typeface="Arial" pitchFamily="34" charset="0"/>
              </a:rPr>
              <a:t>A intervenção para a comunidade:</a:t>
            </a:r>
          </a:p>
          <a:p>
            <a:pPr>
              <a:buNone/>
            </a:pPr>
            <a:endParaRPr lang="pt-BR" sz="2000" dirty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maior qualidade da atenção</a:t>
            </a:r>
          </a:p>
          <a:p>
            <a:pPr>
              <a:buFont typeface="Wingdings" pitchFamily="2" charset="2"/>
              <a:buChar char="ü"/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conscientização sobre autocuidado e prevenção</a:t>
            </a:r>
          </a:p>
          <a:p>
            <a:pPr>
              <a:buFont typeface="Wingdings" pitchFamily="2" charset="2"/>
              <a:buChar char="ü"/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vínculo</a:t>
            </a:r>
          </a:p>
          <a:p>
            <a:pPr>
              <a:buFont typeface="Wingdings" pitchFamily="2" charset="2"/>
              <a:buChar char="ü"/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condução de casos de risco (</a:t>
            </a:r>
            <a:r>
              <a:rPr lang="pt-BR" sz="2000" dirty="0" err="1" smtClean="0">
                <a:latin typeface="Arial" pitchFamily="34" charset="0"/>
                <a:cs typeface="Arial" pitchFamily="34" charset="0"/>
              </a:rPr>
              <a:t>pré-eclâmpsia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pt-BR" sz="2000" dirty="0" err="1" smtClean="0">
                <a:latin typeface="Arial" pitchFamily="34" charset="0"/>
                <a:cs typeface="Arial" pitchFamily="34" charset="0"/>
              </a:rPr>
              <a:t>HBsAg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 +)</a:t>
            </a:r>
          </a:p>
          <a:p>
            <a:pPr>
              <a:buFont typeface="Wingdings" pitchFamily="2" charset="2"/>
              <a:buChar char="ü"/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endParaRPr lang="pt-BR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400" b="1" dirty="0" smtClean="0">
                <a:latin typeface="Arial" pitchFamily="34" charset="0"/>
                <a:cs typeface="Arial" pitchFamily="34" charset="0"/>
              </a:rPr>
              <a:t>Discussão</a:t>
            </a:r>
            <a:endParaRPr lang="pt-BR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14948"/>
          </a:xfrm>
        </p:spPr>
        <p:txBody>
          <a:bodyPr>
            <a:normAutofit/>
          </a:bodyPr>
          <a:lstStyle/>
          <a:p>
            <a:r>
              <a:rPr lang="pt-BR" sz="2000" b="1" dirty="0" smtClean="0">
                <a:latin typeface="Arial" pitchFamily="34" charset="0"/>
                <a:cs typeface="Arial" pitchFamily="34" charset="0"/>
              </a:rPr>
              <a:t>Incorporação à rotina:</a:t>
            </a:r>
          </a:p>
          <a:p>
            <a:pPr>
              <a:buNone/>
            </a:pPr>
            <a:endParaRPr lang="pt-BR" sz="2000" dirty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equipe</a:t>
            </a:r>
          </a:p>
          <a:p>
            <a:pPr>
              <a:buFont typeface="Wingdings" pitchFamily="2" charset="2"/>
              <a:buChar char="ü"/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gestão</a:t>
            </a:r>
          </a:p>
          <a:p>
            <a:pPr>
              <a:buNone/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endParaRPr lang="pt-BR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400" b="1" dirty="0" smtClean="0">
                <a:latin typeface="Arial" pitchFamily="34" charset="0"/>
                <a:cs typeface="Arial" pitchFamily="34" charset="0"/>
              </a:rPr>
              <a:t>Discussão</a:t>
            </a:r>
            <a:endParaRPr lang="pt-BR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14948"/>
          </a:xfrm>
        </p:spPr>
        <p:txBody>
          <a:bodyPr>
            <a:normAutofit/>
          </a:bodyPr>
          <a:lstStyle/>
          <a:p>
            <a:r>
              <a:rPr lang="pt-BR" sz="2000" b="1" dirty="0" smtClean="0">
                <a:latin typeface="Arial" pitchFamily="34" charset="0"/>
                <a:cs typeface="Arial" pitchFamily="34" charset="0"/>
              </a:rPr>
              <a:t>Propostas:</a:t>
            </a:r>
          </a:p>
          <a:p>
            <a:pPr>
              <a:buNone/>
            </a:pPr>
            <a:endParaRPr lang="pt-BR" sz="2000" dirty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capacitações periódicas</a:t>
            </a:r>
          </a:p>
          <a:p>
            <a:pPr>
              <a:buFont typeface="Wingdings" pitchFamily="2" charset="2"/>
              <a:buChar char="ü"/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maior controle das vacinações pela equipe</a:t>
            </a:r>
            <a:endParaRPr lang="pt-BR" sz="20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odontologista</a:t>
            </a:r>
          </a:p>
          <a:p>
            <a:pPr>
              <a:buNone/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estrutura física</a:t>
            </a:r>
          </a:p>
          <a:p>
            <a:pPr>
              <a:buNone/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agilidade nos exames</a:t>
            </a:r>
          </a:p>
          <a:p>
            <a:pPr>
              <a:buFont typeface="Wingdings" pitchFamily="2" charset="2"/>
              <a:buChar char="ü"/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referência</a:t>
            </a:r>
          </a:p>
          <a:p>
            <a:pPr>
              <a:buFont typeface="Wingdings" pitchFamily="2" charset="2"/>
              <a:buChar char="ü"/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endParaRPr lang="pt-BR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400" b="1" dirty="0" smtClean="0">
                <a:latin typeface="Arial" pitchFamily="34" charset="0"/>
                <a:cs typeface="Arial" pitchFamily="34" charset="0"/>
              </a:rPr>
              <a:t>Reflexão crítica sobre a aprendizagem</a:t>
            </a:r>
            <a:endParaRPr lang="pt-BR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14948"/>
          </a:xfrm>
        </p:spPr>
        <p:txBody>
          <a:bodyPr>
            <a:normAutofit/>
          </a:bodyPr>
          <a:lstStyle/>
          <a:p>
            <a:r>
              <a:rPr lang="pt-BR" sz="2000" b="1" dirty="0" smtClean="0">
                <a:latin typeface="Arial" pitchFamily="34" charset="0"/>
                <a:cs typeface="Arial" pitchFamily="34" charset="0"/>
              </a:rPr>
              <a:t>O curso:</a:t>
            </a:r>
          </a:p>
          <a:p>
            <a:pPr>
              <a:buNone/>
            </a:pPr>
            <a:endParaRPr lang="pt-BR" sz="2000" dirty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modalidade à distância</a:t>
            </a:r>
          </a:p>
          <a:p>
            <a:pPr>
              <a:buFont typeface="Wingdings" pitchFamily="2" charset="2"/>
              <a:buChar char="ü"/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ambiente virtual</a:t>
            </a:r>
          </a:p>
          <a:p>
            <a:pPr>
              <a:buNone/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casos clínicos</a:t>
            </a:r>
          </a:p>
          <a:p>
            <a:pPr>
              <a:buFont typeface="Wingdings" pitchFamily="2" charset="2"/>
              <a:buChar char="ü"/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contato com colegas</a:t>
            </a:r>
          </a:p>
          <a:p>
            <a:pPr>
              <a:buFont typeface="Wingdings" pitchFamily="2" charset="2"/>
              <a:buChar char="ü"/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materiais de apoio</a:t>
            </a:r>
          </a:p>
          <a:p>
            <a:pPr>
              <a:buFont typeface="Wingdings" pitchFamily="2" charset="2"/>
              <a:buChar char="ü"/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pesquisa</a:t>
            </a:r>
          </a:p>
          <a:p>
            <a:pPr>
              <a:buFont typeface="Wingdings" pitchFamily="2" charset="2"/>
              <a:buChar char="ü"/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endParaRPr lang="pt-BR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400" b="1" dirty="0" smtClean="0">
                <a:latin typeface="Arial" pitchFamily="34" charset="0"/>
                <a:cs typeface="Arial" pitchFamily="34" charset="0"/>
              </a:rPr>
              <a:t>Reflexão crítica sobre a aprendizagem</a:t>
            </a:r>
            <a:endParaRPr lang="pt-BR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14948"/>
          </a:xfrm>
        </p:spPr>
        <p:txBody>
          <a:bodyPr>
            <a:normAutofit/>
          </a:bodyPr>
          <a:lstStyle/>
          <a:p>
            <a:r>
              <a:rPr lang="pt-BR" sz="2000" b="1" dirty="0" smtClean="0">
                <a:latin typeface="Arial" pitchFamily="34" charset="0"/>
                <a:cs typeface="Arial" pitchFamily="34" charset="0"/>
              </a:rPr>
              <a:t>Aprendizados mais relevantes:</a:t>
            </a:r>
          </a:p>
          <a:p>
            <a:pPr>
              <a:buNone/>
            </a:pPr>
            <a:endParaRPr lang="pt-BR" sz="2000" dirty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conhecimento </a:t>
            </a:r>
          </a:p>
          <a:p>
            <a:pPr>
              <a:buFont typeface="Wingdings" pitchFamily="2" charset="2"/>
              <a:buChar char="ü"/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segurança</a:t>
            </a:r>
          </a:p>
          <a:p>
            <a:pPr>
              <a:buFont typeface="Wingdings" pitchFamily="2" charset="2"/>
              <a:buChar char="ü"/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comunicação</a:t>
            </a:r>
          </a:p>
          <a:p>
            <a:pPr>
              <a:buFont typeface="Wingdings" pitchFamily="2" charset="2"/>
              <a:buChar char="ü"/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ética</a:t>
            </a:r>
          </a:p>
          <a:p>
            <a:pPr>
              <a:buNone/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endParaRPr lang="pt-BR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400" b="1" dirty="0" smtClean="0">
                <a:latin typeface="Arial" pitchFamily="34" charset="0"/>
                <a:cs typeface="Arial" pitchFamily="34" charset="0"/>
              </a:rPr>
              <a:t>Introdução</a:t>
            </a:r>
            <a:endParaRPr lang="pt-BR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29196"/>
          </a:xfrm>
        </p:spPr>
        <p:txBody>
          <a:bodyPr>
            <a:normAutofit/>
          </a:bodyPr>
          <a:lstStyle/>
          <a:p>
            <a:r>
              <a:rPr lang="pt-BR" sz="2000" b="1" dirty="0" smtClean="0">
                <a:latin typeface="Arial" pitchFamily="34" charset="0"/>
                <a:cs typeface="Arial" pitchFamily="34" charset="0"/>
              </a:rPr>
              <a:t>O município de São Tomé/RN:</a:t>
            </a:r>
          </a:p>
          <a:p>
            <a:pPr>
              <a:buNone/>
            </a:pPr>
            <a:endParaRPr lang="pt-BR" sz="2000" dirty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 Microrregião da Borborema Potiguar</a:t>
            </a:r>
          </a:p>
          <a:p>
            <a:pPr>
              <a:buFont typeface="Wingdings" pitchFamily="2" charset="2"/>
              <a:buChar char="ü"/>
            </a:pPr>
            <a:endParaRPr lang="pt-BR" sz="2000" dirty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População:10.827 habitantes e área de 862.586 Km</a:t>
            </a:r>
            <a:r>
              <a:rPr lang="pt-BR" sz="2000" baseline="30000" dirty="0" smtClean="0">
                <a:latin typeface="Arial" pitchFamily="34" charset="0"/>
                <a:cs typeface="Arial" pitchFamily="34" charset="0"/>
              </a:rPr>
              <a:t>2</a:t>
            </a: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endParaRPr lang="pt-BR" sz="2000" dirty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Bioma: Caatinga</a:t>
            </a:r>
          </a:p>
          <a:p>
            <a:pPr>
              <a:buFont typeface="Wingdings" pitchFamily="2" charset="2"/>
              <a:buChar char="ü"/>
            </a:pPr>
            <a:endParaRPr lang="pt-BR" sz="2000" dirty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Atividade econômica: pecuária, caprino, agricultura mineração</a:t>
            </a:r>
          </a:p>
          <a:p>
            <a:pPr>
              <a:buFont typeface="Wingdings" pitchFamily="2" charset="2"/>
              <a:buChar char="ü"/>
            </a:pPr>
            <a:endParaRPr lang="pt-BR" sz="2000" dirty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Fontes de renda: emprego público, bolsa família e auxílio natalidade</a:t>
            </a:r>
            <a:endParaRPr lang="pt-BR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400" b="1" dirty="0" smtClean="0">
                <a:latin typeface="Arial" pitchFamily="34" charset="0"/>
                <a:cs typeface="Arial" pitchFamily="34" charset="0"/>
              </a:rPr>
              <a:t>Referências</a:t>
            </a:r>
            <a:endParaRPr lang="pt-BR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14948"/>
          </a:xfrm>
        </p:spPr>
        <p:txBody>
          <a:bodyPr>
            <a:normAutofit/>
          </a:bodyPr>
          <a:lstStyle/>
          <a:p>
            <a:r>
              <a:rPr lang="pt-BR" sz="2000" b="1" dirty="0" smtClean="0">
                <a:latin typeface="Arial" pitchFamily="34" charset="0"/>
                <a:cs typeface="Arial" pitchFamily="34" charset="0"/>
              </a:rPr>
              <a:t>BRASIL. Ministério da Saúde. Cadernos de Atenção Básica: Atenção ao Pré-Natal de Baixo Risco. Brasília 2012</a:t>
            </a:r>
            <a:endParaRPr lang="pt-BR" sz="20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pt-BR" sz="2000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endParaRPr lang="pt-BR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400" b="1" dirty="0" smtClean="0">
                <a:latin typeface="Arial" pitchFamily="34" charset="0"/>
                <a:cs typeface="Arial" pitchFamily="34" charset="0"/>
              </a:rPr>
              <a:t>Introdução</a:t>
            </a:r>
            <a:endParaRPr lang="pt-BR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000" b="1" dirty="0" smtClean="0">
                <a:latin typeface="Arial" pitchFamily="34" charset="0"/>
                <a:cs typeface="Arial" pitchFamily="34" charset="0"/>
              </a:rPr>
              <a:t>O Centro de Saúde Manoel Guedes:</a:t>
            </a:r>
          </a:p>
          <a:p>
            <a:pPr>
              <a:buNone/>
            </a:pPr>
            <a:endParaRPr lang="pt-BR" sz="2000" dirty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 Localizado no centro do município, quase em frente ao hospital municipal Rita Leonor de Medeiros</a:t>
            </a:r>
          </a:p>
          <a:p>
            <a:pPr>
              <a:buFont typeface="Wingdings" pitchFamily="2" charset="2"/>
              <a:buChar char="ü"/>
            </a:pPr>
            <a:endParaRPr lang="pt-BR" sz="2000" dirty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Atendimentos médicos, odontológicos, de enfermagem e fisioterapia</a:t>
            </a:r>
          </a:p>
          <a:p>
            <a:pPr>
              <a:buFont typeface="Wingdings" pitchFamily="2" charset="2"/>
              <a:buChar char="ü"/>
            </a:pPr>
            <a:endParaRPr lang="pt-BR" sz="2000" dirty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Farmácia</a:t>
            </a:r>
          </a:p>
          <a:p>
            <a:pPr>
              <a:buFont typeface="Wingdings" pitchFamily="2" charset="2"/>
              <a:buChar char="ü"/>
            </a:pPr>
            <a:endParaRPr lang="pt-BR" sz="2000" dirty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Duas equipes vinculadas: uma rural volante e uma urbana</a:t>
            </a:r>
          </a:p>
          <a:p>
            <a:pPr>
              <a:buFont typeface="Wingdings" pitchFamily="2" charset="2"/>
              <a:buChar char="ü"/>
            </a:pPr>
            <a:endParaRPr lang="pt-BR" sz="2000" dirty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Funcionamento: segundas as sextas-feiras</a:t>
            </a:r>
          </a:p>
          <a:p>
            <a:pPr>
              <a:buNone/>
            </a:pPr>
            <a:endParaRPr lang="pt-BR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400" b="1" dirty="0" smtClean="0">
                <a:latin typeface="Arial" pitchFamily="34" charset="0"/>
                <a:cs typeface="Arial" pitchFamily="34" charset="0"/>
              </a:rPr>
              <a:t>Introdução</a:t>
            </a:r>
            <a:endParaRPr lang="pt-BR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14948"/>
          </a:xfrm>
        </p:spPr>
        <p:txBody>
          <a:bodyPr>
            <a:normAutofit/>
          </a:bodyPr>
          <a:lstStyle/>
          <a:p>
            <a:r>
              <a:rPr lang="pt-BR" sz="2000" b="1" dirty="0" smtClean="0">
                <a:latin typeface="Arial" pitchFamily="34" charset="0"/>
                <a:cs typeface="Arial" pitchFamily="34" charset="0"/>
              </a:rPr>
              <a:t>Situação do pré-natal antes da intervenção:</a:t>
            </a:r>
          </a:p>
          <a:p>
            <a:pPr>
              <a:buNone/>
            </a:pPr>
            <a:endParaRPr lang="pt-BR" sz="2000" dirty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Consultas nas quintas-feiras</a:t>
            </a:r>
          </a:p>
          <a:p>
            <a:pPr>
              <a:buFont typeface="Wingdings" pitchFamily="2" charset="2"/>
              <a:buChar char="ü"/>
            </a:pPr>
            <a:endParaRPr lang="pt-BR" sz="2000" dirty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Baixa captação no primeiro trimestre</a:t>
            </a:r>
          </a:p>
          <a:p>
            <a:pPr>
              <a:buFont typeface="Wingdings" pitchFamily="2" charset="2"/>
              <a:buChar char="ü"/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Busca ativa desorganizada</a:t>
            </a:r>
          </a:p>
          <a:p>
            <a:pPr>
              <a:buFont typeface="Wingdings" pitchFamily="2" charset="2"/>
              <a:buChar char="ü"/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Registros incompletos nos prontuários e cartões da gestante</a:t>
            </a:r>
          </a:p>
          <a:p>
            <a:pPr>
              <a:buFont typeface="Wingdings" pitchFamily="2" charset="2"/>
              <a:buChar char="ü"/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endParaRPr lang="pt-BR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400" b="1" dirty="0" smtClean="0">
                <a:latin typeface="Arial" pitchFamily="34" charset="0"/>
                <a:cs typeface="Arial" pitchFamily="34" charset="0"/>
              </a:rPr>
              <a:t>Introdução</a:t>
            </a:r>
            <a:endParaRPr lang="pt-BR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14948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ü"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Ausência de urocultura com antibiograma</a:t>
            </a:r>
          </a:p>
          <a:p>
            <a:pPr>
              <a:buFont typeface="Wingdings" pitchFamily="2" charset="2"/>
              <a:buChar char="ü"/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Muitos esquemas vacinais incompletos </a:t>
            </a:r>
          </a:p>
          <a:p>
            <a:pPr>
              <a:buFont typeface="Wingdings" pitchFamily="2" charset="2"/>
              <a:buChar char="ü"/>
            </a:pPr>
            <a:endParaRPr lang="pt-BR" sz="2000" dirty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Cobertura de 46% de acordo com a estimativa da planilha</a:t>
            </a:r>
          </a:p>
          <a:p>
            <a:pPr>
              <a:buFont typeface="Wingdings" pitchFamily="2" charset="2"/>
              <a:buChar char="ü"/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endParaRPr lang="pt-BR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400" b="1" dirty="0" smtClean="0">
                <a:latin typeface="Arial" pitchFamily="34" charset="0"/>
                <a:cs typeface="Arial" pitchFamily="34" charset="0"/>
              </a:rPr>
              <a:t>Objetivos</a:t>
            </a:r>
            <a:endParaRPr lang="pt-BR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sz="2000" b="1" dirty="0" smtClean="0">
                <a:latin typeface="Arial" pitchFamily="34" charset="0"/>
                <a:cs typeface="Arial" pitchFamily="34" charset="0"/>
              </a:rPr>
              <a:t>Objetivo geral:</a:t>
            </a:r>
          </a:p>
          <a:p>
            <a:pPr>
              <a:buNone/>
            </a:pPr>
            <a:endParaRPr lang="pt-BR" sz="2000" dirty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 Melhorar a atenção ao pré-natal e </a:t>
            </a:r>
            <a:r>
              <a:rPr lang="pt-BR" sz="2000" dirty="0" err="1" smtClean="0">
                <a:latin typeface="Arial" pitchFamily="34" charset="0"/>
                <a:cs typeface="Arial" pitchFamily="34" charset="0"/>
              </a:rPr>
              <a:t>puerpério</a:t>
            </a: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endParaRPr lang="pt-BR" sz="2000" dirty="0">
              <a:latin typeface="Arial" pitchFamily="34" charset="0"/>
              <a:cs typeface="Arial" pitchFamily="34" charset="0"/>
            </a:endParaRPr>
          </a:p>
          <a:p>
            <a:r>
              <a:rPr lang="pt-BR" sz="2000" b="1" dirty="0" smtClean="0">
                <a:latin typeface="Arial" pitchFamily="34" charset="0"/>
                <a:cs typeface="Arial" pitchFamily="34" charset="0"/>
              </a:rPr>
              <a:t>Objetivos específicos:</a:t>
            </a:r>
          </a:p>
          <a:p>
            <a:pPr>
              <a:buNone/>
            </a:pPr>
            <a:endParaRPr lang="pt-BR" sz="2000" b="1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Ampliar a cobertura do pré-natal</a:t>
            </a:r>
          </a:p>
          <a:p>
            <a:pPr>
              <a:buFont typeface="Wingdings" pitchFamily="2" charset="2"/>
              <a:buChar char="ü"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Melhorar a adesão ao pré-natal</a:t>
            </a:r>
          </a:p>
          <a:p>
            <a:pPr>
              <a:buFont typeface="Wingdings" pitchFamily="2" charset="2"/>
              <a:buChar char="ü"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Melhorar a qualidade da atenção ao pré-natal  e </a:t>
            </a:r>
            <a:r>
              <a:rPr lang="pt-BR" sz="2000" dirty="0" err="1" smtClean="0">
                <a:latin typeface="Arial" pitchFamily="34" charset="0"/>
                <a:cs typeface="Arial" pitchFamily="34" charset="0"/>
              </a:rPr>
              <a:t>puerpério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 realizado na Unidade</a:t>
            </a:r>
          </a:p>
          <a:p>
            <a:pPr>
              <a:buFont typeface="Wingdings" pitchFamily="2" charset="2"/>
              <a:buChar char="ü"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Melhorar registro das informações</a:t>
            </a:r>
          </a:p>
          <a:p>
            <a:pPr>
              <a:buFont typeface="Wingdings" pitchFamily="2" charset="2"/>
              <a:buChar char="ü"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Mapear as gestantes de risco</a:t>
            </a:r>
          </a:p>
          <a:p>
            <a:pPr>
              <a:buFont typeface="Wingdings" pitchFamily="2" charset="2"/>
              <a:buChar char="ü"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Promover a Saúde no pré-natal</a:t>
            </a:r>
          </a:p>
          <a:p>
            <a:pPr>
              <a:buFont typeface="Wingdings" pitchFamily="2" charset="2"/>
              <a:buChar char="ü"/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pt-BR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400" b="1" dirty="0" smtClean="0">
                <a:latin typeface="Arial" pitchFamily="34" charset="0"/>
                <a:cs typeface="Arial" pitchFamily="34" charset="0"/>
              </a:rPr>
              <a:t>Metodologia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   </a:t>
            </a:r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pt-BR" sz="2000" b="1" dirty="0" smtClean="0">
                <a:latin typeface="Arial" pitchFamily="34" charset="0"/>
                <a:cs typeface="Arial" pitchFamily="34" charset="0"/>
              </a:rPr>
              <a:t>AÇÕES:</a:t>
            </a:r>
          </a:p>
          <a:p>
            <a:endParaRPr lang="pt-BR" sz="2000" b="1" dirty="0" smtClean="0">
              <a:latin typeface="Arial" pitchFamily="34" charset="0"/>
              <a:cs typeface="Arial" pitchFamily="34" charset="0"/>
            </a:endParaRPr>
          </a:p>
          <a:p>
            <a:r>
              <a:rPr lang="pt-BR" sz="2000" b="1" dirty="0" smtClean="0">
                <a:latin typeface="Arial" pitchFamily="34" charset="0"/>
                <a:cs typeface="Arial" pitchFamily="34" charset="0"/>
              </a:rPr>
              <a:t>Monitoramento e avaliação:</a:t>
            </a:r>
          </a:p>
          <a:p>
            <a:pPr>
              <a:buNone/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registros, ficha-espelho;</a:t>
            </a:r>
          </a:p>
          <a:p>
            <a:pPr>
              <a:buFont typeface="Wingdings" pitchFamily="2" charset="2"/>
              <a:buChar char="ü"/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alertas;</a:t>
            </a:r>
          </a:p>
          <a:p>
            <a:pPr>
              <a:buNone/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cadastramento;</a:t>
            </a:r>
          </a:p>
          <a:p>
            <a:pPr>
              <a:buFont typeface="Wingdings" pitchFamily="2" charset="2"/>
              <a:buChar char="ü"/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monitoramento a cada 45 dias</a:t>
            </a:r>
          </a:p>
          <a:p>
            <a:pPr>
              <a:buNone/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endParaRPr lang="pt-BR" sz="2000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pt-BR" sz="2000" dirty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pt-BR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400" b="1" dirty="0" smtClean="0">
                <a:latin typeface="Arial" pitchFamily="34" charset="0"/>
                <a:cs typeface="Arial" pitchFamily="34" charset="0"/>
              </a:rPr>
              <a:t>Metodologia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  </a:t>
            </a:r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000" b="1" dirty="0" smtClean="0">
                <a:latin typeface="Arial" pitchFamily="34" charset="0"/>
                <a:cs typeface="Arial" pitchFamily="34" charset="0"/>
              </a:rPr>
              <a:t>Organização e gestão do serviço:</a:t>
            </a:r>
          </a:p>
          <a:p>
            <a:pPr>
              <a:buNone/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acolhimento, captação, busca ativa, visita domiciliar;</a:t>
            </a:r>
          </a:p>
          <a:p>
            <a:pPr>
              <a:buNone/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consultas, propedêutica;</a:t>
            </a:r>
          </a:p>
          <a:p>
            <a:pPr>
              <a:buFont typeface="Wingdings" pitchFamily="2" charset="2"/>
              <a:buChar char="ü"/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exame físico obstétrico, ginecológico e das mamas;</a:t>
            </a:r>
          </a:p>
          <a:p>
            <a:pPr>
              <a:buNone/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solicitação de exames e prescrição de suplementos;</a:t>
            </a:r>
          </a:p>
          <a:p>
            <a:pPr>
              <a:buFont typeface="Wingdings" pitchFamily="2" charset="2"/>
              <a:buChar char="ü"/>
            </a:pPr>
            <a:endParaRPr lang="pt-BR" sz="2000" dirty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avaliação de risco, referência</a:t>
            </a:r>
          </a:p>
          <a:p>
            <a:pPr>
              <a:buFont typeface="Wingdings" pitchFamily="2" charset="2"/>
              <a:buChar char="ü"/>
            </a:pPr>
            <a:endParaRPr lang="pt-BR" sz="2000" dirty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endParaRPr lang="pt-BR" sz="2000" dirty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pt-BR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Escritório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183</TotalTime>
  <Words>1093</Words>
  <Application>Microsoft Office PowerPoint</Application>
  <PresentationFormat>Apresentação na tela (4:3)</PresentationFormat>
  <Paragraphs>544</Paragraphs>
  <Slides>30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30</vt:i4>
      </vt:variant>
    </vt:vector>
  </HeadingPairs>
  <TitlesOfParts>
    <vt:vector size="31" baseType="lpstr">
      <vt:lpstr>Tema do Office</vt:lpstr>
      <vt:lpstr>Universidade Aberta do SUS - UnASUS Universidade Federal de Pelotas Especialização em Saúde da Família Modalidade à Distância Turma 4 </vt:lpstr>
      <vt:lpstr>Introdução</vt:lpstr>
      <vt:lpstr>Introdução</vt:lpstr>
      <vt:lpstr>Introdução</vt:lpstr>
      <vt:lpstr>Introdução</vt:lpstr>
      <vt:lpstr>Introdução</vt:lpstr>
      <vt:lpstr>Objetivos</vt:lpstr>
      <vt:lpstr>Metodologia   </vt:lpstr>
      <vt:lpstr>Metodologia   </vt:lpstr>
      <vt:lpstr>Metodologia   </vt:lpstr>
      <vt:lpstr>Metodologia   </vt:lpstr>
      <vt:lpstr>Objetivos, Metas e Resultados</vt:lpstr>
      <vt:lpstr>Objetivos, Metas e Resultados</vt:lpstr>
      <vt:lpstr>Objetivos, Metas e Resultados</vt:lpstr>
      <vt:lpstr>Objetivos, Metas e Resultados</vt:lpstr>
      <vt:lpstr>Objetivos, Metas e Resultados</vt:lpstr>
      <vt:lpstr>Objetivos, Metas e Resultados</vt:lpstr>
      <vt:lpstr>Objetivos, Metas e Resultados</vt:lpstr>
      <vt:lpstr>Objetivos, Metas e Resultados</vt:lpstr>
      <vt:lpstr>Objetivos, Metas e Resultados</vt:lpstr>
      <vt:lpstr>Objetivos, Metas e Resultados</vt:lpstr>
      <vt:lpstr>Objetivos, Metas e Resultados</vt:lpstr>
      <vt:lpstr>Discussão</vt:lpstr>
      <vt:lpstr>Discussão</vt:lpstr>
      <vt:lpstr>Discussão</vt:lpstr>
      <vt:lpstr>Discussão</vt:lpstr>
      <vt:lpstr>Discussão</vt:lpstr>
      <vt:lpstr>Reflexão crítica sobre a aprendizagem</vt:lpstr>
      <vt:lpstr>Reflexão crítica sobre a aprendizagem</vt:lpstr>
      <vt:lpstr>Referências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Metodologia</dc:title>
  <dc:creator>Paulo</dc:creator>
  <cp:lastModifiedBy>Paulo</cp:lastModifiedBy>
  <cp:revision>36</cp:revision>
  <dcterms:created xsi:type="dcterms:W3CDTF">2014-02-19T11:26:32Z</dcterms:created>
  <dcterms:modified xsi:type="dcterms:W3CDTF">2014-02-26T12:03:54Z</dcterms:modified>
</cp:coreProperties>
</file>