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59" r:id="rId7"/>
    <p:sldId id="262" r:id="rId8"/>
    <p:sldId id="274" r:id="rId9"/>
    <p:sldId id="264" r:id="rId10"/>
    <p:sldId id="265" r:id="rId11"/>
    <p:sldId id="275" r:id="rId12"/>
    <p:sldId id="266" r:id="rId13"/>
    <p:sldId id="276" r:id="rId14"/>
    <p:sldId id="267" r:id="rId15"/>
    <p:sldId id="268" r:id="rId16"/>
    <p:sldId id="277" r:id="rId17"/>
    <p:sldId id="269" r:id="rId18"/>
    <p:sldId id="278" r:id="rId19"/>
    <p:sldId id="271" r:id="rId20"/>
    <p:sldId id="270" r:id="rId21"/>
    <p:sldId id="27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417990649215"/>
          <c:y val="5.8933105575734224E-2"/>
          <c:w val="0.88686411457811454"/>
          <c:h val="0.8773702816571074"/>
        </c:manualLayout>
      </c:layout>
      <c:barChart>
        <c:barDir val="col"/>
        <c:grouping val="clustered"/>
        <c:varyColors val="0"/>
        <c:ser>
          <c:idx val="0"/>
          <c:order val="0"/>
          <c:tx>
            <c:v>Proporção de crianças entre zero e 72 meses inscritas no programa da unidade de saúde</c:v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6239559852890106E-2"/>
                  <c:y val="-5.1894784338398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6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0.11956521739130435</c:v>
              </c:pt>
              <c:pt idx="1">
                <c:v>0.39130434782608697</c:v>
              </c:pt>
              <c:pt idx="2">
                <c:v>0.55434782608695654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785920"/>
        <c:axId val="72784128"/>
      </c:barChart>
      <c:valAx>
        <c:axId val="72784128"/>
        <c:scaling>
          <c:orientation val="minMax"/>
          <c:max val="1"/>
        </c:scaling>
        <c:delete val="0"/>
        <c:axPos val="l"/>
        <c:majorGridlines>
          <c:spPr>
            <a:ln w="9528" cap="flat">
              <a:solidFill>
                <a:srgbClr val="BFBFBF"/>
              </a:solidFill>
              <a:prstDash val="solid"/>
              <a:round/>
            </a:ln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2785920"/>
        <c:crossesAt val="1"/>
        <c:crossBetween val="between"/>
        <c:majorUnit val="0.1"/>
      </c:valAx>
      <c:catAx>
        <c:axId val="72785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2784128"/>
        <c:crossesAt val="0"/>
        <c:auto val="1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Proporção de crianças com primeira consulta na primeira semana de vida</c:v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7.9899766191010579E-3"/>
                  <c:y val="1.5393970181909467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838954884301483E-3"/>
                  <c:y val="-2.934167686517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4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0.27272727272727271</c:v>
              </c:pt>
              <c:pt idx="1">
                <c:v>0.125</c:v>
              </c:pt>
              <c:pt idx="2">
                <c:v>0.15686274509803921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266688"/>
        <c:axId val="75265152"/>
      </c:barChart>
      <c:valAx>
        <c:axId val="75265152"/>
        <c:scaling>
          <c:orientation val="minMax"/>
          <c:max val="1"/>
          <c:min val="0"/>
        </c:scaling>
        <c:delete val="0"/>
        <c:axPos val="l"/>
        <c:majorGridlines>
          <c:spPr>
            <a:ln w="9528" cap="flat">
              <a:solidFill>
                <a:srgbClr val="BFBFBF"/>
              </a:solidFill>
              <a:prstDash val="solid"/>
              <a:round/>
            </a:ln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5266688"/>
        <c:crossesAt val="1"/>
        <c:crossBetween val="between"/>
        <c:majorUnit val="0.1"/>
      </c:valAx>
      <c:catAx>
        <c:axId val="75266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5265152"/>
        <c:crossesAt val="0"/>
        <c:auto val="1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Proporção de crianças com triagem auditiva</c:v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7.8546525699984271E-3"/>
                  <c:y val="5.7220081532361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8488848148396961E-3"/>
                  <c:y val="1.140782934048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4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0.5</c:v>
              </c:pt>
              <c:pt idx="1">
                <c:v>0.81944444444444442</c:v>
              </c:pt>
              <c:pt idx="2">
                <c:v>0.87254901960784315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760960"/>
        <c:axId val="76759424"/>
      </c:barChart>
      <c:valAx>
        <c:axId val="76759424"/>
        <c:scaling>
          <c:orientation val="minMax"/>
          <c:max val="1"/>
          <c:min val="0"/>
        </c:scaling>
        <c:delete val="0"/>
        <c:axPos val="l"/>
        <c:majorGridlines>
          <c:spPr>
            <a:ln w="9528" cap="flat">
              <a:solidFill>
                <a:srgbClr val="BFBFBF"/>
              </a:solidFill>
              <a:prstDash val="solid"/>
              <a:round/>
            </a:ln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6760960"/>
        <c:crossesAt val="1"/>
        <c:crossBetween val="between"/>
        <c:majorUnit val="0.1"/>
      </c:valAx>
      <c:catAx>
        <c:axId val="7676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6759424"/>
        <c:crossesAt val="0"/>
        <c:auto val="1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Proporção de crianças de 6 a 72 meses com primeira consulta odontológica</c:v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4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</c:v>
              </c:pt>
              <c:pt idx="1">
                <c:v>0</c:v>
              </c:pt>
              <c:pt idx="2">
                <c:v>1.1904761904761904E-2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05248"/>
        <c:axId val="76787072"/>
      </c:barChart>
      <c:valAx>
        <c:axId val="76787072"/>
        <c:scaling>
          <c:orientation val="minMax"/>
          <c:max val="1"/>
          <c:min val="0"/>
        </c:scaling>
        <c:delete val="0"/>
        <c:axPos val="l"/>
        <c:majorGridlines>
          <c:spPr>
            <a:ln w="9528" cap="flat">
              <a:solidFill>
                <a:srgbClr val="BFBFBF"/>
              </a:solidFill>
              <a:prstDash val="solid"/>
              <a:round/>
            </a:ln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6805248"/>
        <c:crossesAt val="1"/>
        <c:crossBetween val="between"/>
        <c:majorUnit val="0.1"/>
      </c:valAx>
      <c:catAx>
        <c:axId val="76805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76787072"/>
        <c:crossesAt val="0"/>
        <c:auto val="1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0"/>
          <c:w val="0.96918355578388926"/>
          <c:h val="0.94185027914187747"/>
        </c:manualLayout>
      </c:layout>
      <c:barChart>
        <c:barDir val="col"/>
        <c:grouping val="clustered"/>
        <c:varyColors val="0"/>
        <c:ser>
          <c:idx val="0"/>
          <c:order val="0"/>
          <c:tx>
            <c:v>Proporção de busca ativa realizada às crianças faltosas às consultas no programa de saúde da criança</c:v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4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0</c:v>
              </c:pt>
              <c:pt idx="1">
                <c:v>0.2</c:v>
              </c:pt>
              <c:pt idx="2">
                <c:v>0.4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643200"/>
        <c:axId val="84641664"/>
      </c:barChart>
      <c:valAx>
        <c:axId val="84641664"/>
        <c:scaling>
          <c:orientation val="minMax"/>
          <c:max val="1"/>
          <c:min val="0"/>
        </c:scaling>
        <c:delete val="0"/>
        <c:axPos val="l"/>
        <c:majorGridlines>
          <c:spPr>
            <a:ln w="9528" cap="flat">
              <a:solidFill>
                <a:srgbClr val="BFBFBF"/>
              </a:solidFill>
              <a:prstDash val="solid"/>
              <a:round/>
            </a:ln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84643200"/>
        <c:crossesAt val="1"/>
        <c:crossBetween val="between"/>
        <c:majorUnit val="0.1"/>
      </c:valAx>
      <c:catAx>
        <c:axId val="8464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84641664"/>
        <c:crossesAt val="0"/>
        <c:auto val="1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Número de crianças colocadas para mamar durante a primeira consulta.</c:v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pt-BR" sz="1400" b="0" i="0" u="none" strike="noStrike" kern="1200" baseline="0">
                    <a:solidFill>
                      <a:srgbClr val="000000"/>
                    </a:solidFill>
                    <a:latin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3"/>
              <c:pt idx="0">
                <c:v>Mês 1</c:v>
              </c:pt>
              <c:pt idx="1">
                <c:v>Mês 2</c:v>
              </c:pt>
              <c:pt idx="2">
                <c:v>Mês 3</c:v>
              </c:pt>
            </c:strLit>
          </c:cat>
          <c:val>
            <c:numLit>
              <c:formatCode>General</c:formatCode>
              <c:ptCount val="3"/>
              <c:pt idx="0">
                <c:v>9.0909090909090912E-2</c:v>
              </c:pt>
              <c:pt idx="1">
                <c:v>5.5555555555555552E-2</c:v>
              </c:pt>
              <c:pt idx="2">
                <c:v>8.8235294117647065E-2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707968"/>
        <c:axId val="84706432"/>
      </c:barChart>
      <c:valAx>
        <c:axId val="84706432"/>
        <c:scaling>
          <c:orientation val="minMax"/>
          <c:max val="1"/>
          <c:min val="0"/>
        </c:scaling>
        <c:delete val="0"/>
        <c:axPos val="l"/>
        <c:majorGridlines>
          <c:spPr>
            <a:ln w="9528" cap="flat">
              <a:solidFill>
                <a:srgbClr val="A6A6A6"/>
              </a:solidFill>
              <a:prstDash val="solid"/>
              <a:round/>
            </a:ln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84707968"/>
        <c:crossesAt val="1"/>
        <c:crossBetween val="between"/>
        <c:majorUnit val="0.1"/>
      </c:valAx>
      <c:catAx>
        <c:axId val="8470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t-BR" sz="1400" b="0" i="0" u="none" strike="noStrike" kern="1200" baseline="0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84706432"/>
        <c:crossesAt val="0"/>
        <c:auto val="1"/>
        <c:lblAlgn val="ctr"/>
        <c:lblOffset val="100"/>
        <c:tickLblSkip val="1"/>
        <c:tickMark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t-BR" sz="1000" b="0" i="0" u="none" strike="noStrike" kern="1200" baseline="0">
          <a:solidFill>
            <a:srgbClr val="000000"/>
          </a:solidFill>
          <a:latin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19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68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58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27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8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3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1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05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6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1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962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35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6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91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77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5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87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25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75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456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32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55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86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0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27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89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37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7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1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039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02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88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24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2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5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55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02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37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09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8B53-C9EA-4DE3-97B0-F634D367D23C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CFC4-3C71-4229-B369-3FAD6793D8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08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5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8B53-C9EA-4DE3-97B0-F634D367D23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13/08/2015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CFC4-3C71-4229-B369-3FAD6793D80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04255"/>
          </a:xfrm>
        </p:spPr>
        <p:txBody>
          <a:bodyPr>
            <a:normAutofit/>
          </a:bodyPr>
          <a:lstStyle/>
          <a:p>
            <a:r>
              <a:rPr lang="pt-BR" sz="4800" b="0" i="0" u="none" strike="noStrike" baseline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pt-BR" sz="4800" b="0" i="0" u="none" strike="noStrike" baseline="0" dirty="0" smtClean="0">
                <a:solidFill>
                  <a:srgbClr val="000000"/>
                </a:solidFill>
                <a:latin typeface="Arial"/>
              </a:rPr>
            </a:br>
            <a:r>
              <a:rPr lang="pt-BR" sz="4800" b="0" i="0" u="none" strike="noStrike" baseline="0" dirty="0" smtClean="0">
                <a:solidFill>
                  <a:srgbClr val="000000"/>
                </a:solidFill>
                <a:latin typeface="Arial"/>
              </a:rPr>
              <a:t> 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9877" y="476673"/>
            <a:ext cx="8136904" cy="3744416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UNIVERSIDADE ABERTA DO SUS </a:t>
            </a:r>
            <a:br>
              <a:rPr lang="pt-BR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pt-BR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UNIVERSIDADE FEDERAL DE PELOTAS </a:t>
            </a:r>
            <a:br>
              <a:rPr lang="pt-BR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pt-BR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Especialização em Saúde da Família </a:t>
            </a:r>
            <a:br>
              <a:rPr lang="pt-BR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pt-BR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Modalidade a Distância </a:t>
            </a:r>
            <a:br>
              <a:rPr lang="pt-BR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pt-BR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Turma 7 </a:t>
            </a:r>
            <a:br>
              <a:rPr lang="pt-BR" sz="20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pt-BR" sz="2000" dirty="0"/>
          </a:p>
        </p:txBody>
      </p:sp>
      <p:pic>
        <p:nvPicPr>
          <p:cNvPr id="3076" name="Picture 4" descr="Logo_UF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32656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2132857"/>
            <a:ext cx="8363272" cy="4531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 smtClean="0">
              <a:solidFill>
                <a:srgbClr val="000000"/>
              </a:solidFill>
              <a:latin typeface="Arial"/>
            </a:endParaRPr>
          </a:p>
          <a:p>
            <a:endParaRPr lang="pt-BR" sz="2800" dirty="0" smtClean="0">
              <a:solidFill>
                <a:srgbClr val="000000"/>
              </a:solidFill>
              <a:latin typeface="Arial"/>
            </a:endParaRPr>
          </a:p>
          <a:p>
            <a:r>
              <a:rPr lang="pt-BR" sz="2800" b="1" dirty="0" smtClean="0">
                <a:solidFill>
                  <a:schemeClr val="accent5"/>
                </a:solidFill>
                <a:latin typeface="Arial"/>
              </a:rPr>
              <a:t>Melhoria da atenção à saúde da criança de 0 a 72 meses na UBS/ESF N 46, Manaus/AM </a:t>
            </a:r>
          </a:p>
          <a:p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Arial"/>
              </a:rPr>
              <a:t>Paulo Henrique da Silva Colares </a:t>
            </a:r>
          </a:p>
          <a:p>
            <a:endParaRPr lang="pt-BR" sz="2000" dirty="0" smtClean="0">
              <a:solidFill>
                <a:srgbClr val="000000"/>
              </a:solidFill>
              <a:latin typeface="Arial"/>
            </a:endParaRPr>
          </a:p>
          <a:p>
            <a:r>
              <a:rPr lang="pt-BR" sz="2000" dirty="0" smtClean="0">
                <a:solidFill>
                  <a:srgbClr val="000000"/>
                </a:solidFill>
                <a:latin typeface="Arial"/>
              </a:rPr>
              <a:t>Orientadora: Luciana Valadão Alves </a:t>
            </a:r>
            <a:r>
              <a:rPr lang="pt-BR" sz="2000" dirty="0" err="1" smtClean="0">
                <a:solidFill>
                  <a:srgbClr val="000000"/>
                </a:solidFill>
                <a:latin typeface="Arial"/>
              </a:rPr>
              <a:t>Kebian</a:t>
            </a: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pt-BR" sz="2000" dirty="0">
              <a:solidFill>
                <a:srgbClr val="000000"/>
              </a:solidFill>
              <a:latin typeface="Arial"/>
            </a:endParaRPr>
          </a:p>
          <a:p>
            <a:r>
              <a:rPr lang="pt-BR" sz="2000" dirty="0">
                <a:solidFill>
                  <a:srgbClr val="000000"/>
                </a:solidFill>
                <a:latin typeface="Arial"/>
              </a:rPr>
              <a:t>M</a:t>
            </a: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anaus, 2015</a:t>
            </a:r>
          </a:p>
        </p:txBody>
      </p:sp>
    </p:spTree>
    <p:extLst>
      <p:ext uri="{BB962C8B-B14F-4D97-AF65-F5344CB8AC3E}">
        <p14:creationId xmlns:p14="http://schemas.microsoft.com/office/powerpoint/2010/main" val="34262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Resultados 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2069554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400" dirty="0">
                <a:solidFill>
                  <a:prstClr val="black"/>
                </a:solidFill>
              </a:rPr>
              <a:t>Objetivo 2: Melhorar a qualidade do atendimento à criança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Meta 2.9: Realizar teste do pezinho em 100% das crianças até 7 dias de vida.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Meta 2.10: Realizar avaliação da necessidade de atendimento odontológico em 100% das crianças de 6 a 72 meses.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2400" dirty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smtClean="0">
                <a:solidFill>
                  <a:prstClr val="black"/>
                </a:solidFill>
              </a:rPr>
              <a:t>A</a:t>
            </a:r>
            <a:r>
              <a:rPr lang="pt-BR" dirty="0" smtClean="0">
                <a:solidFill>
                  <a:prstClr val="black"/>
                </a:solidFill>
              </a:rPr>
              <a:t>s 2 </a:t>
            </a:r>
            <a:r>
              <a:rPr lang="pt-BR" dirty="0" smtClean="0">
                <a:solidFill>
                  <a:prstClr val="black"/>
                </a:solidFill>
              </a:rPr>
              <a:t>metas foram mantidas em 100% durante os 3 meses de intervenção </a:t>
            </a:r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3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Resultados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7200" y="1353542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Objetivo 2: Melhorar a qualidade do atendimento à criança.</a:t>
            </a:r>
          </a:p>
          <a:p>
            <a:r>
              <a:rPr lang="pt-BR" dirty="0" smtClean="0"/>
              <a:t>Meta 2.11 </a:t>
            </a:r>
            <a:r>
              <a:rPr lang="pt-BR" dirty="0"/>
              <a:t>: Realizar primeira consulta odontológica para 100% das crianças de 6 a 72 meses de idade moradoras da área de abrangência, cadastradas na unidade de saúde.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093296"/>
            <a:ext cx="8075240" cy="4649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 smtClean="0"/>
              <a:t>Figura: Gráfico </a:t>
            </a:r>
            <a:r>
              <a:rPr lang="pt-BR" dirty="0"/>
              <a:t>indicativo da cobertura do programa de atenção à criança </a:t>
            </a:r>
            <a:r>
              <a:rPr lang="pt-BR" dirty="0" smtClean="0"/>
              <a:t>com </a:t>
            </a:r>
            <a:r>
              <a:rPr lang="pt-BR" dirty="0"/>
              <a:t>6 a 72 meses com primeira consulta odontológica</a:t>
            </a: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35277853"/>
              </p:ext>
            </p:extLst>
          </p:nvPr>
        </p:nvGraphicFramePr>
        <p:xfrm>
          <a:off x="1979712" y="2420888"/>
          <a:ext cx="5472607" cy="345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696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Resultados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20192" y="1268760"/>
            <a:ext cx="7722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Objetivo 3: Melhorar a adesão ao Programa de Saúde da Criança</a:t>
            </a:r>
          </a:p>
          <a:p>
            <a:r>
              <a:rPr lang="pt-BR" dirty="0"/>
              <a:t>Meta 3.1: Fazer busca ativa de 100% das crianças faltosas às consultas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3592" y="6093296"/>
            <a:ext cx="7859216" cy="6206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 smtClean="0"/>
              <a:t>Figura: </a:t>
            </a:r>
            <a:r>
              <a:rPr lang="pt-BR" dirty="0"/>
              <a:t>Gráfico indicativo de busca ativa realizada as crianças faltosas às consultas no programa de saúde da </a:t>
            </a:r>
            <a:r>
              <a:rPr lang="pt-BR" dirty="0" smtClean="0"/>
              <a:t>criança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8014845"/>
              </p:ext>
            </p:extLst>
          </p:nvPr>
        </p:nvGraphicFramePr>
        <p:xfrm>
          <a:off x="1377144" y="2156715"/>
          <a:ext cx="6408712" cy="384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756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Resultados 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69093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endParaRPr lang="pt-BR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dirty="0">
                <a:solidFill>
                  <a:prstClr val="black"/>
                </a:solidFill>
              </a:rPr>
              <a:t>Objetivo 4: Melhorar o registro das informações.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Meta 4.1: Manter registro na ficha espelho de saúde da criança/ vacinação de 100% das crianças que consultam no serviço.</a:t>
            </a:r>
          </a:p>
          <a:p>
            <a:pPr marL="342900" indent="-342900">
              <a:buFont typeface="Wingdings" pitchFamily="2" charset="2"/>
              <a:buChar char="q"/>
            </a:pPr>
            <a:endParaRPr lang="pt-BR" sz="2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dirty="0">
                <a:solidFill>
                  <a:prstClr val="black"/>
                </a:solidFill>
              </a:rPr>
              <a:t>Objetivo 5: Mapear as crianças de risco pertencentes à área de abrangência.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Meta 5.1: Realizar avaliação de risco em 100% das crianças cadastradas no programa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 As </a:t>
            </a:r>
            <a:r>
              <a:rPr lang="pt-BR" dirty="0" smtClean="0">
                <a:solidFill>
                  <a:prstClr val="black"/>
                </a:solidFill>
              </a:rPr>
              <a:t>2 metas </a:t>
            </a:r>
            <a:r>
              <a:rPr lang="pt-BR" dirty="0" smtClean="0">
                <a:solidFill>
                  <a:prstClr val="black"/>
                </a:solidFill>
              </a:rPr>
              <a:t>foram mantidas em 100% durante os 3 meses de intervenção </a:t>
            </a:r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4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5"/>
                </a:solidFill>
              </a:rPr>
              <a:t>R</a:t>
            </a:r>
            <a:r>
              <a:rPr lang="pt-BR" dirty="0" smtClean="0">
                <a:solidFill>
                  <a:schemeClr val="accent5"/>
                </a:solidFill>
              </a:rPr>
              <a:t>esultados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112474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Meta 6.1: Dar orientações para prevenir acidentes na infância em 100% das consultas de saúde da criança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dirty="0" smtClean="0"/>
              <a:t>Objetivo </a:t>
            </a:r>
            <a:r>
              <a:rPr lang="pt-BR" dirty="0" smtClean="0"/>
              <a:t>6: Promover a saúde das crianças</a:t>
            </a:r>
          </a:p>
          <a:p>
            <a:r>
              <a:rPr lang="pt-BR" dirty="0" smtClean="0"/>
              <a:t>Meta </a:t>
            </a:r>
            <a:r>
              <a:rPr lang="pt-BR" dirty="0"/>
              <a:t>6.2: Colocar 100% das crianças </a:t>
            </a:r>
            <a:r>
              <a:rPr lang="pt-BR" dirty="0" smtClean="0"/>
              <a:t>para mamar </a:t>
            </a:r>
            <a:r>
              <a:rPr lang="pt-BR" dirty="0"/>
              <a:t>durante a primeira consulta.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4415" y="6021288"/>
            <a:ext cx="7787208" cy="692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100" dirty="0" smtClean="0"/>
              <a:t>Figura: </a:t>
            </a:r>
            <a:r>
              <a:rPr lang="pt-BR" sz="2100" dirty="0"/>
              <a:t>Gráfico indicativo de número crianças colocadas para mamar na primeira consulta.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87914507"/>
              </p:ext>
            </p:extLst>
          </p:nvPr>
        </p:nvGraphicFramePr>
        <p:xfrm>
          <a:off x="1115616" y="2262504"/>
          <a:ext cx="6624735" cy="368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50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Resultados 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690930"/>
            <a:ext cx="8229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endParaRPr lang="pt-BR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pt-BR" sz="2400" dirty="0">
                <a:solidFill>
                  <a:prstClr val="black"/>
                </a:solidFill>
              </a:rPr>
              <a:t>Objetivo 6: Promover a saúde das </a:t>
            </a:r>
            <a:r>
              <a:rPr lang="pt-BR" sz="2400" dirty="0" smtClean="0">
                <a:solidFill>
                  <a:prstClr val="black"/>
                </a:solidFill>
              </a:rPr>
              <a:t>crianças</a:t>
            </a:r>
          </a:p>
          <a:p>
            <a:pPr marL="342900" indent="-342900">
              <a:buFont typeface="Wingdings" pitchFamily="2" charset="2"/>
              <a:buChar char="q"/>
            </a:pPr>
            <a:endParaRPr lang="pt-BR" sz="2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</a:rPr>
              <a:t>Meta </a:t>
            </a:r>
            <a:r>
              <a:rPr lang="pt-BR" sz="2400" dirty="0">
                <a:solidFill>
                  <a:prstClr val="black"/>
                </a:solidFill>
              </a:rPr>
              <a:t>6.3: Fornecer orientações nutricionais de acordo com a faixa etária para 100% das crianças.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Meta 6.4: Fornecer orientações sobre higiene bucal, etiologia e prevenção de cárie para 100% das crianças de acordo com a faixa etária.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pt-BR" sz="24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2400" dirty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 As 2 metas foram mantidas em 100% durante os 3 meses de intervenção </a:t>
            </a:r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Discussão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Ampliação da cobertura da atenção a criança 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Melhoria do agendamento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Melhoria dos registros e cadastros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elhoria na organização das consultas 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Integração da equipe 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Capacitação da equipe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Melhoria no atendimento odontológico e atividades de educação e saúde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Incorporação das ações na rotina do serviço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7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Reflexão Crítica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Melhoramento pessoal </a:t>
            </a:r>
          </a:p>
          <a:p>
            <a:r>
              <a:rPr lang="pt-BR" dirty="0" smtClean="0"/>
              <a:t>Redução da equipe</a:t>
            </a:r>
          </a:p>
          <a:p>
            <a:r>
              <a:rPr lang="pt-BR" dirty="0" smtClean="0"/>
              <a:t>Oportunidade de realizar curso à distancia</a:t>
            </a:r>
          </a:p>
          <a:p>
            <a:r>
              <a:rPr lang="pt-BR" dirty="0" smtClean="0"/>
              <a:t>Conhecer a metodologia do curso</a:t>
            </a:r>
          </a:p>
          <a:p>
            <a:r>
              <a:rPr lang="pt-BR" dirty="0" smtClean="0"/>
              <a:t>Organização do processo de trabalho</a:t>
            </a:r>
          </a:p>
          <a:p>
            <a:r>
              <a:rPr lang="pt-BR" dirty="0" smtClean="0"/>
              <a:t>Qualificação da pratica clínica</a:t>
            </a:r>
          </a:p>
          <a:p>
            <a:r>
              <a:rPr lang="pt-BR" dirty="0" smtClean="0"/>
              <a:t>Aproximação da comunidade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47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Obrigado</a:t>
            </a:r>
            <a:endParaRPr lang="pt-BR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0362"/>
            <a:ext cx="6768752" cy="414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9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Relatório de Análise </a:t>
            </a:r>
            <a:r>
              <a:rPr lang="pt-BR" dirty="0">
                <a:solidFill>
                  <a:schemeClr val="accent5"/>
                </a:solidFill>
              </a:rPr>
              <a:t>S</a:t>
            </a:r>
            <a:r>
              <a:rPr lang="pt-BR" dirty="0" smtClean="0">
                <a:solidFill>
                  <a:schemeClr val="accent5"/>
                </a:solidFill>
              </a:rPr>
              <a:t>ituacional</a:t>
            </a:r>
            <a:endParaRPr lang="pt-BR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600200"/>
            <a:ext cx="48870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635113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Cidade de Manaus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Dividida 5 distritos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243 UBS com ESF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47 UBS tradicionais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7 policlínicas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5 maternidades de referencia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/>
              <a:t>UBS N46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811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Justificativa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pt-BR" dirty="0"/>
              <a:t>Baixos indicadores de cobertura</a:t>
            </a:r>
          </a:p>
          <a:p>
            <a:r>
              <a:rPr lang="pt-BR" dirty="0"/>
              <a:t>Pouca interação entre os usuários e o serviço</a:t>
            </a:r>
          </a:p>
          <a:p>
            <a:r>
              <a:rPr lang="pt-BR" dirty="0"/>
              <a:t>Realização de atividades </a:t>
            </a:r>
          </a:p>
          <a:p>
            <a:r>
              <a:rPr lang="pt-BR" dirty="0"/>
              <a:t>Serviço não estava organizado e os registros não estavam atualizados</a:t>
            </a:r>
          </a:p>
        </p:txBody>
      </p:sp>
    </p:spTree>
    <p:extLst>
      <p:ext uri="{BB962C8B-B14F-4D97-AF65-F5344CB8AC3E}">
        <p14:creationId xmlns:p14="http://schemas.microsoft.com/office/powerpoint/2010/main" val="111434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490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solidFill>
                  <a:schemeClr val="accent5"/>
                </a:solidFill>
                <a:ea typeface="Calibri"/>
                <a:cs typeface="Times New Roman"/>
              </a:rPr>
              <a:t>OBJETIVOS </a:t>
            </a:r>
            <a:r>
              <a:rPr lang="pt-BR" dirty="0">
                <a:solidFill>
                  <a:schemeClr val="accent5"/>
                </a:solidFill>
                <a:ea typeface="Calibri"/>
                <a:cs typeface="Times New Roman"/>
              </a:rPr>
              <a:t>E METAS</a:t>
            </a:r>
            <a:r>
              <a:rPr lang="pt-BR" b="1" dirty="0">
                <a:solidFill>
                  <a:schemeClr val="accent5"/>
                </a:solidFill>
                <a:ea typeface="Calibri"/>
                <a:cs typeface="Times New Roman"/>
              </a:rPr>
              <a:t/>
            </a:r>
            <a:br>
              <a:rPr lang="pt-BR" b="1" dirty="0">
                <a:solidFill>
                  <a:schemeClr val="accent5"/>
                </a:solidFill>
                <a:ea typeface="Calibri"/>
                <a:cs typeface="Times New Roman"/>
              </a:rPr>
            </a:br>
            <a:endParaRPr lang="pt-BR" b="1" dirty="0">
              <a:solidFill>
                <a:schemeClr val="accent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Objetivo geral</a:t>
            </a:r>
          </a:p>
          <a:p>
            <a:pPr marL="400050" lvl="1" indent="0">
              <a:buNone/>
            </a:pPr>
            <a:endParaRPr lang="pt-BR" dirty="0"/>
          </a:p>
          <a:p>
            <a:pPr marL="0" lvl="1" indent="0" algn="just">
              <a:buNone/>
            </a:pPr>
            <a:r>
              <a:rPr lang="pt-BR" dirty="0" smtClean="0"/>
              <a:t>Melhorar </a:t>
            </a:r>
            <a:r>
              <a:rPr lang="pt-BR" dirty="0"/>
              <a:t>a atenção à saúde da criança de 0 a 72 meses </a:t>
            </a:r>
            <a:r>
              <a:rPr lang="pt-BR" dirty="0" smtClean="0"/>
              <a:t>na </a:t>
            </a:r>
            <a:r>
              <a:rPr lang="pt-BR" dirty="0"/>
              <a:t>UBS/ESF N 46, do município Manaus, Estado Amazonas.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Objetivos específicos</a:t>
            </a:r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dirty="0"/>
              <a:t>Ampliar a cobertura do Programa de Saúde da </a:t>
            </a:r>
            <a:r>
              <a:rPr lang="pt-BR" dirty="0" smtClean="0"/>
              <a:t>Criança;</a:t>
            </a:r>
            <a:endParaRPr lang="pt-BR" dirty="0"/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dirty="0"/>
              <a:t>Melhorar a qualidade do atendimento à </a:t>
            </a:r>
            <a:r>
              <a:rPr lang="pt-BR" dirty="0" smtClean="0"/>
              <a:t>criança;</a:t>
            </a:r>
            <a:endParaRPr lang="pt-BR" dirty="0"/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dirty="0"/>
              <a:t>Melhorar a adesão ao Programa de Saúde da </a:t>
            </a:r>
            <a:r>
              <a:rPr lang="pt-BR" dirty="0" smtClean="0"/>
              <a:t>Criança;</a:t>
            </a:r>
            <a:endParaRPr lang="pt-BR" dirty="0"/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dirty="0"/>
              <a:t>Melhorar o registro das </a:t>
            </a:r>
            <a:r>
              <a:rPr lang="pt-BR" dirty="0" smtClean="0"/>
              <a:t>informações;</a:t>
            </a:r>
            <a:endParaRPr lang="pt-BR" dirty="0"/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dirty="0"/>
              <a:t>Mapear as crianças de risco pertencentes à área de </a:t>
            </a:r>
            <a:r>
              <a:rPr lang="pt-BR" dirty="0" smtClean="0"/>
              <a:t>abrangência;</a:t>
            </a:r>
            <a:endParaRPr lang="pt-BR" dirty="0"/>
          </a:p>
          <a:p>
            <a:pPr marL="457200" lvl="1" indent="-457200">
              <a:buFont typeface="Wingdings" panose="05000000000000000000" pitchFamily="2" charset="2"/>
              <a:buChar char="ü"/>
            </a:pPr>
            <a:r>
              <a:rPr lang="pt-BR" dirty="0"/>
              <a:t>Promover a saúde das </a:t>
            </a:r>
            <a:r>
              <a:rPr lang="pt-BR" dirty="0" smtClean="0"/>
              <a:t>crianças.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354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490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solidFill>
                  <a:schemeClr val="accent5"/>
                </a:solidFill>
                <a:ea typeface="Calibri"/>
                <a:cs typeface="Times New Roman"/>
              </a:rPr>
              <a:t>OBJETIVOS E METAS</a:t>
            </a:r>
            <a:r>
              <a:rPr lang="pt-BR" b="1" dirty="0" smtClean="0">
                <a:solidFill>
                  <a:schemeClr val="accent5"/>
                </a:solidFill>
                <a:ea typeface="Calibri"/>
                <a:cs typeface="Times New Roman"/>
              </a:rPr>
              <a:t/>
            </a:r>
            <a:br>
              <a:rPr lang="pt-BR" b="1" dirty="0" smtClean="0">
                <a:solidFill>
                  <a:schemeClr val="accent5"/>
                </a:solidFill>
                <a:ea typeface="Calibri"/>
                <a:cs typeface="Times New Roman"/>
              </a:rPr>
            </a:br>
            <a:endParaRPr lang="pt-BR" b="1" dirty="0">
              <a:solidFill>
                <a:schemeClr val="accent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Metas de Cobertura: </a:t>
            </a:r>
          </a:p>
          <a:p>
            <a:r>
              <a:rPr lang="pt-BR" dirty="0" smtClean="0"/>
              <a:t>Ampliar </a:t>
            </a:r>
            <a:r>
              <a:rPr lang="pt-BR" dirty="0"/>
              <a:t>a cobertura da atenção à saúde para 60% das crianças entre zero e 72 meses pertencentes à área de abrangência da unidade de saúde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Metas de Qualidade:</a:t>
            </a:r>
          </a:p>
          <a:p>
            <a:r>
              <a:rPr lang="pt-BR" dirty="0" smtClean="0"/>
              <a:t>Foi pactuado atingir 100% de todas as metas de qualidade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5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05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7200" y="1196752"/>
            <a:ext cx="8075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a cobertura do Programa de Saúde da Criança.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a cobertura da atenção à saúde para 60% das crianças entre zero e 72 meses pertencentes à área de abrangência da unidade 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6165304"/>
            <a:ext cx="7560840" cy="5369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/>
              <a:t>Figura: </a:t>
            </a:r>
            <a:r>
              <a:rPr lang="pt-BR" dirty="0"/>
              <a:t>Gráfico indicativo da cobertura do programa de atenção à </a:t>
            </a:r>
            <a:r>
              <a:rPr lang="pt-BR" dirty="0" smtClean="0"/>
              <a:t>criança</a:t>
            </a: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499467718"/>
              </p:ext>
            </p:extLst>
          </p:nvPr>
        </p:nvGraphicFramePr>
        <p:xfrm>
          <a:off x="1547664" y="2425681"/>
          <a:ext cx="5758447" cy="362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557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Resultados 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399952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Objetivo 2: Melhorar a qualidade do atendimento à criança.</a:t>
            </a:r>
          </a:p>
          <a:p>
            <a:r>
              <a:rPr lang="pt-BR" dirty="0"/>
              <a:t>Meta 2.1: Realizar a primeira consulta na primeira semana de vida para 100% das crianças cadastradas.</a:t>
            </a:r>
          </a:p>
          <a:p>
            <a:r>
              <a:rPr lang="pt-BR" dirty="0"/>
              <a:t> 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1800" dirty="0"/>
              <a:t>Figura: Gráfico indicativo da cobertura do programa de atenção à criança com primeira consulta na primeira semana de vida</a:t>
            </a:r>
          </a:p>
          <a:p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39718583"/>
              </p:ext>
            </p:extLst>
          </p:nvPr>
        </p:nvGraphicFramePr>
        <p:xfrm>
          <a:off x="1475656" y="2420888"/>
          <a:ext cx="6228692" cy="345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792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Resultados 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399952"/>
            <a:ext cx="8229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400" dirty="0">
                <a:solidFill>
                  <a:prstClr val="black"/>
                </a:solidFill>
              </a:rPr>
              <a:t>Objetivo 2: Melhorar a qualidade do atendimento à criança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24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</a:rPr>
              <a:t>Meta </a:t>
            </a:r>
            <a:r>
              <a:rPr lang="pt-BR" sz="2400" dirty="0">
                <a:solidFill>
                  <a:prstClr val="black"/>
                </a:solidFill>
              </a:rPr>
              <a:t>2.2: Monitorar o crescimento em 100% das crianças.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Meta 2.3: Monitorar 100% das crianças com déficit de peso.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Meta 2.4: Monitorar 100% das crianças com excesso de peso.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Meta 2.5: Monitorar o desenvolvimento em 100% das crianças.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Meta 2.6: Vacinar 100% das crianças de acordo com a idade.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Meta 2.7: Realizar suplementação de ferro em 100% das crianças de 6 a 24 meses</a:t>
            </a:r>
            <a:r>
              <a:rPr lang="pt-BR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prstClr val="black"/>
              </a:solidFill>
            </a:endParaRPr>
          </a:p>
          <a:p>
            <a:r>
              <a:rPr lang="pt-BR" dirty="0" smtClean="0">
                <a:solidFill>
                  <a:prstClr val="black"/>
                </a:solidFill>
              </a:rPr>
              <a:t>Todas as 6 metas foram mantidas em 100% durante os 3 meses de intervenção </a:t>
            </a:r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2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/>
                </a:solidFill>
              </a:rPr>
              <a:t>Resultados </a:t>
            </a:r>
            <a:endParaRPr lang="pt-BR" dirty="0">
              <a:solidFill>
                <a:schemeClr val="accent5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7200" y="1484784"/>
            <a:ext cx="749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Objetivo 2: Melhorar a qualidade do atendimento à criança.</a:t>
            </a:r>
            <a:endParaRPr lang="pt-BR" dirty="0"/>
          </a:p>
          <a:p>
            <a:r>
              <a:rPr lang="pt-BR" dirty="0"/>
              <a:t>Meta 2.8: Realizar triagem auditiva em 100% das crianças.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254" y="5877272"/>
            <a:ext cx="8229600" cy="5369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dirty="0" smtClean="0"/>
              <a:t>Figura: </a:t>
            </a:r>
            <a:r>
              <a:rPr lang="pt-BR" dirty="0"/>
              <a:t>Gráfico indicativo da cobertura do programa de atenção à </a:t>
            </a:r>
            <a:r>
              <a:rPr lang="pt-BR" dirty="0" smtClean="0"/>
              <a:t>criança com </a:t>
            </a:r>
            <a:r>
              <a:rPr lang="pt-BR" dirty="0"/>
              <a:t>triagem auditiva</a:t>
            </a:r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48141479"/>
              </p:ext>
            </p:extLst>
          </p:nvPr>
        </p:nvGraphicFramePr>
        <p:xfrm>
          <a:off x="1475656" y="2309812"/>
          <a:ext cx="6192688" cy="327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5004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891</Words>
  <Application>Microsoft Office PowerPoint</Application>
  <PresentationFormat>Apresentação na tela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Tema do Office</vt:lpstr>
      <vt:lpstr>1_Tema do Office</vt:lpstr>
      <vt:lpstr>2_Tema do Office</vt:lpstr>
      <vt:lpstr>3_Tema do Office</vt:lpstr>
      <vt:lpstr>  </vt:lpstr>
      <vt:lpstr>Relatório de Análise Situacional</vt:lpstr>
      <vt:lpstr>Justificativa </vt:lpstr>
      <vt:lpstr>OBJETIVOS E METAS </vt:lpstr>
      <vt:lpstr>OBJETIVOS E METAS </vt:lpstr>
      <vt:lpstr>Resultados  </vt:lpstr>
      <vt:lpstr>Resultados </vt:lpstr>
      <vt:lpstr>Resultados </vt:lpstr>
      <vt:lpstr>Resultados </vt:lpstr>
      <vt:lpstr>Resultados </vt:lpstr>
      <vt:lpstr>Resultados </vt:lpstr>
      <vt:lpstr>Resultados</vt:lpstr>
      <vt:lpstr>Resultados </vt:lpstr>
      <vt:lpstr>Resultados</vt:lpstr>
      <vt:lpstr>Resultados </vt:lpstr>
      <vt:lpstr>Discussão</vt:lpstr>
      <vt:lpstr>Reflexão Crítica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 UNIVERSIDADE FEDERAL DE PELOTAS  Especialização em Saúde da Família  Modalidade a Distância  Turma 7</dc:title>
  <dc:creator>USER</dc:creator>
  <cp:lastModifiedBy>USER</cp:lastModifiedBy>
  <cp:revision>35</cp:revision>
  <dcterms:created xsi:type="dcterms:W3CDTF">2015-08-12T00:50:18Z</dcterms:created>
  <dcterms:modified xsi:type="dcterms:W3CDTF">2015-08-13T12:21:15Z</dcterms:modified>
</cp:coreProperties>
</file>