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84" r:id="rId6"/>
    <p:sldId id="285" r:id="rId7"/>
    <p:sldId id="283" r:id="rId8"/>
    <p:sldId id="269" r:id="rId9"/>
    <p:sldId id="270" r:id="rId10"/>
    <p:sldId id="286" r:id="rId11"/>
    <p:sldId id="273" r:id="rId12"/>
    <p:sldId id="274" r:id="rId13"/>
    <p:sldId id="275" r:id="rId14"/>
    <p:sldId id="276" r:id="rId15"/>
    <p:sldId id="281" r:id="rId16"/>
    <p:sldId id="268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%20helena\Desktop\Planilha%20Paulo%2020.03.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%20helena\Desktop\Planilha%20Paulo%2020.03.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%20helena\Desktop\Planilha%20Paulo%2020.03.1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%20helena\Desktop\Planilha%20Paulo%2020.03.14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%20helena\Desktop\Planilha%20Paulo%2020.03.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40890688259109"/>
          <c:y val="0.29924353117428382"/>
          <c:w val="0.84615384615384903"/>
          <c:h val="0.5795475983501956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7.2463768115942309E-2</c:v>
                </c:pt>
                <c:pt idx="1">
                  <c:v>0.30434782608695682</c:v>
                </c:pt>
                <c:pt idx="2">
                  <c:v>0.43478260869565388</c:v>
                </c:pt>
              </c:numCache>
            </c:numRef>
          </c:val>
        </c:ser>
        <c:axId val="75329920"/>
        <c:axId val="75331456"/>
      </c:barChart>
      <c:catAx>
        <c:axId val="753299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331456"/>
        <c:crosses val="autoZero"/>
        <c:auto val="1"/>
        <c:lblAlgn val="ctr"/>
        <c:lblOffset val="100"/>
      </c:catAx>
      <c:valAx>
        <c:axId val="7533145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3299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577"/>
          <c:y val="0.35766487095273958"/>
          <c:w val="0.84677502714590736"/>
          <c:h val="0.5255483818081045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0.13333333333333341</c:v>
                </c:pt>
                <c:pt idx="1">
                  <c:v>0.39000000000000107</c:v>
                </c:pt>
                <c:pt idx="2">
                  <c:v>0.55666666666666653</c:v>
                </c:pt>
              </c:numCache>
            </c:numRef>
          </c:val>
        </c:ser>
        <c:axId val="75358976"/>
        <c:axId val="75360512"/>
      </c:barChart>
      <c:catAx>
        <c:axId val="753589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360512"/>
        <c:crosses val="autoZero"/>
        <c:auto val="1"/>
        <c:lblAlgn val="ctr"/>
        <c:lblOffset val="100"/>
      </c:catAx>
      <c:valAx>
        <c:axId val="7536051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3589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016293279022409"/>
          <c:y val="0.29149855195658836"/>
          <c:w val="0.84317718940936859"/>
          <c:h val="0.5829971039131767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2.5000000000000001E-2</c:v>
                </c:pt>
                <c:pt idx="1">
                  <c:v>8.5470085470085496E-3</c:v>
                </c:pt>
                <c:pt idx="2">
                  <c:v>1.1976047904191578E-2</c:v>
                </c:pt>
              </c:numCache>
            </c:numRef>
          </c:val>
        </c:ser>
        <c:axId val="76346880"/>
        <c:axId val="76348416"/>
      </c:barChart>
      <c:catAx>
        <c:axId val="763468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48416"/>
        <c:crosses val="autoZero"/>
        <c:auto val="1"/>
        <c:lblAlgn val="ctr"/>
        <c:lblOffset val="100"/>
      </c:catAx>
      <c:valAx>
        <c:axId val="763484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468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447283028586149"/>
          <c:y val="0.31727032061967042"/>
          <c:w val="0.83755446819469481"/>
          <c:h val="0.5542190410824585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0.9760479041916168</c:v>
                </c:pt>
              </c:numCache>
            </c:numRef>
          </c:val>
        </c:ser>
        <c:axId val="76863360"/>
        <c:axId val="76864896"/>
      </c:barChart>
      <c:catAx>
        <c:axId val="768633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864896"/>
        <c:crosses val="autoZero"/>
        <c:auto val="1"/>
        <c:lblAlgn val="ctr"/>
        <c:lblOffset val="100"/>
      </c:catAx>
      <c:valAx>
        <c:axId val="768648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8633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394957983193279"/>
          <c:y val="0.27888446215139562"/>
          <c:w val="0.83823529411764708"/>
          <c:h val="0.5976095617529851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Indicadores!$D$54:$F$54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Indicadores!$D$55:$F$55</c:f>
              <c:numCache>
                <c:formatCode>0.0%</c:formatCode>
                <c:ptCount val="3"/>
                <c:pt idx="0">
                  <c:v>0.55555555555555569</c:v>
                </c:pt>
                <c:pt idx="1">
                  <c:v>0.62962962962963298</c:v>
                </c:pt>
                <c:pt idx="2">
                  <c:v>0.7441860465116279</c:v>
                </c:pt>
              </c:numCache>
            </c:numRef>
          </c:val>
        </c:ser>
        <c:axId val="76753536"/>
        <c:axId val="77275520"/>
      </c:barChart>
      <c:catAx>
        <c:axId val="767535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275520"/>
        <c:crosses val="autoZero"/>
        <c:auto val="1"/>
        <c:lblAlgn val="ctr"/>
        <c:lblOffset val="100"/>
      </c:catAx>
      <c:valAx>
        <c:axId val="7727552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535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6BBE-C6EE-4D1D-961D-447469688E35}" type="datetimeFigureOut">
              <a:rPr lang="pt-BR" smtClean="0"/>
              <a:pPr/>
              <a:t>14/05/2014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01C5-B1BB-407F-A46A-6C796F9735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6BBE-C6EE-4D1D-961D-447469688E35}" type="datetimeFigureOut">
              <a:rPr lang="pt-BR" smtClean="0"/>
              <a:pPr/>
              <a:t>14/05/2014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01C5-B1BB-407F-A46A-6C796F9735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6BBE-C6EE-4D1D-961D-447469688E35}" type="datetimeFigureOut">
              <a:rPr lang="pt-BR" smtClean="0"/>
              <a:pPr/>
              <a:t>14/05/2014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01C5-B1BB-407F-A46A-6C796F9735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6BBE-C6EE-4D1D-961D-447469688E35}" type="datetimeFigureOut">
              <a:rPr lang="pt-BR" smtClean="0"/>
              <a:pPr/>
              <a:t>14/05/2014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01C5-B1BB-407F-A46A-6C796F9735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6BBE-C6EE-4D1D-961D-447469688E35}" type="datetimeFigureOut">
              <a:rPr lang="pt-BR" smtClean="0"/>
              <a:pPr/>
              <a:t>14/05/2014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01C5-B1BB-407F-A46A-6C796F9735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6BBE-C6EE-4D1D-961D-447469688E35}" type="datetimeFigureOut">
              <a:rPr lang="pt-BR" smtClean="0"/>
              <a:pPr/>
              <a:t>14/05/2014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01C5-B1BB-407F-A46A-6C796F9735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6BBE-C6EE-4D1D-961D-447469688E35}" type="datetimeFigureOut">
              <a:rPr lang="pt-BR" smtClean="0"/>
              <a:pPr/>
              <a:t>14/05/2014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01C5-B1BB-407F-A46A-6C796F9735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6BBE-C6EE-4D1D-961D-447469688E35}" type="datetimeFigureOut">
              <a:rPr lang="pt-BR" smtClean="0"/>
              <a:pPr/>
              <a:t>14/05/2014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01C5-B1BB-407F-A46A-6C796F9735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6BBE-C6EE-4D1D-961D-447469688E35}" type="datetimeFigureOut">
              <a:rPr lang="pt-BR" smtClean="0"/>
              <a:pPr/>
              <a:t>14/05/2014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01C5-B1BB-407F-A46A-6C796F9735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6BBE-C6EE-4D1D-961D-447469688E35}" type="datetimeFigureOut">
              <a:rPr lang="pt-BR" smtClean="0"/>
              <a:pPr/>
              <a:t>14/05/2014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01C5-B1BB-407F-A46A-6C796F9735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6BBE-C6EE-4D1D-961D-447469688E35}" type="datetimeFigureOut">
              <a:rPr lang="pt-BR" smtClean="0"/>
              <a:pPr/>
              <a:t>14/05/2014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01C5-B1BB-407F-A46A-6C796F9735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06BBE-C6EE-4D1D-961D-447469688E35}" type="datetimeFigureOut">
              <a:rPr lang="pt-BR" smtClean="0"/>
              <a:pPr/>
              <a:t>14/05/2014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F01C5-B1BB-407F-A46A-6C796F9735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690" y="285728"/>
            <a:ext cx="7772400" cy="1470025"/>
          </a:xfrm>
        </p:spPr>
        <p:txBody>
          <a:bodyPr>
            <a:noAutofit/>
          </a:bodyPr>
          <a:lstStyle/>
          <a:p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  <a:br>
              <a:rPr lang="pt-BR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Universidade Aberta do SUS – UNASUS</a:t>
            </a:r>
            <a:br>
              <a:rPr lang="pt-BR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Departamento de Medicina Social</a:t>
            </a:r>
            <a:br>
              <a:rPr lang="pt-BR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Especialização em Saúde da Família</a:t>
            </a:r>
            <a:endParaRPr lang="pt-BR" sz="2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8072494" cy="1752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Qualificação do Programa de Prevenção do Câncer de Colo de Útero e de Mama na USF 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r. Raimundo 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ernandes, Areia Branca/RN.</a:t>
            </a:r>
            <a:endParaRPr lang="pt-BR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000110" y="4500571"/>
            <a:ext cx="627485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Paulo Ricardo O. da Silva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Orientadora: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Talita Helena Monteiro de Moura</a:t>
            </a:r>
          </a:p>
          <a:p>
            <a:pPr algn="r">
              <a:lnSpc>
                <a:spcPct val="150000"/>
              </a:lnSpc>
            </a:pPr>
            <a:endParaRPr lang="pt-BR" sz="2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82717" y="607220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Pelotas, 2014</a:t>
            </a:r>
            <a:endParaRPr lang="pt-BR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Renata\Desktop\logo pelot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714480" cy="17252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23" descr="logo_saudeFamil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0"/>
            <a:ext cx="185735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14282" y="4572008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Figura 5: Proporção de mulheres com registro adequado da mamografia. </a:t>
            </a:r>
            <a:r>
              <a:rPr lang="pt-BR" b="1" i="1" dirty="0" smtClean="0">
                <a:latin typeface="Arial" pitchFamily="34" charset="0"/>
                <a:cs typeface="Arial" pitchFamily="34" charset="0"/>
              </a:rPr>
              <a:t>Areia Branca/RN, 2013.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428596" y="5929330"/>
            <a:ext cx="3108281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Meta: 100%</a:t>
            </a:r>
            <a:endParaRPr lang="pt-BR" sz="28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857752" y="1285860"/>
            <a:ext cx="1608083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74,4 %</a:t>
            </a:r>
            <a:endParaRPr lang="pt-BR" sz="2800" b="1" dirty="0"/>
          </a:p>
        </p:txBody>
      </p:sp>
      <p:graphicFrame>
        <p:nvGraphicFramePr>
          <p:cNvPr id="12" name="Gráfico 11"/>
          <p:cNvGraphicFramePr/>
          <p:nvPr/>
        </p:nvGraphicFramePr>
        <p:xfrm>
          <a:off x="285721" y="1285860"/>
          <a:ext cx="428628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Proporção de mulheres entre 25 e 64 anos com pesquisa para sinais de alerta para câncer de colo de útero.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Proporção de mulheres entre 50 e 69 anos com avaliação de risco para câncer de mama durante os três meses. 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As proporções anteriores à intervenção eram de </a:t>
            </a: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42%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para a faixa etária entre 25 e 64 anos e de </a:t>
            </a: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71%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para a faixa etária entre 50 e 69 anos referente a esses indicadores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15206" y="1857364"/>
            <a:ext cx="1714480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100%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7215206" y="3143248"/>
            <a:ext cx="1714480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100%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829195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Todas as mulheres receberam orientações sobre </a:t>
            </a:r>
            <a:r>
              <a:rPr lang="pt-BR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DSTs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nos três meses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mulheres entre 25 e 64 anos receberam orientações sobre fatores de risco para câncer de colo de útero.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mulheres entre 50 e 69 anos receberam orientações sobre fatores de risco para câncer de mama durante os três meses.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215074" y="1928802"/>
            <a:ext cx="1714480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100%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6286512" y="3643314"/>
            <a:ext cx="1714480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100%</a:t>
            </a:r>
            <a:endParaRPr lang="pt-BR" sz="2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6215074" y="5643578"/>
            <a:ext cx="1714480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100%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Discussão 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Importância da intervenção para o serviço e a comunidade;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Qualificação da atenção à mulher;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Inclusão de toda a equipe no processo de atenção à saúde da mulher;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Fortalecimento de vínculo;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Incorporação à rotina da UBS.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Reflexão crítica</a:t>
            </a:r>
            <a:endParaRPr lang="pt-BR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Melhorias na prática clínica;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Ampliou meu conhecimento a respeito do trabalho multidisciplinar;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Excelente material pedagógico e eletrônico;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Troca de experiência com os colegas e orientadora;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Importância das ações educativas/preventivas;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Importância dos registros para planejar novas ações</a:t>
            </a:r>
            <a:r>
              <a:rPr lang="pt-BR" sz="29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sz="1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sz="1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sz="1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sz="1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sz="1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sz="1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sz="1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Agradecimentos</a:t>
            </a:r>
            <a:endParaRPr lang="pt-BR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Instituição, pela oportunidade de ter realizado esse curso.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minha orientadora Talita Helena, pela disponibilidade, considerações, aprendizado e por ter guiado meus passos neste projeto.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minha equipe pelo apoio, empenho e trabalho dedicados ao projeto.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E, aos meus familiares, pelo apoio constante durante todas as etapas da minha vida.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714860"/>
            <a:ext cx="2857519" cy="214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6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0"/>
            <a:ext cx="3143240" cy="214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786082" cy="19632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Obrigado!</a:t>
            </a:r>
            <a:endParaRPr lang="pt-BR" sz="4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pt-BR" sz="27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câncer de colo uterino é o segundo tumor mais frequente na população feminina, atrás apenas do câncer de mama e a quarta causa de morte de mulheres por câncer no Brasil</a:t>
            </a:r>
            <a:r>
              <a:rPr lang="pt-BR" sz="2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(BRASIL, 2014).</a:t>
            </a:r>
            <a:endParaRPr lang="pt-BR" sz="27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4351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Ponta </a:t>
            </a:r>
            <a:r>
              <a:rPr lang="pt-BR" sz="1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 Mel, zona rural </a:t>
            </a: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1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Areia </a:t>
            </a: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Branca/RN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População do Município: 25.263 habitantes (IBGE, 2010)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Serviços de Saúde no Município:</a:t>
            </a:r>
          </a:p>
          <a:p>
            <a:pPr>
              <a:lnSpc>
                <a:spcPct val="170000"/>
              </a:lnSpc>
              <a:buNone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1 hospital de pequeno porte;</a:t>
            </a:r>
          </a:p>
          <a:p>
            <a:pPr>
              <a:lnSpc>
                <a:spcPct val="170000"/>
              </a:lnSpc>
              <a:buNone/>
            </a:pPr>
            <a:r>
              <a:rPr lang="pt-BR" sz="1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  USF;</a:t>
            </a:r>
          </a:p>
          <a:p>
            <a:pPr>
              <a:lnSpc>
                <a:spcPct val="170000"/>
              </a:lnSpc>
              <a:buNone/>
            </a:pPr>
            <a:r>
              <a:rPr lang="pt-BR" sz="1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CAPS I</a:t>
            </a:r>
          </a:p>
          <a:p>
            <a:pPr>
              <a:buNone/>
            </a:pPr>
            <a:r>
              <a:rPr lang="pt-BR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População Cadastrada na USF: 1.963 pessoas (SIAB, 2013)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Equipe: 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 Agentes Comunitários de Saúde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Dentista; 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Enfermeira;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Médico;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Técnicas de enfermagem.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Objetivo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200026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Melhorar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detecção de câncer de colo do útero e de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mama</a:t>
            </a:r>
          </a:p>
          <a:p>
            <a:pPr>
              <a:buNone/>
            </a:pPr>
            <a:endParaRPr lang="pt-BR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Ações realizadas: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Divulgação do programa para a comunidade;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Capacitação para os profissionais;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Acolhimento das usuárias;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Atendimento clínico;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Registros por meio da Ficha Espelho e Prontuário;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Monitoramento das ações por meio da Planilha Eletrônica.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Ações realizadas: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Rastreamento do câncer de colo de útero e do câncer de mama incorporados à rotina da UBS;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Melhoria da prática clínica;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Fortalecimento de vínculo com a comunidade;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Trabalho em equipe.</a:t>
            </a: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050" name="Picture 2" descr="C:\Users\Paulo\Pictures\1486787_644854955553936_160945704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66" y="4143380"/>
            <a:ext cx="5143504" cy="2571768"/>
          </a:xfrm>
          <a:prstGeom prst="roundRect">
            <a:avLst/>
          </a:prstGeom>
          <a:noFill/>
          <a:scene3d>
            <a:camera prst="perspectiveAbove"/>
            <a:lightRig rig="flat" dir="t"/>
          </a:scene3d>
          <a:sp3d extrusionH="57150" prstMaterial="softEdge">
            <a:bevelT w="114300" h="5842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Logística</a:t>
            </a:r>
            <a:endParaRPr lang="pt-BR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Materiais e insumos necessários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Exames e medicações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Protocolos utilizados:</a:t>
            </a:r>
          </a:p>
          <a:p>
            <a:pPr indent="190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Caderno de Atenção Básica nº 13 (Controle dos Cânceres de Colo do Útero e Mama) (BRASIL, 2013);</a:t>
            </a:r>
          </a:p>
          <a:p>
            <a:pPr indent="190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Caderno de Atenção Básica nº 29 referente ao rastreamento (BRASIL, 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4929198"/>
            <a:ext cx="4214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Figura 1: Proporção de mulheres entre 25 e 64 anos com exame em dia para detecção precoce do câncer de colo de útero. </a:t>
            </a:r>
            <a:r>
              <a:rPr lang="pt-BR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Areia Branca/RN, 2013.</a:t>
            </a:r>
            <a:endParaRPr lang="pt-BR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572000" y="4857760"/>
            <a:ext cx="4357686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Figura 2: Proporção de mulheres entre 50 e 69 anos com exame em dia para detecção precoce do câncer de mama. </a:t>
            </a:r>
            <a:r>
              <a:rPr lang="pt-BR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Areia Branca/RN, 2013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9" name="Gráfico 8"/>
          <p:cNvGraphicFramePr/>
          <p:nvPr/>
        </p:nvGraphicFramePr>
        <p:xfrm>
          <a:off x="4643438" y="1285860"/>
          <a:ext cx="428628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/>
          <p:cNvGraphicFramePr/>
          <p:nvPr/>
        </p:nvGraphicFramePr>
        <p:xfrm>
          <a:off x="214282" y="1285860"/>
          <a:ext cx="4143404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786050" y="6143644"/>
            <a:ext cx="3108281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Meta: 75%</a:t>
            </a:r>
            <a:endParaRPr lang="pt-BR" sz="28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714612" y="1785926"/>
            <a:ext cx="1608083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55,7% </a:t>
            </a:r>
            <a:r>
              <a:rPr lang="pt-BR" sz="2800" b="1" dirty="0" smtClean="0"/>
              <a:t>%</a:t>
            </a:r>
            <a:endParaRPr lang="pt-BR" sz="28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286644" y="1643050"/>
            <a:ext cx="1608083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43,5%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14282" y="1285860"/>
          <a:ext cx="428628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14282" y="4572008"/>
            <a:ext cx="42148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Figura 3: Proporção de mulheres com exame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alterado. </a:t>
            </a:r>
            <a:r>
              <a:rPr lang="pt-BR" b="1" i="1" dirty="0" smtClean="0">
                <a:latin typeface="Arial" pitchFamily="34" charset="0"/>
                <a:cs typeface="Arial" pitchFamily="34" charset="0"/>
              </a:rPr>
              <a:t>Areia Branca/RN, 2013.</a:t>
            </a: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0" y="6334780"/>
            <a:ext cx="3108281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Meta: Buscar 100%</a:t>
            </a:r>
            <a:endParaRPr lang="pt-BR" sz="2800" b="1" dirty="0"/>
          </a:p>
        </p:txBody>
      </p:sp>
      <p:graphicFrame>
        <p:nvGraphicFramePr>
          <p:cNvPr id="10" name="Gráfico 9"/>
          <p:cNvGraphicFramePr/>
          <p:nvPr/>
        </p:nvGraphicFramePr>
        <p:xfrm>
          <a:off x="4857750" y="1285860"/>
          <a:ext cx="392909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4643438" y="4572008"/>
            <a:ext cx="42148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Figura 4: Proporção de mulheres com amostras satisfatórias do exame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do colo do útero. </a:t>
            </a:r>
            <a:r>
              <a:rPr lang="pt-BR" b="1" i="1" dirty="0" smtClean="0">
                <a:latin typeface="Arial" pitchFamily="34" charset="0"/>
                <a:cs typeface="Arial" pitchFamily="34" charset="0"/>
              </a:rPr>
              <a:t>Areia Branca/RN, 2013. </a:t>
            </a:r>
            <a:r>
              <a:rPr lang="pt-BR" i="1" dirty="0" smtClean="0"/>
              <a:t>	</a:t>
            </a:r>
          </a:p>
          <a:p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715009" y="6334780"/>
            <a:ext cx="3428992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Meta 100%</a:t>
            </a:r>
            <a:endParaRPr lang="pt-BR" sz="28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215206" y="1214422"/>
            <a:ext cx="1608083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97,6 %</a:t>
            </a:r>
            <a:endParaRPr lang="pt-BR" sz="28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857224" y="2714620"/>
            <a:ext cx="1000131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2,5 %</a:t>
            </a:r>
            <a:endParaRPr lang="pt-BR" sz="28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000232" y="2357430"/>
            <a:ext cx="1000131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0,9 %</a:t>
            </a:r>
            <a:endParaRPr lang="pt-BR" sz="28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214678" y="2071678"/>
            <a:ext cx="1000131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1,2 %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2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726</Words>
  <Application>Microsoft Office PowerPoint</Application>
  <PresentationFormat>Apresentação na tela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Universidade Federal de Pelotas Universidade Aberta do SUS – UNASUS Departamento de Medicina Social Especialização em Saúde da Família</vt:lpstr>
      <vt:lpstr>Introdução</vt:lpstr>
      <vt:lpstr>Introdução</vt:lpstr>
      <vt:lpstr>Objetivo Geral</vt:lpstr>
      <vt:lpstr>Metodologia</vt:lpstr>
      <vt:lpstr>Metodologia</vt:lpstr>
      <vt:lpstr>Logística</vt:lpstr>
      <vt:lpstr>Resultados</vt:lpstr>
      <vt:lpstr>Resultados</vt:lpstr>
      <vt:lpstr>Resultados</vt:lpstr>
      <vt:lpstr>Resultados</vt:lpstr>
      <vt:lpstr>Resultados</vt:lpstr>
      <vt:lpstr>Discussão </vt:lpstr>
      <vt:lpstr>Reflexão crítica</vt:lpstr>
      <vt:lpstr>Agradecimentos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- UNASUS Universidade Federal de Pelotas Departamento de Medicina Social Especialização em Saúde da Família</dc:title>
  <dc:creator>Paulo</dc:creator>
  <cp:lastModifiedBy>Paulo</cp:lastModifiedBy>
  <cp:revision>50</cp:revision>
  <dcterms:created xsi:type="dcterms:W3CDTF">2014-03-13T12:59:48Z</dcterms:created>
  <dcterms:modified xsi:type="dcterms:W3CDTF">2014-05-14T13:55:22Z</dcterms:modified>
</cp:coreProperties>
</file>