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57" r:id="rId7"/>
    <p:sldId id="258" r:id="rId8"/>
    <p:sldId id="274" r:id="rId9"/>
    <p:sldId id="259" r:id="rId10"/>
    <p:sldId id="260" r:id="rId11"/>
    <p:sldId id="261" r:id="rId12"/>
    <p:sldId id="275" r:id="rId13"/>
    <p:sldId id="262" r:id="rId14"/>
    <p:sldId id="263" r:id="rId15"/>
    <p:sldId id="264" r:id="rId16"/>
    <p:sldId id="276" r:id="rId17"/>
    <p:sldId id="265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C08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VEL\Downloads\Planilha%20Coleta%20de%20Dados%20Pavel%20Pr&#233;-natal_corrigido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VEL\Documents\FFOutput\Nova%20pasta%20(2)\2014_11_06%20Coleta%20de%20dados%20Pre-Natal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urow\AppData\Local\Temp\Planilha%20Coleta%20de%20Dados%20Pavel%20Pr&#233;-natal_corrigido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urow\AppData\Local\Temp\Planilha%20Coleta%20de%20Dados%20Pavel%20Pr&#233;-natal_corrigido-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VEL\Downloads\Planilha%20Coleta%20de%20Dados%20Pavel%20Pr&#233;-natal_corrigido%20(3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VEL\Downloads\Planilha%20Coleta%20de%20Dados%20Puerp&#233;rio%20Pavel_corrigido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941071882143764"/>
          <c:y val="4.8279663966735338E-2"/>
          <c:w val="0.84757852849039039"/>
          <c:h val="0.8272201996255846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0.77272727272727393</c:v>
                </c:pt>
                <c:pt idx="1">
                  <c:v>0.86363636363636354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55834880"/>
        <c:axId val="58458112"/>
      </c:barChart>
      <c:catAx>
        <c:axId val="55834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458112"/>
        <c:crosses val="autoZero"/>
        <c:auto val="1"/>
        <c:lblAlgn val="ctr"/>
        <c:lblOffset val="100"/>
      </c:catAx>
      <c:valAx>
        <c:axId val="584581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834880"/>
        <c:crosses val="autoZero"/>
        <c:crossBetween val="between"/>
        <c:majorUnit val="0.1"/>
      </c:valAx>
      <c:spPr>
        <a:solidFill>
          <a:srgbClr val="0C083E"/>
        </a:solidFill>
        <a:ln w="25400">
          <a:noFill/>
        </a:ln>
      </c:spPr>
    </c:plotArea>
    <c:plotVisOnly val="1"/>
    <c:dispBlanksAs val="gap"/>
  </c:chart>
  <c:spPr>
    <a:solidFill>
      <a:srgbClr val="0C083E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0.76470588235294401</c:v>
                </c:pt>
                <c:pt idx="1">
                  <c:v>0.78947368421052633</c:v>
                </c:pt>
                <c:pt idx="2">
                  <c:v>0.90476190476190221</c:v>
                </c:pt>
                <c:pt idx="3">
                  <c:v>0</c:v>
                </c:pt>
              </c:numCache>
            </c:numRef>
          </c:val>
        </c:ser>
        <c:dLbls/>
        <c:axId val="58485760"/>
        <c:axId val="58495744"/>
      </c:barChart>
      <c:catAx>
        <c:axId val="5848576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pt-BR"/>
          </a:p>
        </c:txPr>
        <c:crossAx val="58495744"/>
        <c:crosses val="autoZero"/>
        <c:auto val="1"/>
        <c:lblAlgn val="ctr"/>
        <c:lblOffset val="100"/>
      </c:catAx>
      <c:valAx>
        <c:axId val="5849574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pt-BR"/>
          </a:p>
        </c:txPr>
        <c:crossAx val="5848576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576698190950831"/>
          <c:y val="8.66564006864287E-2"/>
          <c:w val="0.84757852849039039"/>
          <c:h val="0.83026209751950031"/>
        </c:manualLayout>
      </c:layout>
      <c:barChart>
        <c:barDir val="col"/>
        <c:grouping val="clustered"/>
        <c:ser>
          <c:idx val="0"/>
          <c:order val="0"/>
          <c:tx>
            <c:strRef>
              <c:f>'[Planilha Coleta de Dados Pavel Pré-natal_corrigido-1.xlsx]Indicadores'!$C$56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'[Planilha Coleta de Dados Pavel Pré-natal_corrigido-1.xlsx]Indicadores'!$D$55:$G$55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Coleta de Dados Pavel Pré-natal_corrigido-1.xlsx]Indicadores'!$D$56:$G$56</c:f>
              <c:numCache>
                <c:formatCode>0.0%</c:formatCode>
                <c:ptCount val="4"/>
                <c:pt idx="0">
                  <c:v>0.17647058823529421</c:v>
                </c:pt>
                <c:pt idx="1">
                  <c:v>0.26315789473684231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</c:ser>
        <c:dLbls/>
        <c:axId val="58864000"/>
        <c:axId val="58865536"/>
      </c:barChart>
      <c:catAx>
        <c:axId val="58864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865536"/>
        <c:crosses val="autoZero"/>
        <c:auto val="1"/>
        <c:lblAlgn val="ctr"/>
        <c:lblOffset val="100"/>
      </c:catAx>
      <c:valAx>
        <c:axId val="588655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864000"/>
        <c:crosses val="autoZero"/>
        <c:crossBetween val="between"/>
        <c:majorUnit val="0.1"/>
      </c:valAx>
      <c:spPr>
        <a:solidFill>
          <a:srgbClr val="0C083E"/>
        </a:solidFill>
        <a:ln w="25400">
          <a:noFill/>
        </a:ln>
      </c:spPr>
    </c:plotArea>
    <c:plotVisOnly val="1"/>
    <c:dispBlanksAs val="gap"/>
  </c:chart>
  <c:spPr>
    <a:solidFill>
      <a:srgbClr val="0C083E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031954339040952"/>
          <c:y val="7.5865817126216123E-2"/>
          <c:w val="0.84999791692705073"/>
          <c:h val="0.82966231694536419"/>
        </c:manualLayout>
      </c:layout>
      <c:barChart>
        <c:barDir val="col"/>
        <c:grouping val="clustered"/>
        <c:ser>
          <c:idx val="0"/>
          <c:order val="0"/>
          <c:tx>
            <c:strRef>
              <c:f>'[Planilha Coleta de Dados Pavel Pré-natal_corrigido-1.xlsx]Indicadores'!$C$61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'[Planilha Coleta de Dados Pavel Pré-natal_corrigido-1.xlsx]Indicadores'!$D$60:$G$60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Coleta de Dados Pavel Pré-natal_corrigido-1.xlsx]Indicadores'!$D$61:$G$61</c:f>
              <c:numCache>
                <c:formatCode>0.0%</c:formatCode>
                <c:ptCount val="4"/>
                <c:pt idx="0">
                  <c:v>0.36363636363636381</c:v>
                </c:pt>
                <c:pt idx="1">
                  <c:v>0.63636363636363735</c:v>
                </c:pt>
                <c:pt idx="2">
                  <c:v>0.90909090909090906</c:v>
                </c:pt>
                <c:pt idx="3">
                  <c:v>0</c:v>
                </c:pt>
              </c:numCache>
            </c:numRef>
          </c:val>
        </c:ser>
        <c:dLbls/>
        <c:axId val="58906112"/>
        <c:axId val="58907648"/>
      </c:barChart>
      <c:catAx>
        <c:axId val="58906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907648"/>
        <c:crosses val="autoZero"/>
        <c:auto val="1"/>
        <c:lblAlgn val="ctr"/>
        <c:lblOffset val="100"/>
      </c:catAx>
      <c:valAx>
        <c:axId val="589076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906112"/>
        <c:crosses val="autoZero"/>
        <c:crossBetween val="between"/>
        <c:majorUnit val="0.1"/>
      </c:valAx>
      <c:spPr>
        <a:solidFill>
          <a:srgbClr val="0C083E"/>
        </a:solidFill>
        <a:ln w="25400">
          <a:noFill/>
        </a:ln>
      </c:spPr>
    </c:plotArea>
    <c:plotVisOnly val="1"/>
    <c:dispBlanksAs val="gap"/>
  </c:chart>
  <c:spPr>
    <a:solidFill>
      <a:srgbClr val="0C083E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007671708379252"/>
          <c:y val="7.8357760024522494E-2"/>
          <c:w val="0.84665080150985195"/>
          <c:h val="0.8240672835603577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de acompanhamento/espelho de pré-natal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Indicadores!$D$66:$G$66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Indicadores!$D$67:$G$67</c:f>
              <c:numCache>
                <c:formatCode>0.0%</c:formatCode>
                <c:ptCount val="4"/>
                <c:pt idx="0">
                  <c:v>0</c:v>
                </c:pt>
                <c:pt idx="1">
                  <c:v>0.31578947368421212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61180544"/>
        <c:axId val="61194624"/>
      </c:barChart>
      <c:catAx>
        <c:axId val="61180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194624"/>
        <c:crosses val="autoZero"/>
        <c:auto val="1"/>
        <c:lblAlgn val="ctr"/>
        <c:lblOffset val="100"/>
      </c:catAx>
      <c:valAx>
        <c:axId val="611946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180544"/>
        <c:crosses val="autoZero"/>
        <c:crossBetween val="between"/>
        <c:majorUnit val="0.1"/>
      </c:valAx>
      <c:spPr>
        <a:solidFill>
          <a:srgbClr val="0C083E"/>
        </a:solidFill>
        <a:ln w="25400">
          <a:noFill/>
        </a:ln>
      </c:spPr>
    </c:plotArea>
    <c:plotVisOnly val="1"/>
    <c:dispBlanksAs val="gap"/>
  </c:chart>
  <c:spPr>
    <a:solidFill>
      <a:srgbClr val="0C083E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7.6726840277333272E-2"/>
          <c:y val="7.0117679746354036E-2"/>
          <c:w val="0.92124890638670165"/>
          <c:h val="0.867156542791541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0.44444444444444442</c:v>
                </c:pt>
                <c:pt idx="1">
                  <c:v>0.85714285714285765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61239296"/>
        <c:axId val="61240832"/>
      </c:barChart>
      <c:catAx>
        <c:axId val="61239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40832"/>
        <c:crosses val="autoZero"/>
        <c:auto val="1"/>
        <c:lblAlgn val="ctr"/>
        <c:lblOffset val="100"/>
      </c:catAx>
      <c:valAx>
        <c:axId val="612408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39296"/>
        <c:crosses val="autoZero"/>
        <c:crossBetween val="between"/>
        <c:majorUnit val="0.1"/>
      </c:valAx>
      <c:spPr>
        <a:solidFill>
          <a:srgbClr val="0C083E"/>
        </a:solidFill>
        <a:ln w="25400">
          <a:noFill/>
        </a:ln>
      </c:spPr>
    </c:plotArea>
    <c:plotVisOnly val="1"/>
    <c:dispBlanksAs val="gap"/>
  </c:chart>
  <c:spPr>
    <a:solidFill>
      <a:srgbClr val="0C083E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131B-B802-4688-84D5-536B4AC3326E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8C4B1-5DBF-482D-A758-15A851F3EA6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/>
          </a:bodyPr>
          <a:lstStyle/>
          <a:p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pt-BR" sz="2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UNIVERSIDADE FEDERAL DE PELOTAS</a:t>
            </a:r>
            <a:r>
              <a:rPr lang="pt-BR" sz="26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t-BR" sz="26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pt-BR" sz="2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Especialização em Saúde da Família</a:t>
            </a:r>
            <a:r>
              <a:rPr lang="pt-BR" sz="26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t-BR" sz="26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endParaRPr lang="pt-BR" sz="2600" dirty="0" smtClean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Trabalho de Conclusão de Curso </a:t>
            </a:r>
            <a:endParaRPr lang="pt-BR" sz="2600" dirty="0" smtClean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BR" sz="2400" b="1" dirty="0" smtClean="0"/>
              <a:t>Melhoria da Atenção às Gestantes e Puérperas na UBS Antônio Monteiro, Brasileia/AC</a:t>
            </a:r>
            <a:endParaRPr lang="pt-BR" sz="2400" b="1" dirty="0" smtClean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BR" sz="2400" b="1" dirty="0" smtClean="0"/>
              <a:t>Pavel </a:t>
            </a:r>
            <a:r>
              <a:rPr lang="pt-BR" sz="2400" b="1" dirty="0" err="1" smtClean="0"/>
              <a:t>Morejon</a:t>
            </a:r>
            <a:r>
              <a:rPr lang="pt-BR" sz="2400" b="1" dirty="0" smtClean="0"/>
              <a:t> Bueno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BR" sz="24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Agosto 2015</a:t>
            </a:r>
          </a:p>
          <a:p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323528" y="332656"/>
            <a:ext cx="1104900" cy="1120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9 Garantir a primeira consulta odontológica programática para 100% das gestantes cadastradas. 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Resultado : Das 22 grávidas cadastradas, 11 tiveram sua primeira consulta odontológica programada, resultando em 50% das gestantes.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344861366"/>
              </p:ext>
            </p:extLst>
          </p:nvPr>
        </p:nvGraphicFramePr>
        <p:xfrm>
          <a:off x="539552" y="2636912"/>
          <a:ext cx="80648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08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600" dirty="0" smtClean="0">
                <a:solidFill>
                  <a:schemeClr val="bg1"/>
                </a:solidFill>
              </a:rPr>
              <a:t>Relativas ao objetivo 3. Melhorar a adesão.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bg1"/>
                </a:solidFill>
              </a:rPr>
              <a:t>Meta 1: Realizar busca ativa de 100% das gestantes faltosas às consultas de pré-natal.</a:t>
            </a:r>
          </a:p>
          <a:p>
            <a:pPr algn="just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   Resultado: Das 22 grávidas, 12 tiveram pelo menos uma falta a consulta. Das 12 gestantes, 10 delas tiveram busca ativa pelo serviço.</a:t>
            </a:r>
          </a:p>
          <a:p>
            <a:pPr algn="just">
              <a:buNone/>
            </a:pPr>
            <a:endParaRPr lang="pt-BR" sz="26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600" dirty="0" smtClean="0">
              <a:solidFill>
                <a:schemeClr val="bg1"/>
              </a:solidFill>
            </a:endParaRPr>
          </a:p>
          <a:p>
            <a:endParaRPr lang="pt-BR" sz="26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600" dirty="0" smtClean="0">
              <a:solidFill>
                <a:schemeClr val="bg1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51520" y="3140968"/>
          <a:ext cx="86044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Relativas ao objetivo 4. Melhorar o registro das informações.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1: Manter registro na ficha espelho de pré-natal/vacinação em 100% das gestantes.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Resultado: Das 22 grávidas cadastradas todas tem registro adequado na ficha de acompanhamento/espelho de pré-natal.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Relativas ao objetivo 5. Mapear risco nas gestantes.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1: Avaliar risco gestacional em 100% das gestantes.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467544" y="2204864"/>
          <a:ext cx="792088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  <a:solidFill>
            <a:srgbClr val="0C083E"/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    </a:t>
            </a:r>
            <a:r>
              <a:rPr lang="pt-BR" sz="2600" dirty="0" smtClean="0">
                <a:solidFill>
                  <a:schemeClr val="bg1"/>
                </a:solidFill>
              </a:rPr>
              <a:t>Resultado: Das 22 grávidas cadastradas 100% das gestantes tiveram avaliação do risco gestacional.</a:t>
            </a:r>
          </a:p>
          <a:p>
            <a:pPr algn="just">
              <a:buNone/>
            </a:pPr>
            <a:endParaRPr lang="pt-BR" sz="2600" dirty="0" smtClean="0">
              <a:solidFill>
                <a:schemeClr val="bg1"/>
              </a:solidFill>
            </a:endParaRPr>
          </a:p>
          <a:p>
            <a:r>
              <a:rPr lang="pt-BR" sz="2600" dirty="0" smtClean="0">
                <a:solidFill>
                  <a:schemeClr val="bg1"/>
                </a:solidFill>
              </a:rPr>
              <a:t>Relativas ao objetivo 6. Promover a saúde.</a:t>
            </a:r>
          </a:p>
          <a:p>
            <a:pPr>
              <a:buNone/>
            </a:pPr>
            <a:endParaRPr lang="pt-BR" sz="2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bg1"/>
                </a:solidFill>
              </a:rPr>
              <a:t>Meta 1: Garantir a 100% das gestantes orientação nutricional durante a gestação.</a:t>
            </a:r>
          </a:p>
          <a:p>
            <a:pPr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Resultado: Das 22 grávidas cadastradas, todas receberam orientação nutricional. </a:t>
            </a:r>
          </a:p>
          <a:p>
            <a:pPr>
              <a:buNone/>
            </a:pPr>
            <a:endParaRPr lang="pt-BR" sz="26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bg1"/>
                </a:solidFill>
              </a:rPr>
              <a:t>Meta 2: Promover o aleitamento materno junto a 100% das gestantes. </a:t>
            </a:r>
          </a:p>
          <a:p>
            <a:pPr algn="just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  Resultados: Das 22 grávidas cadastradas todas as gestantes receberam orientação sobre aleitamento materno. </a:t>
            </a:r>
          </a:p>
          <a:p>
            <a:pPr algn="just">
              <a:buNone/>
            </a:pPr>
            <a:endParaRPr lang="pt-BR" sz="2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bg1"/>
                </a:solidFill>
              </a:rPr>
              <a:t>Meta  3: Orientar 100% das gestantes sobre os cuidados com o recém-nascido (teste do pezinho, decúbito dorsal para dormir).</a:t>
            </a:r>
          </a:p>
          <a:p>
            <a:pPr algn="just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   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/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Resultados: Das 22 grávidas cadastradas todas receberam orientação sobre cuidados com o recém-nascido. </a:t>
            </a:r>
          </a:p>
          <a:p>
            <a:pPr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4: Orientar 100% das gestantes sobre anticoncepção após o parto.</a:t>
            </a:r>
          </a:p>
          <a:p>
            <a:pPr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     Resultado: Das 22 grávidas cadastradas todas receberam orientação sobre anticoncepção após o parto.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5: Orientar 100% das gestantes sobre os riscos do tabagismo e do uso de álcool e drogas na gestação.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Resultado: Das 22 grávidas cadastradas todas receberam orientação sobre os riscos do tabagismo e do uso de álcool e drogas na gestação.</a:t>
            </a:r>
          </a:p>
          <a:p>
            <a:pPr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6: Orientar 100% das gestantes sobre higiene bucal.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Resultado: Das 22 grávidas cadastradas todas receberam orientação sobre orientação sobre higiene bucal.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461448"/>
          </a:xfrm>
          <a:solidFill>
            <a:srgbClr val="0C083E"/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2400" b="1" dirty="0" smtClean="0">
                <a:solidFill>
                  <a:schemeClr val="bg1"/>
                </a:solidFill>
              </a:rPr>
              <a:t>No Programa das </a:t>
            </a:r>
            <a:r>
              <a:rPr lang="pt-BR" sz="2400" b="1" dirty="0" err="1" smtClean="0">
                <a:solidFill>
                  <a:schemeClr val="bg1"/>
                </a:solidFill>
              </a:rPr>
              <a:t>Puérperas</a:t>
            </a:r>
            <a:r>
              <a:rPr lang="pt-BR" sz="2400" b="1" dirty="0" smtClean="0">
                <a:solidFill>
                  <a:schemeClr val="bg1"/>
                </a:solidFill>
              </a:rPr>
              <a:t>.</a:t>
            </a:r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Relativas ao Objetivo 1: Ampliar a cobertura de grávidas.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 Meta 1: Garantir a 70% das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da área no programa de </a:t>
            </a:r>
            <a:r>
              <a:rPr lang="pt-BR" sz="2400" dirty="0" err="1" smtClean="0">
                <a:solidFill>
                  <a:schemeClr val="bg1"/>
                </a:solidFill>
              </a:rPr>
              <a:t>Puerpério</a:t>
            </a:r>
            <a:r>
              <a:rPr lang="pt-BR" sz="2400" dirty="0" smtClean="0">
                <a:solidFill>
                  <a:schemeClr val="bg1"/>
                </a:solidFill>
              </a:rPr>
              <a:t> da Unidade de Saúde consulta puerperal antes dos 42 dias após o parto.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Resultado: Todas as sete puérperas que tiveram filhos no período na área de abrangência, foram cadastradas.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79512" y="3501008"/>
          <a:ext cx="8748464" cy="37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677472"/>
          </a:xfrm>
          <a:solidFill>
            <a:srgbClr val="0C083E"/>
          </a:solidFill>
        </p:spPr>
        <p:txBody>
          <a:bodyPr>
            <a:normAutofit fontScale="92500" lnSpcReduction="10000"/>
          </a:bodyPr>
          <a:lstStyle/>
          <a:p>
            <a:r>
              <a:rPr lang="pt-BR" sz="2600" dirty="0" smtClean="0">
                <a:solidFill>
                  <a:schemeClr val="bg1"/>
                </a:solidFill>
              </a:rPr>
              <a:t>Relativas ao objetivo 2: Melhorar a qualidade da atenção.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bg1"/>
                </a:solidFill>
              </a:rPr>
              <a:t> Meta 1: Examinar as mamas em 100% das </a:t>
            </a:r>
            <a:r>
              <a:rPr lang="pt-BR" sz="2600" dirty="0" err="1" smtClean="0">
                <a:solidFill>
                  <a:schemeClr val="bg1"/>
                </a:solidFill>
              </a:rPr>
              <a:t>puérperas</a:t>
            </a:r>
            <a:r>
              <a:rPr lang="pt-BR" sz="2600" dirty="0" smtClean="0">
                <a:solidFill>
                  <a:schemeClr val="bg1"/>
                </a:solidFill>
              </a:rPr>
              <a:t> cadastradas no Programa.</a:t>
            </a:r>
          </a:p>
          <a:p>
            <a:pPr algn="just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  Resultado: Das 7 </a:t>
            </a:r>
            <a:r>
              <a:rPr lang="pt-BR" sz="2600" dirty="0" err="1" smtClean="0">
                <a:solidFill>
                  <a:schemeClr val="bg1"/>
                </a:solidFill>
              </a:rPr>
              <a:t>puérperas</a:t>
            </a:r>
            <a:r>
              <a:rPr lang="pt-BR" sz="2600" dirty="0" smtClean="0">
                <a:solidFill>
                  <a:schemeClr val="bg1"/>
                </a:solidFill>
              </a:rPr>
              <a:t>  cadastradas, todas receberam exame de mama.</a:t>
            </a:r>
          </a:p>
          <a:p>
            <a:pPr algn="just">
              <a:buNone/>
            </a:pPr>
            <a:endParaRPr lang="pt-BR" sz="2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bg1"/>
                </a:solidFill>
              </a:rPr>
              <a:t>Meta 2: Realizar exame </a:t>
            </a:r>
            <a:r>
              <a:rPr lang="pt-BR" sz="2600" dirty="0" err="1" smtClean="0">
                <a:solidFill>
                  <a:schemeClr val="bg1"/>
                </a:solidFill>
              </a:rPr>
              <a:t>abdomen</a:t>
            </a:r>
            <a:r>
              <a:rPr lang="pt-BR" sz="2600" dirty="0" smtClean="0">
                <a:solidFill>
                  <a:schemeClr val="bg1"/>
                </a:solidFill>
              </a:rPr>
              <a:t> em 100 % das </a:t>
            </a:r>
            <a:r>
              <a:rPr lang="pt-BR" sz="2600" dirty="0" err="1" smtClean="0">
                <a:solidFill>
                  <a:schemeClr val="bg1"/>
                </a:solidFill>
              </a:rPr>
              <a:t>puérperas</a:t>
            </a:r>
            <a:r>
              <a:rPr lang="pt-BR" sz="2600" dirty="0" smtClean="0">
                <a:solidFill>
                  <a:schemeClr val="bg1"/>
                </a:solidFill>
              </a:rPr>
              <a:t> cadastradas no Programa.</a:t>
            </a:r>
          </a:p>
          <a:p>
            <a:pPr algn="just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   Resultado: Das 7 </a:t>
            </a:r>
            <a:r>
              <a:rPr lang="pt-BR" sz="2600" dirty="0" err="1" smtClean="0">
                <a:solidFill>
                  <a:schemeClr val="bg1"/>
                </a:solidFill>
              </a:rPr>
              <a:t>puérperas</a:t>
            </a:r>
            <a:r>
              <a:rPr lang="pt-BR" sz="2600" dirty="0" smtClean="0">
                <a:solidFill>
                  <a:schemeClr val="bg1"/>
                </a:solidFill>
              </a:rPr>
              <a:t>  cadastradas, todas receberam exame de abdome.</a:t>
            </a:r>
          </a:p>
          <a:p>
            <a:pPr algn="just">
              <a:buNone/>
            </a:pPr>
            <a:endParaRPr lang="pt-BR" sz="2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bg1"/>
                </a:solidFill>
              </a:rPr>
              <a:t>Meta 3: Realizar exame ginecológico em 100 % das </a:t>
            </a:r>
            <a:r>
              <a:rPr lang="pt-BR" sz="2600" dirty="0" err="1" smtClean="0">
                <a:solidFill>
                  <a:schemeClr val="bg1"/>
                </a:solidFill>
              </a:rPr>
              <a:t>puérperas</a:t>
            </a:r>
            <a:r>
              <a:rPr lang="pt-BR" sz="2600" dirty="0" smtClean="0">
                <a:solidFill>
                  <a:schemeClr val="bg1"/>
                </a:solidFill>
              </a:rPr>
              <a:t> cadastradas no Programa.</a:t>
            </a:r>
          </a:p>
          <a:p>
            <a:pPr algn="just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   Resultado:  Das 7 </a:t>
            </a:r>
            <a:r>
              <a:rPr lang="pt-BR" sz="2600" dirty="0" err="1" smtClean="0">
                <a:solidFill>
                  <a:schemeClr val="bg1"/>
                </a:solidFill>
              </a:rPr>
              <a:t>puérperas</a:t>
            </a:r>
            <a:r>
              <a:rPr lang="pt-BR" sz="2600" dirty="0" smtClean="0">
                <a:solidFill>
                  <a:schemeClr val="bg1"/>
                </a:solidFill>
              </a:rPr>
              <a:t>  cadastradas, todas receberam exame ginecológico.</a:t>
            </a:r>
          </a:p>
          <a:p>
            <a:pPr algn="just">
              <a:buNone/>
            </a:pPr>
            <a:endParaRPr lang="pt-BR" sz="2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bg1"/>
                </a:solidFill>
              </a:rPr>
              <a:t>Meta 4: Avaliar o estado psíquico em 100% das </a:t>
            </a:r>
            <a:r>
              <a:rPr lang="pt-BR" sz="2600" dirty="0" err="1" smtClean="0">
                <a:solidFill>
                  <a:schemeClr val="bg1"/>
                </a:solidFill>
              </a:rPr>
              <a:t>puérperas</a:t>
            </a:r>
            <a:r>
              <a:rPr lang="pt-BR" sz="2600" dirty="0" smtClean="0">
                <a:solidFill>
                  <a:schemeClr val="bg1"/>
                </a:solidFill>
              </a:rPr>
              <a:t> cadastradas no Programa.</a:t>
            </a:r>
          </a:p>
          <a:p>
            <a:pPr algn="just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   Resultado: Das 7 puérperas  cadastradas, todas receberam avaliação do estado psíquico </a:t>
            </a:r>
            <a:r>
              <a:rPr lang="pt-BR" sz="2600" dirty="0">
                <a:solidFill>
                  <a:schemeClr val="bg1"/>
                </a:solidFill>
              </a:rPr>
              <a:t>n</a:t>
            </a:r>
            <a:r>
              <a:rPr lang="pt-BR" sz="2600" dirty="0" smtClean="0">
                <a:solidFill>
                  <a:schemeClr val="bg1"/>
                </a:solidFill>
              </a:rPr>
              <a:t>o programa</a:t>
            </a:r>
            <a:r>
              <a:rPr lang="pt-BR" sz="2600" dirty="0" smtClean="0"/>
              <a:t>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b="1" dirty="0" smtClean="0">
              <a:solidFill>
                <a:schemeClr val="bg1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5. Avaliar </a:t>
            </a:r>
            <a:r>
              <a:rPr lang="pt-BR" sz="2400" dirty="0" err="1" smtClean="0">
                <a:solidFill>
                  <a:schemeClr val="bg1"/>
                </a:solidFill>
              </a:rPr>
              <a:t>intercorrências</a:t>
            </a:r>
            <a:r>
              <a:rPr lang="pt-BR" sz="2400" dirty="0" smtClean="0">
                <a:solidFill>
                  <a:schemeClr val="bg1"/>
                </a:solidFill>
              </a:rPr>
              <a:t> em 100% das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cadastradas no Programa.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Resultado: Das 7 puerperais  cadastradas, todas receberam avaliação de </a:t>
            </a:r>
            <a:r>
              <a:rPr lang="pt-BR" sz="2400" dirty="0" err="1" smtClean="0">
                <a:solidFill>
                  <a:schemeClr val="bg1"/>
                </a:solidFill>
              </a:rPr>
              <a:t>intercorrências</a:t>
            </a:r>
            <a:r>
              <a:rPr lang="pt-BR" sz="2400" dirty="0" smtClean="0">
                <a:solidFill>
                  <a:schemeClr val="bg1"/>
                </a:solidFill>
              </a:rPr>
              <a:t>. 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6: Prescrever  a 100% das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um dos métodos de anticoncepção.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Resultado: Das 7 puerperais cadastradas, todas tem prescrição de algum método de anticoncepção.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 Relativas ao objetivo 3: Melhorar a adesão.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1: Realizar busca ativa em 100% das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que não realizaram a consulta de </a:t>
            </a:r>
            <a:r>
              <a:rPr lang="pt-BR" sz="2400" dirty="0" err="1" smtClean="0">
                <a:solidFill>
                  <a:schemeClr val="bg1"/>
                </a:solidFill>
              </a:rPr>
              <a:t>puerpério</a:t>
            </a:r>
            <a:r>
              <a:rPr lang="pt-BR" sz="2400" dirty="0" smtClean="0">
                <a:solidFill>
                  <a:schemeClr val="bg1"/>
                </a:solidFill>
              </a:rPr>
              <a:t> até 30 dias após o parto.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Resultado: Todas as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da área de abrangência acudiram a consulta antes dos 30 dias após o parto. Por onde o número de faltosas foi 0.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-171400"/>
            <a:ext cx="9144000" cy="7776864"/>
          </a:xfrm>
          <a:solidFill>
            <a:srgbClr val="0C083E"/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Relativas ao objetivo 4: Melhorar o registro das informações.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1: Manter registro na ficha espelho de pré natal/vacinação em 100% das gestantes.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Resultado: Das 7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cadastradas, todas tem registro adequado na ficha de acompanhamento.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Relativas ao objetivo 5: Promover saúde.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1: Orientar 100% das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cadastradas no Programa sobre os cuidado do recém-nascido.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Resultado: Das 7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cadastradas, todas receberam orientação sobre os cuidados com o recém-nascido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2: Orientar 100% das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cadastradas no Programa sobre aleitamento materno exclusivo.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Resultado: Das 7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 cadastradas, todas receberam orientação sobre aleitamento materno exclusivo.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3: Orientar 100% das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cadastradas no Programa de Pré-Natal e </a:t>
            </a:r>
            <a:r>
              <a:rPr lang="pt-BR" sz="2400" dirty="0" err="1" smtClean="0">
                <a:solidFill>
                  <a:schemeClr val="bg1"/>
                </a:solidFill>
              </a:rPr>
              <a:t>Puerpério</a:t>
            </a:r>
            <a:r>
              <a:rPr lang="pt-BR" sz="2400" dirty="0" smtClean="0">
                <a:solidFill>
                  <a:schemeClr val="bg1"/>
                </a:solidFill>
              </a:rPr>
              <a:t> sobre planejamento familiar.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Resultado: Das 7 </a:t>
            </a:r>
            <a:r>
              <a:rPr lang="pt-BR" sz="2400" dirty="0" err="1" smtClean="0">
                <a:solidFill>
                  <a:schemeClr val="bg1"/>
                </a:solidFill>
              </a:rPr>
              <a:t>puérperas</a:t>
            </a:r>
            <a:r>
              <a:rPr lang="pt-BR" sz="2400" dirty="0" smtClean="0">
                <a:solidFill>
                  <a:schemeClr val="bg1"/>
                </a:solidFill>
              </a:rPr>
              <a:t> cadastradas, todas receberam orientação sobre planejamento familiar.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 lnSpcReduction="10000"/>
          </a:bodyPr>
          <a:lstStyle/>
          <a:p>
            <a:endParaRPr lang="pt-BR" sz="2400" dirty="0" smtClean="0"/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Discussão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     A intervenção mostrou ótimos resultados para a UBS. Conseguimos cadastrar 100% das grávidas da área da abrangência (22 gestantes). Além disso, ampliamos muito o acolhimento e a qualidade do atendimento das grávidas e puérperas da área de abrangência.</a:t>
            </a:r>
          </a:p>
          <a:p>
            <a:pPr algn="just"/>
            <a:r>
              <a:rPr lang="pt-BR" sz="2400" dirty="0" smtClean="0"/>
              <a:t>    </a:t>
            </a:r>
            <a:r>
              <a:rPr lang="pt-BR" sz="2400" dirty="0" smtClean="0">
                <a:solidFill>
                  <a:schemeClr val="bg1"/>
                </a:solidFill>
              </a:rPr>
              <a:t>Para a equipe, a intervenção foi muito importante. Após uma ótima capacitação sobre os protocolos do pré-natal e </a:t>
            </a:r>
            <a:r>
              <a:rPr lang="pt-BR" sz="2400" dirty="0" err="1" smtClean="0">
                <a:solidFill>
                  <a:schemeClr val="bg1"/>
                </a:solidFill>
              </a:rPr>
              <a:t>puerpério</a:t>
            </a:r>
            <a:r>
              <a:rPr lang="pt-BR" sz="2400" dirty="0" smtClean="0">
                <a:solidFill>
                  <a:schemeClr val="bg1"/>
                </a:solidFill>
              </a:rPr>
              <a:t>, os profissionais de saúde da UBS ficaram preparados e estudados sobre o tema, assim como se afirmou o papel de cada profissional na ação programática. A comunidade foi muito beneficiada. A cobertura da UBS chegou a 100% de cobertura da área de abrangência, e o número de </a:t>
            </a:r>
            <a:r>
              <a:rPr lang="pt-BR" sz="2400" dirty="0" err="1" smtClean="0">
                <a:solidFill>
                  <a:schemeClr val="bg1"/>
                </a:solidFill>
              </a:rPr>
              <a:t>intercorrências</a:t>
            </a:r>
            <a:r>
              <a:rPr lang="pt-BR" sz="2400" dirty="0" smtClean="0">
                <a:solidFill>
                  <a:schemeClr val="bg1"/>
                </a:solidFill>
              </a:rPr>
              <a:t> e as complicações durante a gravidez e o parto diminuíram. As ações previstas no projeto foram incorporadas adequadamente à rotina do serviço e já estão sendo continuadas após a finalização do período da intervenção necessária ao curso.  Para garantir essa continuidade vamos fazer melhorias na ação programática, como novamente restabelecer o papel de cada profissional, assim como aprimorar ainda mais o acolhimento por parte da UBS.</a:t>
            </a:r>
          </a:p>
          <a:p>
            <a:pPr algn="just"/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Introdução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     - </a:t>
            </a:r>
            <a:r>
              <a:rPr lang="pt-BR" sz="3100" dirty="0" smtClean="0">
                <a:solidFill>
                  <a:schemeClr val="bg1"/>
                </a:solidFill>
              </a:rPr>
              <a:t>Atenção pré-natal e puerpério</a:t>
            </a:r>
            <a:r>
              <a:rPr lang="pt-BR" sz="3100" dirty="0">
                <a:solidFill>
                  <a:schemeClr val="bg1"/>
                </a:solidFill>
              </a:rPr>
              <a:t>:</a:t>
            </a:r>
            <a:r>
              <a:rPr lang="pt-BR" sz="3100" dirty="0" smtClean="0">
                <a:solidFill>
                  <a:schemeClr val="bg1"/>
                </a:solidFill>
              </a:rPr>
              <a:t> ação programática base da atenção primária.</a:t>
            </a:r>
          </a:p>
          <a:p>
            <a:pPr algn="just">
              <a:buNone/>
            </a:pPr>
            <a:r>
              <a:rPr lang="pt-BR" sz="3100" dirty="0">
                <a:solidFill>
                  <a:schemeClr val="bg1"/>
                </a:solidFill>
              </a:rPr>
              <a:t>	</a:t>
            </a:r>
            <a:r>
              <a:rPr lang="pt-BR" sz="3100" dirty="0" smtClean="0">
                <a:solidFill>
                  <a:schemeClr val="bg1"/>
                </a:solidFill>
              </a:rPr>
              <a:t>- As ações diminuem a mortalidade materna infantil e aumenta a chance de um bom desenvolvimento físico e mental do novo ser.</a:t>
            </a:r>
          </a:p>
          <a:p>
            <a:pPr algn="just">
              <a:buNone/>
            </a:pPr>
            <a:r>
              <a:rPr lang="pt-BR" sz="3100" dirty="0">
                <a:solidFill>
                  <a:schemeClr val="bg1"/>
                </a:solidFill>
              </a:rPr>
              <a:t>	</a:t>
            </a:r>
            <a:r>
              <a:rPr lang="pt-BR" sz="3100" dirty="0" smtClean="0">
                <a:solidFill>
                  <a:schemeClr val="bg1"/>
                </a:solidFill>
              </a:rPr>
              <a:t>- Projeto de intervenção: objetivo de melhorar a atenção à puérperas e gestantes na UBS Antônio Monteiro, no município de Brasileia/Acre.</a:t>
            </a:r>
          </a:p>
          <a:p>
            <a:pPr algn="just">
              <a:buNone/>
            </a:pPr>
            <a:r>
              <a:rPr lang="pt-BR" sz="3100" dirty="0">
                <a:solidFill>
                  <a:schemeClr val="bg1"/>
                </a:solidFill>
              </a:rPr>
              <a:t>	</a:t>
            </a:r>
            <a:r>
              <a:rPr lang="pt-BR" sz="3100" dirty="0" smtClean="0">
                <a:solidFill>
                  <a:schemeClr val="bg1"/>
                </a:solidFill>
              </a:rPr>
              <a:t>- Caracterização do município de Brasileia: população de 22.899 habitantes</a:t>
            </a:r>
          </a:p>
          <a:p>
            <a:pPr algn="just">
              <a:buNone/>
            </a:pPr>
            <a:r>
              <a:rPr lang="pt-BR" sz="3100" dirty="0">
                <a:solidFill>
                  <a:schemeClr val="bg1"/>
                </a:solidFill>
              </a:rPr>
              <a:t>	</a:t>
            </a:r>
            <a:r>
              <a:rPr lang="pt-BR" sz="3100" dirty="0" smtClean="0">
                <a:solidFill>
                  <a:schemeClr val="bg1"/>
                </a:solidFill>
              </a:rPr>
              <a:t>- A UBS Antônio Monteiro como ESF</a:t>
            </a:r>
          </a:p>
          <a:p>
            <a:pPr algn="just">
              <a:buNone/>
            </a:pPr>
            <a:r>
              <a:rPr lang="pt-BR" sz="3100" dirty="0">
                <a:solidFill>
                  <a:schemeClr val="bg1"/>
                </a:solidFill>
              </a:rPr>
              <a:t>	</a:t>
            </a:r>
            <a:r>
              <a:rPr lang="pt-BR" sz="3100" dirty="0" smtClean="0">
                <a:solidFill>
                  <a:schemeClr val="bg1"/>
                </a:solidFill>
              </a:rPr>
              <a:t>- Antes da intervenção: principais problemas</a:t>
            </a:r>
          </a:p>
          <a:p>
            <a:pPr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-171400"/>
            <a:ext cx="9144000" cy="7560840"/>
          </a:xfrm>
          <a:solidFill>
            <a:srgbClr val="0C083E"/>
          </a:solidFill>
        </p:spPr>
        <p:txBody>
          <a:bodyPr>
            <a:normAutofit fontScale="92500" lnSpcReduction="20000"/>
          </a:bodyPr>
          <a:lstStyle/>
          <a:p>
            <a:endParaRPr lang="pt-BR" sz="2400" dirty="0" smtClean="0"/>
          </a:p>
          <a:p>
            <a:pPr>
              <a:buNone/>
            </a:pPr>
            <a:r>
              <a:rPr lang="pt-BR" sz="2600" b="1" dirty="0" smtClean="0"/>
              <a:t>     </a:t>
            </a:r>
            <a:r>
              <a:rPr lang="pt-BR" sz="2600" dirty="0" smtClean="0">
                <a:solidFill>
                  <a:schemeClr val="bg1"/>
                </a:solidFill>
              </a:rPr>
              <a:t>Reflexão crítica sobre o processo pessoal de aprendizagem</a:t>
            </a:r>
          </a:p>
          <a:p>
            <a:endParaRPr lang="pt-BR" sz="2400" dirty="0" smtClean="0"/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    </a:t>
            </a:r>
            <a:r>
              <a:rPr lang="pt-BR" sz="2600" dirty="0" smtClean="0">
                <a:solidFill>
                  <a:schemeClr val="bg1"/>
                </a:solidFill>
              </a:rPr>
              <a:t>Os resultados alcançados com o nosso projeto de intervenção na UBS foi além do objetivo principal. Pode se falar que foi muito educativo.  Para fazer nosso projeto tivemos o dever e a obrigação de ter domínio e conhecimento da análise situacional da área de abrangência assim como dos principais problemas sócio geográficos e indicadores de saúde.</a:t>
            </a:r>
          </a:p>
          <a:p>
            <a:pPr algn="just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       Ajudou muito a conhecer a cultura brasileira, seu idioma, costumes e tradições, assim como problemas sócio econômicos e demográficos, muito importante para construir uma melhor atenção primária. Ajudou a entender como pode ser organizado um bom trabalho de equipe para alcançar melhores indicadores de saúde na área, assim como a importância do engajamento público. </a:t>
            </a:r>
          </a:p>
          <a:p>
            <a:pPr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         Por último e não menos importante, fomos educados quanto aos protocolos de saúde de acordo com o preconizado pelo Ministério de Saúde. A medicina é universal, mas os protocolos permitem aplicar a medicina, fazendo a promoção e prevenção e garantir a aplicação da atenção médica primária a todos os níveis e esferas sociais sem excluir, de acordo as características e necessidades de cada país. Esta foi a maior aprendizagem!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 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Objetivo geral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b="1" dirty="0" smtClean="0"/>
              <a:t>  </a:t>
            </a:r>
            <a:r>
              <a:rPr lang="pt-BR" b="1" dirty="0" smtClean="0">
                <a:solidFill>
                  <a:schemeClr val="bg1"/>
                </a:solidFill>
              </a:rPr>
              <a:t>Melhorar a atenção à </a:t>
            </a:r>
            <a:r>
              <a:rPr lang="pt-BR" b="1" dirty="0" err="1" smtClean="0">
                <a:solidFill>
                  <a:schemeClr val="bg1"/>
                </a:solidFill>
              </a:rPr>
              <a:t>puérperas</a:t>
            </a:r>
            <a:r>
              <a:rPr lang="pt-BR" b="1" dirty="0" smtClean="0">
                <a:solidFill>
                  <a:schemeClr val="bg1"/>
                </a:solidFill>
              </a:rPr>
              <a:t> e gestantes na UBS Antônio Monteiro, no município de Brasileia/Acre.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3400" b="1" dirty="0" smtClean="0">
                <a:solidFill>
                  <a:schemeClr val="bg1"/>
                </a:solidFill>
                <a:latin typeface="Arial"/>
                <a:ea typeface="MS Gothic"/>
                <a:cs typeface="Times New Roman"/>
              </a:rPr>
              <a:t>     </a:t>
            </a:r>
            <a:r>
              <a:rPr lang="pt-BR" sz="2400" b="1" dirty="0" smtClean="0">
                <a:solidFill>
                  <a:schemeClr val="bg1"/>
                </a:solidFill>
                <a:latin typeface="Arial"/>
                <a:ea typeface="MS Gothic"/>
                <a:cs typeface="Times New Roman"/>
              </a:rPr>
              <a:t>Metodologia</a:t>
            </a:r>
          </a:p>
          <a:p>
            <a:pPr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Arial"/>
                <a:ea typeface="MS Gothic"/>
                <a:cs typeface="Times New Roman"/>
              </a:rPr>
              <a:t>     Ações.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Acolher as gestantes e Cadastrar a maior quantidade possível da área de cobertura assim como todas  as mulheres com atraso menstrual.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Garantir com o hospital municipal a disponibilização do teste rápido de gravidez na UBS.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Avaliar  e monitorar periodicamente quantas gestantes ingressaram no primeiro trimestre, a realização dos exames ginecológicos de forma trimestral, e de pelo menos um exame das mamas.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Avaliar  e monitorar a prescrição de suplementação de ferro/ácido fólico em todas as gestantes,  a vacinação antitetânica  e contra hepatite  B assim como a necessidade de tratamento odontológico das gestantes . Inteirar profissionalmente com o </a:t>
            </a:r>
            <a:r>
              <a:rPr lang="pt-BR" sz="2400" dirty="0" err="1" smtClean="0">
                <a:solidFill>
                  <a:schemeClr val="bg1"/>
                </a:solidFill>
              </a:rPr>
              <a:t>odontólogo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Avaliar a periodicidade das consultas previstas segundo os protocolos de pré-natal.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Organizar visitas domiciliares para busca de gestantes faltosas.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Preencher o SISPRENATAL e ficha de acompanhamento 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Capacitar a equipe nos protocolos do SUS.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3400" dirty="0" smtClean="0">
              <a:solidFill>
                <a:schemeClr val="bg1"/>
              </a:solidFill>
            </a:endParaRPr>
          </a:p>
          <a:p>
            <a:pPr algn="just"/>
            <a:endParaRPr lang="pt-BR" sz="3400" dirty="0" smtClean="0">
              <a:solidFill>
                <a:schemeClr val="bg1"/>
              </a:solidFill>
            </a:endParaRPr>
          </a:p>
          <a:p>
            <a:pPr algn="just"/>
            <a:endParaRPr lang="pt-BR" sz="3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3100" dirty="0" smtClean="0">
              <a:solidFill>
                <a:schemeClr val="bg1"/>
              </a:solidFill>
            </a:endParaRPr>
          </a:p>
          <a:p>
            <a:pPr algn="just"/>
            <a:endParaRPr lang="pt-BR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Identificar na ficha de acompanhamento/espelho as gestantes de alto risco gestacional e  encaminhá-las para o serviço especializado. 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Criar estratégias para garantir uma boa educação em saúde para às grávidas e puérperas.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Explicar a comunidade sobre a importância do pré-natal e de atender as mulheres com atraso menstrual.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Arial"/>
                <a:ea typeface="MS Gothic"/>
                <a:cs typeface="Times New Roman"/>
              </a:rPr>
              <a:t>      Logística.</a:t>
            </a:r>
          </a:p>
          <a:p>
            <a:pPr algn="just">
              <a:buNone/>
            </a:pPr>
            <a:r>
              <a:rPr lang="pt-BR" sz="2400" dirty="0" smtClean="0"/>
              <a:t>        </a:t>
            </a:r>
            <a:r>
              <a:rPr lang="pt-BR" sz="2400" dirty="0" smtClean="0">
                <a:solidFill>
                  <a:schemeClr val="bg1"/>
                </a:solidFill>
              </a:rPr>
              <a:t>Para realizar a intervenção usamos os prontuários médicos, suas respectivas cadernetas, as fichas espelho de pré-natal e puerpério disponibilizadas pelo curso de especialização em Saúde da Família da </a:t>
            </a:r>
            <a:r>
              <a:rPr lang="pt-BR" sz="2400" dirty="0" err="1" smtClean="0">
                <a:solidFill>
                  <a:schemeClr val="bg1"/>
                </a:solidFill>
              </a:rPr>
              <a:t>UFPel</a:t>
            </a:r>
            <a:r>
              <a:rPr lang="pt-BR" sz="2400" dirty="0" smtClean="0">
                <a:solidFill>
                  <a:schemeClr val="bg1"/>
                </a:solidFill>
              </a:rPr>
              <a:t> que contém todas as informações necessárias para o monitoramento da ação programática.  A informação foi coletada em arquivos tipo </a:t>
            </a:r>
            <a:r>
              <a:rPr lang="pt-BR" sz="2400" dirty="0" err="1" smtClean="0">
                <a:solidFill>
                  <a:schemeClr val="bg1"/>
                </a:solidFill>
              </a:rPr>
              <a:t>excel</a:t>
            </a:r>
            <a:r>
              <a:rPr lang="pt-BR" sz="2400" dirty="0" smtClean="0">
                <a:solidFill>
                  <a:schemeClr val="bg1"/>
                </a:solidFill>
              </a:rPr>
              <a:t>, com indicadores específicos, e processada semanalmente.</a:t>
            </a:r>
            <a:endParaRPr lang="pt-BR" sz="2400" b="1" dirty="0" smtClean="0">
              <a:solidFill>
                <a:schemeClr val="bg1"/>
              </a:solidFill>
              <a:latin typeface="Arial"/>
              <a:ea typeface="MS Gothic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533456"/>
          </a:xfrm>
          <a:solidFill>
            <a:srgbClr val="0C083E"/>
          </a:solidFill>
        </p:spPr>
        <p:txBody>
          <a:bodyPr>
            <a:normAutofit/>
          </a:bodyPr>
          <a:lstStyle/>
          <a:p>
            <a:endParaRPr lang="pt-BR" sz="24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Objetivos específicos , Metas e Resultados.</a:t>
            </a:r>
          </a:p>
          <a:p>
            <a:pPr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Relativas ao Objetivo 1: Ampliar a cobertura de grávidas.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1: Alcançar  90% de cobertura do programa pré-natal.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Resultado: Ao longo da intervenção foram cadastradas 100% das grávidas da área de abrangência no programa pré-natal (22 no total)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/>
            </a:r>
            <a:br>
              <a:rPr lang="pt-BR" sz="2400" dirty="0" smtClean="0">
                <a:solidFill>
                  <a:schemeClr val="bg1"/>
                </a:solidFill>
              </a:rPr>
            </a:b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4041211617"/>
              </p:ext>
            </p:extLst>
          </p:nvPr>
        </p:nvGraphicFramePr>
        <p:xfrm>
          <a:off x="251520" y="3212976"/>
          <a:ext cx="8712968" cy="34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245424"/>
          </a:xfrm>
          <a:solidFill>
            <a:srgbClr val="0C083E">
              <a:alpha val="99000"/>
            </a:srgbClr>
          </a:solidFill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Relativas ao objetivo 2: Melhorar a qualidade da atenção.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   Meta 2: Garantir 100% das gestantes o ingresso no primeiro trimestre de gestação.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Resultado: Das 22 grávidas, 19 começaram seu atendimento no primeiro trimestre, atingindo 86,4% das grávidas cadastradas.</a:t>
            </a:r>
          </a:p>
          <a:p>
            <a:pPr algn="just">
              <a:buNone/>
            </a:pPr>
            <a:endParaRPr lang="pt-BR" sz="31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31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31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t-BR" sz="31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3100" dirty="0" smtClean="0">
                <a:solidFill>
                  <a:schemeClr val="bg1"/>
                </a:solidFill>
              </a:rPr>
              <a:t>     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2852936"/>
          <a:ext cx="8280920" cy="37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3: Realizar pelo menos um exame ginecológico por trimestre em 100% das gestantes cadastradas.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 : Das 22 grávidas cadastradas todas tiveram seu exame ginecológico feito adequadamente por trimestre.</a:t>
            </a:r>
          </a:p>
          <a:p>
            <a:pPr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4: Garantir a 100% das gestantes a solicitação de exames laboratoriais de acordo com protocolo.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Resultado: Das 22 grávidas cadastradas todas tiveram solicitação de todos os exames laboratoriais acordo aos protocolos de saúde.</a:t>
            </a:r>
          </a:p>
          <a:p>
            <a:pPr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5: Garantir a 100% das gestantes a prescrição de sulfato ferroso e ácido fólico conforme protocolo.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 Resultado: Das 22 grávidas cadastradas todas tiveram prescrito suplementação de sulfato ferroso e ácido fólico de acordo com os protocolos da saúde.</a:t>
            </a:r>
          </a:p>
          <a:p>
            <a:pPr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C083E"/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6: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Garantir a 100% das gestantes com vacinas antitetânicas.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Resultado: Das 22 grávidas cadastradas todas tiveram vacinas antitetânicas em dia.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 Meta 7: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Garantir a 100% das gestantes contra hepatite B em dia.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Resultado: Das 22 grávidas cadastradas todas tiveram vacinas contra hepatite B em dia.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</a:rPr>
              <a:t>Meta 8: Realizar avaliação da necessidade de atendimento odontológico em 100% das gestantes durante o pré-natal.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   Resultado: Das 22 grávidas cadastradas todas </a:t>
            </a:r>
            <a:r>
              <a:rPr lang="pt-BR" sz="2400" dirty="0" err="1" smtClean="0">
                <a:solidFill>
                  <a:schemeClr val="bg1"/>
                </a:solidFill>
              </a:rPr>
              <a:t>tiveran</a:t>
            </a:r>
            <a:r>
              <a:rPr lang="pt-BR" sz="2400" dirty="0" smtClean="0">
                <a:solidFill>
                  <a:schemeClr val="bg1"/>
                </a:solidFill>
              </a:rPr>
              <a:t> avaliação da necessidade de atendimento odontológico.</a:t>
            </a:r>
          </a:p>
          <a:p>
            <a:pPr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1870</Words>
  <Application>Microsoft Office PowerPoint</Application>
  <PresentationFormat>Apresentação na tela (4:3)</PresentationFormat>
  <Paragraphs>188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PAVEL</dc:creator>
  <cp:lastModifiedBy>PAVEL</cp:lastModifiedBy>
  <cp:revision>30</cp:revision>
  <dcterms:created xsi:type="dcterms:W3CDTF">2015-08-12T20:00:30Z</dcterms:created>
  <dcterms:modified xsi:type="dcterms:W3CDTF">2015-08-13T17:24:30Z</dcterms:modified>
</cp:coreProperties>
</file>