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61" r:id="rId3"/>
    <p:sldId id="298" r:id="rId4"/>
    <p:sldId id="264" r:id="rId5"/>
    <p:sldId id="301" r:id="rId6"/>
    <p:sldId id="265" r:id="rId7"/>
    <p:sldId id="266" r:id="rId8"/>
    <p:sldId id="267" r:id="rId9"/>
    <p:sldId id="268" r:id="rId10"/>
    <p:sldId id="269" r:id="rId11"/>
    <p:sldId id="299" r:id="rId12"/>
    <p:sldId id="300" r:id="rId13"/>
    <p:sldId id="270" r:id="rId14"/>
    <p:sldId id="271" r:id="rId15"/>
    <p:sldId id="272" r:id="rId16"/>
    <p:sldId id="303" r:id="rId17"/>
    <p:sldId id="302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274" r:id="rId36"/>
    <p:sldId id="293" r:id="rId37"/>
    <p:sldId id="321" r:id="rId38"/>
    <p:sldId id="297" r:id="rId39"/>
    <p:sldId id="322" r:id="rId40"/>
    <p:sldId id="257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82AA8-62DC-42D6-9226-507269B3FA6F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AB74F-9F29-4387-AF94-25A113396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8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AB74F-9F29-4387-AF94-25A113396AFA}" type="slidenum">
              <a:rPr lang="pt-BR" smtClean="0"/>
              <a:t>40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36B45-252E-4073-80F7-697EAEA7E7D6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7406640" cy="1752600"/>
          </a:xfrm>
        </p:spPr>
        <p:txBody>
          <a:bodyPr/>
          <a:lstStyle/>
          <a:p>
            <a:pPr algn="ctr"/>
            <a:r>
              <a:rPr lang="pt-BR" sz="2800" b="1" dirty="0" smtClean="0">
                <a:latin typeface="Arial"/>
                <a:ea typeface="Calibri"/>
                <a:cs typeface="Times New Roman"/>
              </a:rPr>
              <a:t>Melhoria </a:t>
            </a:r>
            <a:r>
              <a:rPr lang="pt-BR" sz="2800" b="1" dirty="0">
                <a:latin typeface="Arial"/>
                <a:ea typeface="Calibri"/>
                <a:cs typeface="Times New Roman"/>
              </a:rPr>
              <a:t>da atenção aos usuários com Hipertensão Arterial Sistêmica e/ou Diabetes Mellitus na </a:t>
            </a:r>
            <a:r>
              <a:rPr lang="pt-BR" sz="2800" b="1" dirty="0" smtClean="0">
                <a:latin typeface="Arial"/>
                <a:ea typeface="Calibri"/>
                <a:cs typeface="Times New Roman"/>
              </a:rPr>
              <a:t>ESF </a:t>
            </a:r>
            <a:r>
              <a:rPr lang="pt-BR" sz="2800" b="1" dirty="0">
                <a:latin typeface="Arial"/>
                <a:ea typeface="Calibri"/>
                <a:cs typeface="Times New Roman"/>
              </a:rPr>
              <a:t>Frank Pais, Niterói/RJ</a:t>
            </a:r>
          </a:p>
          <a:p>
            <a:pPr algn="ctr"/>
            <a:endParaRPr lang="pt-BR" sz="2800" b="1" dirty="0">
              <a:latin typeface="Arial"/>
              <a:ea typeface="Calibri"/>
              <a:cs typeface="Times New Roman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4509120"/>
            <a:ext cx="519105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Especializando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Pedro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Legon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Ana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Paula Soares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7211" y="5805264"/>
            <a:ext cx="3312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Pelotas, 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effectLst/>
              </a:rPr>
              <a:t>Metodologia / Ações: </a:t>
            </a:r>
            <a:endParaRPr lang="pt-BR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 Agendamento de consultas;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Identificação de faltosos e busca ativa;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Atividades de educação em saúde </a:t>
            </a:r>
            <a:r>
              <a:rPr lang="pt-BR" sz="2000" dirty="0"/>
              <a:t>com </a:t>
            </a:r>
            <a:r>
              <a:rPr lang="pt-BR" sz="2000" dirty="0" smtClean="0"/>
              <a:t>população;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Reuniões de equipe;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Monitoramento;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Avaliação.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43608" y="1071547"/>
            <a:ext cx="8100392" cy="264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Monitoramento e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avaliação: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Exame clinico e laboratorial;                                  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Busca ativa;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Estratificação do risco 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   cardiovascular;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Uso de medicamentos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  da farmácia popular;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Orientações higiene bucal, pratica de atividade física regular e nutrição.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5357850" cy="3143248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gestão do serviço: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Cadastro;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Atualização dos dados;</a:t>
            </a: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Acolhimento;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Organização da busca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ativa;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Planejamento dos materiais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necessários;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Organização dos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registros.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55976" y="1630944"/>
            <a:ext cx="44602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Primeira Consulta;                                  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Consultas médicas e odontológicas;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Registros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atualizados.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71600" y="116632"/>
            <a:ext cx="7498080" cy="9549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4000" b="1" dirty="0" smtClean="0">
                <a:solidFill>
                  <a:schemeClr val="tx1"/>
                </a:solidFill>
                <a:effectLst/>
              </a:rPr>
              <a:t>Metodologia/Ações:</a:t>
            </a:r>
            <a:endParaRPr lang="pt-BR" sz="40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48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1285860"/>
            <a:ext cx="7196336" cy="5383500"/>
          </a:xfrm>
        </p:spPr>
        <p:txBody>
          <a:bodyPr>
            <a:normAutofit/>
          </a:bodyPr>
          <a:lstStyle/>
          <a:p>
            <a:pPr algn="just"/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Reunião de orientação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gestores, lideranças comunitárias e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familiares;</a:t>
            </a:r>
            <a:endParaRPr lang="pt-BR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Manutenção dos registros;</a:t>
            </a: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Participação da comunidade.</a:t>
            </a:r>
          </a:p>
          <a:p>
            <a:pPr lvl="1" algn="just">
              <a:buFont typeface="Arial" pitchFamily="34" charset="0"/>
              <a:buChar char="•"/>
            </a:pP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da prática clínica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Qualificação da equipe;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Orientações a comunidade;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Registros adequados;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 Capacitação dos ACS para busca dos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usuários sem acompanhamentos.</a:t>
            </a:r>
            <a:endParaRPr lang="pt-BR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972156" y="1285860"/>
            <a:ext cx="3886124" cy="487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42976" y="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4000" b="1" dirty="0" smtClean="0">
                <a:solidFill>
                  <a:schemeClr val="tx1"/>
                </a:solidFill>
                <a:effectLst/>
              </a:rPr>
              <a:t>Metodologia/Ações:</a:t>
            </a:r>
            <a:endParaRPr lang="pt-BR" sz="40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9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smtClean="0">
                <a:solidFill>
                  <a:schemeClr val="tx1"/>
                </a:solidFill>
              </a:rPr>
              <a:t>Logística:</a:t>
            </a:r>
            <a:endParaRPr lang="pt-BR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200" dirty="0"/>
              <a:t>Protocolo</a:t>
            </a:r>
            <a:r>
              <a:rPr lang="pt-BR" sz="2200" dirty="0" smtClean="0"/>
              <a:t>: Cadernos </a:t>
            </a:r>
            <a:r>
              <a:rPr lang="pt-BR" sz="2200" dirty="0"/>
              <a:t>de Saúde Pública, Rio de Janeiro, v. 25, n. 6, </a:t>
            </a:r>
            <a:r>
              <a:rPr lang="pt-BR" sz="2200" dirty="0" smtClean="0"/>
              <a:t>2009;</a:t>
            </a:r>
          </a:p>
          <a:p>
            <a:pPr>
              <a:buNone/>
            </a:pPr>
            <a:endParaRPr lang="pt-BR" sz="2200" dirty="0" smtClean="0"/>
          </a:p>
          <a:p>
            <a:r>
              <a:rPr lang="pt-BR" sz="2200" dirty="0" smtClean="0"/>
              <a:t>Ficha-Espelho;</a:t>
            </a:r>
          </a:p>
          <a:p>
            <a:pPr>
              <a:buNone/>
            </a:pPr>
            <a:endParaRPr lang="pt-BR" sz="2200" dirty="0" smtClean="0"/>
          </a:p>
          <a:p>
            <a:r>
              <a:rPr lang="pt-BR" sz="2200" dirty="0" smtClean="0"/>
              <a:t>Planilha coleta de dados;</a:t>
            </a:r>
          </a:p>
          <a:p>
            <a:pPr>
              <a:buNone/>
            </a:pPr>
            <a:endParaRPr lang="pt-BR" sz="2200" dirty="0" smtClean="0"/>
          </a:p>
          <a:p>
            <a:r>
              <a:rPr lang="pt-BR" sz="2200" dirty="0" smtClean="0"/>
              <a:t>Prontuários;</a:t>
            </a:r>
          </a:p>
          <a:p>
            <a:endParaRPr lang="pt-BR" sz="2200" dirty="0" smtClean="0"/>
          </a:p>
          <a:p>
            <a:r>
              <a:rPr lang="pt-BR" sz="2200" dirty="0" smtClean="0"/>
              <a:t>Balança, esfigmomanometro, glicômetro 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OBJETIVOS ESPECÍFICOS/METAS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3800" dirty="0" smtClean="0"/>
              <a:t>Objetivo 1</a:t>
            </a:r>
            <a:r>
              <a:rPr lang="pt-BR" sz="3800" b="1" dirty="0" smtClean="0"/>
              <a:t>: </a:t>
            </a:r>
            <a:r>
              <a:rPr lang="pt-BR" sz="2000" b="1" dirty="0" smtClean="0"/>
              <a:t>Cadastrar  </a:t>
            </a:r>
            <a:r>
              <a:rPr lang="pt-BR" sz="2000" b="1" dirty="0"/>
              <a:t>a totalidade  dos usuários de nossa área que presentem hipertensão o </a:t>
            </a:r>
            <a:r>
              <a:rPr lang="pt-BR" sz="2000" b="1" dirty="0" smtClean="0"/>
              <a:t>diabetes.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Meta 1.1:  Cadastrar 80% dos hipertensos da área de abrangência no Programa de Atenção a Hipertensão Arterial e a Diabetes Mellitus da unidade de </a:t>
            </a:r>
            <a:r>
              <a:rPr lang="pt-BR" sz="2000" dirty="0" smtClean="0"/>
              <a:t>saúde;</a:t>
            </a:r>
          </a:p>
          <a:p>
            <a:pPr>
              <a:buNone/>
            </a:pPr>
            <a:r>
              <a:rPr lang="pt-BR" sz="2000" dirty="0" smtClean="0"/>
              <a:t> </a:t>
            </a:r>
          </a:p>
          <a:p>
            <a:r>
              <a:rPr lang="pt-BR" sz="2000" dirty="0" smtClean="0"/>
              <a:t>Meta </a:t>
            </a:r>
            <a:r>
              <a:rPr lang="pt-BR" sz="2000" dirty="0"/>
              <a:t>1.2:Cadastrar 80% dos diabéticos da área de abrangência no Programa de Atenção a Hipertensão Arterial e a Diabetes Mellitus da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008" y="332656"/>
            <a:ext cx="7498080" cy="1656184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ao  hipertenso na unidade de saúde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1- 38 usuários 22%</a:t>
            </a:r>
          </a:p>
          <a:p>
            <a:pPr algn="just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2- 68 usuários 39,3%</a:t>
            </a:r>
          </a:p>
          <a:p>
            <a:pPr algn="just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3-116 usuários 67,1%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580112" y="4725144"/>
            <a:ext cx="3492482" cy="130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5115311"/>
            <a:ext cx="3108281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Meta: </a:t>
            </a:r>
            <a:r>
              <a:rPr lang="pt-BR" sz="2800" b="1" dirty="0">
                <a:solidFill>
                  <a:schemeClr val="tx1"/>
                </a:solidFill>
              </a:rPr>
              <a:t>8</a:t>
            </a:r>
            <a:r>
              <a:rPr lang="pt-BR" sz="2800" b="1" dirty="0" smtClean="0">
                <a:solidFill>
                  <a:schemeClr val="tx1"/>
                </a:solidFill>
              </a:rPr>
              <a:t>0%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6247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42148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Gráfico 1. Cobertura do programa de atenção ao  hipertenso no ESF Frank Pais, Niterói/RJ</a:t>
            </a:r>
            <a:endParaRPr kumimoji="0" lang="pt-BR" altLang="zh-CN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Fonte: Planilha UFPel, 2015</a:t>
            </a:r>
            <a:r>
              <a:rPr kumimoji="0" lang="pt-BR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Dificuldades na meta de cobertura: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Violência </a:t>
            </a:r>
            <a:r>
              <a:rPr lang="pt-BR" dirty="0"/>
              <a:t>existente na área (fator principal</a:t>
            </a:r>
            <a:r>
              <a:rPr lang="pt-BR" dirty="0" smtClean="0"/>
              <a:t>) - resultando </a:t>
            </a:r>
            <a:r>
              <a:rPr lang="pt-BR" dirty="0"/>
              <a:t>em baixa demanda de </a:t>
            </a:r>
            <a:r>
              <a:rPr lang="pt-BR" dirty="0" smtClean="0"/>
              <a:t>usuários </a:t>
            </a:r>
            <a:r>
              <a:rPr lang="pt-BR" dirty="0"/>
              <a:t>na </a:t>
            </a:r>
            <a:r>
              <a:rPr lang="pt-BR" dirty="0" smtClean="0"/>
              <a:t>unidade.  </a:t>
            </a:r>
            <a:endParaRPr lang="pt-BR" dirty="0"/>
          </a:p>
          <a:p>
            <a:endParaRPr lang="pt-BR" dirty="0"/>
          </a:p>
          <a:p>
            <a:pPr marL="82296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362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2952328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Resultado:</a:t>
            </a:r>
            <a:r>
              <a:rPr lang="pt-BR" sz="2200" dirty="0">
                <a:solidFill>
                  <a:schemeClr val="tx1"/>
                </a:solidFill>
              </a:rPr>
              <a:t>Cobertura do programa de atenção ao </a:t>
            </a:r>
            <a:r>
              <a:rPr lang="pt-BR" sz="2200" dirty="0" smtClean="0">
                <a:solidFill>
                  <a:schemeClr val="tx1"/>
                </a:solidFill>
              </a:rPr>
              <a:t>diabético </a:t>
            </a:r>
            <a:r>
              <a:rPr lang="pt-BR" sz="2200" dirty="0">
                <a:solidFill>
                  <a:schemeClr val="tx1"/>
                </a:solidFill>
              </a:rPr>
              <a:t>na unidade de saúde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544616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endParaRPr lang="es-ES" dirty="0" smtClean="0"/>
          </a:p>
          <a:p>
            <a:pPr marL="82296" indent="0">
              <a:buNone/>
            </a:pPr>
            <a:endParaRPr lang="es-ES" dirty="0"/>
          </a:p>
          <a:p>
            <a:pPr marL="82296" indent="0">
              <a:buNone/>
            </a:pPr>
            <a:endParaRPr lang="es-ES" dirty="0" smtClean="0"/>
          </a:p>
          <a:p>
            <a:pPr marL="82296" indent="0">
              <a:buNone/>
            </a:pPr>
            <a:endParaRPr lang="es-ES" dirty="0"/>
          </a:p>
          <a:p>
            <a:pPr marL="82296" indent="0">
              <a:buNone/>
            </a:pPr>
            <a:endParaRPr lang="es-ES" dirty="0" smtClean="0"/>
          </a:p>
          <a:p>
            <a:pPr marL="82296" indent="0">
              <a:buNone/>
            </a:pPr>
            <a:endParaRPr lang="es-ES" dirty="0"/>
          </a:p>
          <a:p>
            <a:pPr marL="82296" indent="0">
              <a:buNone/>
            </a:pPr>
            <a:endParaRPr lang="es-ES" sz="2200" dirty="0" smtClean="0"/>
          </a:p>
          <a:p>
            <a:pPr marL="82296" indent="0">
              <a:buNone/>
            </a:pPr>
            <a:endParaRPr lang="es-ES" sz="2200" dirty="0" smtClean="0"/>
          </a:p>
          <a:p>
            <a:pPr marL="82296" indent="0">
              <a:buNone/>
            </a:pPr>
            <a:endParaRPr lang="es-ES" sz="2200" dirty="0" smtClean="0"/>
          </a:p>
          <a:p>
            <a:pPr marL="82296" indent="0">
              <a:buNone/>
            </a:pPr>
            <a:endParaRPr lang="es-ES" sz="2200" dirty="0" smtClean="0"/>
          </a:p>
          <a:p>
            <a:pPr marL="82296" indent="0">
              <a:buNone/>
            </a:pPr>
            <a:endParaRPr lang="pt-BR" sz="1800" dirty="0" smtClean="0"/>
          </a:p>
          <a:p>
            <a:pPr marL="82296" indent="0">
              <a:buNone/>
            </a:pPr>
            <a:endParaRPr lang="pt-BR" sz="1800" dirty="0"/>
          </a:p>
          <a:p>
            <a:pPr marL="82296" indent="0">
              <a:buNone/>
            </a:pPr>
            <a:r>
              <a:rPr lang="pt-BR" sz="1800" dirty="0" smtClean="0"/>
              <a:t>Gráfico </a:t>
            </a:r>
            <a:r>
              <a:rPr lang="pt-BR" sz="1800" dirty="0"/>
              <a:t>2. Cobertura do programa de atenção ao diabético  na ESF Frank Pais, Niterói/RJ. Fonte: Planilha UFPel, </a:t>
            </a:r>
            <a:r>
              <a:rPr lang="pt-BR" sz="1800" dirty="0" smtClean="0"/>
              <a:t>2015</a:t>
            </a:r>
          </a:p>
          <a:p>
            <a:pPr marL="82296" indent="0">
              <a:buNone/>
            </a:pPr>
            <a:endParaRPr lang="pt-BR" sz="1800" dirty="0" smtClean="0"/>
          </a:p>
          <a:p>
            <a:pPr marL="82296" indent="0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Mês 1- 26 usuarios 31,3%</a:t>
            </a:r>
          </a:p>
          <a:p>
            <a:pPr marL="82296" indent="0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Mês 2- 44 usuarios 53%</a:t>
            </a:r>
          </a:p>
          <a:p>
            <a:pPr marL="82296" indent="0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Mês 3- 83 usuarios 100%</a:t>
            </a:r>
          </a:p>
          <a:p>
            <a:pPr marL="82296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                         </a:t>
            </a:r>
          </a:p>
          <a:p>
            <a:pPr marL="82296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626106" cy="255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572132" y="5357826"/>
            <a:ext cx="3108281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Meta: </a:t>
            </a:r>
            <a:r>
              <a:rPr lang="pt-BR" sz="2800" b="1" dirty="0">
                <a:solidFill>
                  <a:schemeClr val="tx1"/>
                </a:solidFill>
              </a:rPr>
              <a:t>8</a:t>
            </a:r>
            <a:r>
              <a:rPr lang="pt-BR" sz="2800" b="1" dirty="0" smtClean="0">
                <a:solidFill>
                  <a:schemeClr val="tx1"/>
                </a:solidFill>
              </a:rPr>
              <a:t>0%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Objetivo 2: </a:t>
            </a:r>
            <a:r>
              <a:rPr lang="pt-BR" sz="2000" dirty="0" smtClean="0"/>
              <a:t>Melhorar </a:t>
            </a:r>
            <a:r>
              <a:rPr lang="pt-BR" sz="2000" dirty="0"/>
              <a:t>a qualidade da atenção a hipertensos e/ou diabéticos.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r>
              <a:rPr lang="pt-BR" sz="1800" dirty="0"/>
              <a:t>Meta 2.1: Realizar exame clínico apropriado em 100% dos hipertensos</a:t>
            </a:r>
            <a:r>
              <a:rPr lang="pt-BR" sz="1800" dirty="0" smtClean="0"/>
              <a:t>.</a:t>
            </a:r>
          </a:p>
          <a:p>
            <a:r>
              <a:rPr lang="pt-BR" sz="1800" dirty="0"/>
              <a:t>Meta 2.2: Realizar exame clínico apropriado em 100% dos diabéticos.</a:t>
            </a:r>
          </a:p>
          <a:p>
            <a:r>
              <a:rPr lang="pt-BR" sz="1800" dirty="0"/>
              <a:t>Meta 2.3: Garantir a 100% dos hipertensos a realização de exames complementares em dia de acordo com o protocolo.</a:t>
            </a:r>
          </a:p>
          <a:p>
            <a:r>
              <a:rPr lang="pt-BR" sz="1800" dirty="0"/>
              <a:t>Meta 2.4: Garantir a 100% dos diabéticos a realização de exames complementares em dia de acordo com o protocolo.</a:t>
            </a:r>
          </a:p>
          <a:p>
            <a:r>
              <a:rPr lang="pt-BR" sz="1800" dirty="0"/>
              <a:t>Meta 2.5: Priorizar a prescrição de medicamentos de farmácia popular para 100% dos hipertensos cadastrados na unidade de saúde.</a:t>
            </a:r>
          </a:p>
          <a:p>
            <a:r>
              <a:rPr lang="pt-BR" sz="1800" dirty="0"/>
              <a:t>Meta 2.6: Priorizar a prescrição de medicamentos de farmácia popular para 100% dos diabéticos cadastrados na unidade de saúde.</a:t>
            </a:r>
          </a:p>
          <a:p>
            <a:r>
              <a:rPr lang="pt-BR" sz="1800" dirty="0"/>
              <a:t>Meta 2.7: Realizar avaliação da necessidade de atendimento odontológico em 100% dos hipertensos.</a:t>
            </a:r>
          </a:p>
          <a:p>
            <a:r>
              <a:rPr lang="pt-BR" sz="1800" dirty="0"/>
              <a:t>Meta 2.8: Realizar avaliação da necessidade de atendimento odontológico em 100% dos diabéticos.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1683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Resultado: </a:t>
            </a:r>
            <a:r>
              <a:rPr lang="es-ES" sz="2000" dirty="0" smtClean="0">
                <a:solidFill>
                  <a:schemeClr val="tx1"/>
                </a:solidFill>
              </a:rPr>
              <a:t>Meta 2.1</a:t>
            </a:r>
            <a:r>
              <a:rPr lang="pt-BR" sz="2000" dirty="0" smtClean="0">
                <a:solidFill>
                  <a:schemeClr val="tx1"/>
                </a:solidFill>
              </a:rPr>
              <a:t>Realizar </a:t>
            </a:r>
            <a:r>
              <a:rPr lang="pt-BR" sz="2000" dirty="0">
                <a:solidFill>
                  <a:schemeClr val="tx1"/>
                </a:solidFill>
              </a:rPr>
              <a:t>exame clínico apropriado em 100% dos hipertensos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s-ES" sz="2000" dirty="0" smtClean="0"/>
              <a:t>Mês  1e 2  -  100%</a:t>
            </a:r>
          </a:p>
          <a:p>
            <a:pPr marL="82296" indent="0">
              <a:buNone/>
            </a:pPr>
            <a:r>
              <a:rPr lang="es-ES" sz="2000" dirty="0"/>
              <a:t>Mês </a:t>
            </a:r>
            <a:r>
              <a:rPr lang="es-ES" sz="2000" dirty="0" smtClean="0"/>
              <a:t>3 - 99 usuarios 85,3%.</a:t>
            </a:r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pPr marL="82296" indent="0">
              <a:buNone/>
            </a:pPr>
            <a:r>
              <a:rPr lang="pt-BR" sz="1400" dirty="0" smtClean="0"/>
              <a:t>    Gráfico </a:t>
            </a:r>
            <a:r>
              <a:rPr lang="pt-BR" sz="1400" dirty="0"/>
              <a:t>3: Proporção de hipertensos com exame clinico em dia acordo com o protocolo,  na ESF </a:t>
            </a:r>
            <a:r>
              <a:rPr lang="pt-BR" sz="1400" dirty="0" smtClean="0"/>
              <a:t>    Frank </a:t>
            </a:r>
            <a:r>
              <a:rPr lang="pt-BR" sz="1400" dirty="0"/>
              <a:t>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</a:t>
            </a:r>
          </a:p>
          <a:p>
            <a:endParaRPr lang="es-E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276872"/>
            <a:ext cx="64545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88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000" dirty="0" smtClean="0"/>
              <a:t>A ação programática escolhida atenção aos usuários com Hipertensão Arterial Sistêmica e/ou Diabetes Mellitus;</a:t>
            </a:r>
          </a:p>
          <a:p>
            <a:r>
              <a:rPr lang="pt-BR" sz="2000" dirty="0"/>
              <a:t>B</a:t>
            </a:r>
            <a:r>
              <a:rPr lang="pt-BR" sz="2000" dirty="0" smtClean="0"/>
              <a:t>aixa cobertura– dados do CAP; </a:t>
            </a:r>
          </a:p>
          <a:p>
            <a:r>
              <a:rPr lang="pt-BR" sz="2000" dirty="0" smtClean="0"/>
              <a:t>HAS no </a:t>
            </a:r>
            <a:r>
              <a:rPr lang="pt-BR" sz="2000" dirty="0"/>
              <a:t>Brasil </a:t>
            </a:r>
            <a:r>
              <a:rPr lang="pt-BR" sz="2000" dirty="0" smtClean="0"/>
              <a:t> </a:t>
            </a:r>
            <a:r>
              <a:rPr lang="pt-BR" sz="2000" dirty="0"/>
              <a:t>prevalência </a:t>
            </a:r>
            <a:r>
              <a:rPr lang="pt-BR" sz="2000" dirty="0" smtClean="0"/>
              <a:t> </a:t>
            </a:r>
            <a:r>
              <a:rPr lang="pt-BR" sz="2000" dirty="0"/>
              <a:t>22% e 44</a:t>
            </a:r>
            <a:r>
              <a:rPr lang="pt-BR" sz="2000" dirty="0" smtClean="0"/>
              <a:t>% </a:t>
            </a:r>
            <a:r>
              <a:rPr lang="pt-BR" sz="2000" dirty="0"/>
              <a:t>adultos (32% em média</a:t>
            </a:r>
            <a:r>
              <a:rPr lang="pt-BR" sz="2000" dirty="0" smtClean="0"/>
              <a:t>);</a:t>
            </a:r>
          </a:p>
          <a:p>
            <a:r>
              <a:rPr lang="pt-BR" sz="2000" dirty="0"/>
              <a:t> 60 a 69 </a:t>
            </a:r>
            <a:r>
              <a:rPr lang="pt-BR" sz="2000" dirty="0" smtClean="0"/>
              <a:t>anos 50</a:t>
            </a:r>
            <a:r>
              <a:rPr lang="pt-BR" sz="2000" dirty="0"/>
              <a:t>% </a:t>
            </a:r>
            <a:r>
              <a:rPr lang="pt-BR" sz="2000" dirty="0" smtClean="0"/>
              <a:t>;</a:t>
            </a:r>
            <a:endParaRPr lang="pt-BR" sz="2000" dirty="0"/>
          </a:p>
          <a:p>
            <a:r>
              <a:rPr lang="pt-BR" sz="2000" dirty="0"/>
              <a:t> </a:t>
            </a:r>
            <a:r>
              <a:rPr lang="pt-BR" sz="2000" dirty="0" smtClean="0"/>
              <a:t>acima de 70 </a:t>
            </a:r>
            <a:r>
              <a:rPr lang="pt-BR" sz="2000" dirty="0"/>
              <a:t>anos </a:t>
            </a:r>
            <a:r>
              <a:rPr lang="pt-BR" sz="2000" dirty="0" smtClean="0"/>
              <a:t>: </a:t>
            </a:r>
            <a:r>
              <a:rPr lang="pt-BR" sz="2000" dirty="0"/>
              <a:t>75% </a:t>
            </a:r>
            <a:r>
              <a:rPr lang="pt-BR" sz="2000" dirty="0" smtClean="0"/>
              <a:t> </a:t>
            </a:r>
            <a:r>
              <a:rPr lang="pt-BR" sz="1200" dirty="0" smtClean="0"/>
              <a:t>(</a:t>
            </a:r>
            <a:r>
              <a:rPr lang="pt-BR" sz="1200" dirty="0"/>
              <a:t>SOCIEDADE BRASILEIRADE CARDIOLOGIA, 2010). </a:t>
            </a:r>
            <a:endParaRPr lang="pt-BR" sz="1200" dirty="0" smtClean="0"/>
          </a:p>
          <a:p>
            <a:r>
              <a:rPr lang="pt-BR" sz="2000" dirty="0" smtClean="0"/>
              <a:t>DM transtorno </a:t>
            </a:r>
            <a:r>
              <a:rPr lang="pt-BR" sz="2000" dirty="0"/>
              <a:t>metabólico de etiologias heterogêneas </a:t>
            </a:r>
            <a:r>
              <a:rPr lang="pt-BR" sz="1200" dirty="0" smtClean="0"/>
              <a:t>(BRASIL,2013).</a:t>
            </a:r>
          </a:p>
          <a:p>
            <a:r>
              <a:rPr lang="pt-BR" sz="2000" dirty="0" smtClean="0"/>
              <a:t>Desafio</a:t>
            </a:r>
            <a:r>
              <a:rPr lang="pt-BR" sz="2000" dirty="0"/>
              <a:t>: </a:t>
            </a:r>
            <a:r>
              <a:rPr lang="pt-BR" sz="2000" dirty="0" smtClean="0"/>
              <a:t>desenvolver a intervenção enfrentando a nossa maior dificuldade: a  violência</a:t>
            </a:r>
          </a:p>
          <a:p>
            <a:endParaRPr lang="pt-BR" sz="20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Resultado: </a:t>
            </a:r>
            <a:r>
              <a:rPr lang="es-ES" sz="2000" dirty="0" smtClean="0">
                <a:solidFill>
                  <a:schemeClr val="tx1"/>
                </a:solidFill>
              </a:rPr>
              <a:t>Meta 2.2 </a:t>
            </a:r>
            <a:r>
              <a:rPr lang="pt-BR" sz="2000" dirty="0" smtClean="0">
                <a:solidFill>
                  <a:schemeClr val="tx1"/>
                </a:solidFill>
              </a:rPr>
              <a:t>Realizar exame clínico apropriado em 100% dos diabéticos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Mês 1e 2- 100%</a:t>
            </a:r>
          </a:p>
          <a:p>
            <a:r>
              <a:rPr lang="es-ES" sz="2000" dirty="0"/>
              <a:t>Mês </a:t>
            </a:r>
            <a:r>
              <a:rPr lang="es-ES" sz="2000" dirty="0" smtClean="0"/>
              <a:t> 3- 70 usuarios </a:t>
            </a:r>
            <a:r>
              <a:rPr lang="es-ES" sz="2000" dirty="0"/>
              <a:t>84,3</a:t>
            </a:r>
            <a:r>
              <a:rPr lang="es-ES" sz="2000" dirty="0" smtClean="0"/>
              <a:t>%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4. Proporção de diabéticos com exame clinico em dia acordo com o protocolo,  ESF Frank Pais, </a:t>
            </a:r>
            <a:r>
              <a:rPr lang="pt-BR" sz="1400" dirty="0" smtClean="0"/>
              <a:t>Niterói. Fonte</a:t>
            </a:r>
            <a:r>
              <a:rPr lang="pt-BR" sz="1400" dirty="0"/>
              <a:t>: Planilha </a:t>
            </a:r>
            <a:r>
              <a:rPr lang="pt-BR" sz="1400" dirty="0" err="1"/>
              <a:t>UFPel</a:t>
            </a:r>
            <a:r>
              <a:rPr lang="pt-BR" sz="1400" dirty="0"/>
              <a:t>, 2015</a:t>
            </a:r>
          </a:p>
          <a:p>
            <a:pPr marL="82296" indent="0">
              <a:buNone/>
            </a:pPr>
            <a:endParaRPr lang="pt-BR" sz="2000" dirty="0" smtClean="0"/>
          </a:p>
          <a:p>
            <a:endParaRPr lang="pt-BR" sz="2000" dirty="0"/>
          </a:p>
          <a:p>
            <a:pPr marL="82296" indent="0">
              <a:buNone/>
            </a:pPr>
            <a:endParaRPr lang="es-E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348880"/>
            <a:ext cx="66967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9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Resultado: </a:t>
            </a:r>
            <a:r>
              <a:rPr lang="es-ES" sz="2000" dirty="0" smtClean="0">
                <a:solidFill>
                  <a:schemeClr val="tx1"/>
                </a:solidFill>
              </a:rPr>
              <a:t>Meta 2.3 </a:t>
            </a:r>
            <a:r>
              <a:rPr lang="pt-BR" sz="2000" dirty="0" smtClean="0">
                <a:solidFill>
                  <a:schemeClr val="tx1"/>
                </a:solidFill>
              </a:rPr>
              <a:t>Garantir </a:t>
            </a:r>
            <a:r>
              <a:rPr lang="pt-BR" sz="2000" dirty="0">
                <a:solidFill>
                  <a:schemeClr val="tx1"/>
                </a:solidFill>
              </a:rPr>
              <a:t>a 100% dos hipertensos a realização de exames complementares em dia de acordo com o protocolo.</a:t>
            </a:r>
            <a:br>
              <a:rPr lang="pt-BR" sz="2000" dirty="0">
                <a:solidFill>
                  <a:schemeClr val="tx1"/>
                </a:solidFill>
              </a:rPr>
            </a:b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 smtClean="0"/>
              <a:t>Mês 1 e 2- 100%</a:t>
            </a:r>
          </a:p>
          <a:p>
            <a:r>
              <a:rPr lang="es-ES" sz="2200" dirty="0" smtClean="0"/>
              <a:t>Mês 3</a:t>
            </a:r>
            <a:r>
              <a:rPr lang="es-ES" sz="2200" dirty="0"/>
              <a:t>-</a:t>
            </a:r>
            <a:r>
              <a:rPr lang="es-ES" sz="2200" dirty="0" smtClean="0"/>
              <a:t> </a:t>
            </a:r>
            <a:r>
              <a:rPr lang="es-ES" sz="2200" dirty="0"/>
              <a:t>99 usuarios 85,3</a:t>
            </a:r>
            <a:r>
              <a:rPr lang="es-ES" sz="2200" dirty="0" smtClean="0"/>
              <a:t>%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5 Proporção de hipertensos com os exames complementares em dia de acordo ao protocolo na ES Frank 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2015.</a:t>
            </a:r>
            <a:endParaRPr lang="pt-BR" sz="1400" dirty="0" smtClean="0"/>
          </a:p>
          <a:p>
            <a:endParaRPr lang="es-E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76872"/>
            <a:ext cx="6696744" cy="31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1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Resultado: </a:t>
            </a:r>
            <a:r>
              <a:rPr lang="es-ES" sz="2000" dirty="0" smtClean="0">
                <a:solidFill>
                  <a:schemeClr val="tx1"/>
                </a:solidFill>
              </a:rPr>
              <a:t>Meta 2.4</a:t>
            </a:r>
            <a:r>
              <a:rPr lang="pt-BR" sz="2000" dirty="0" smtClean="0">
                <a:solidFill>
                  <a:schemeClr val="tx1"/>
                </a:solidFill>
              </a:rPr>
              <a:t>Garantir </a:t>
            </a:r>
            <a:r>
              <a:rPr lang="pt-BR" sz="2000" dirty="0">
                <a:solidFill>
                  <a:schemeClr val="tx1"/>
                </a:solidFill>
              </a:rPr>
              <a:t>a 100% dos diabéticos a realização de exames complementares em dia de acordo com o protocolo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Mês1 </a:t>
            </a:r>
            <a:r>
              <a:rPr lang="es-ES" sz="2000" dirty="0" smtClean="0"/>
              <a:t>e 2- 100%</a:t>
            </a:r>
          </a:p>
          <a:p>
            <a:r>
              <a:rPr lang="es-ES" sz="2000" dirty="0" smtClean="0"/>
              <a:t>Mês 3- 69 usuarios 83,1%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6: Proporção de diabéticos com os exames complementares em dia de acordo com o protocolo na ESF Frank 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</a:t>
            </a:r>
            <a:endParaRPr lang="es-E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984776" cy="337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48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Resultado:</a:t>
            </a:r>
            <a:r>
              <a:rPr lang="es-ES" sz="2000" dirty="0" smtClean="0">
                <a:solidFill>
                  <a:schemeClr val="tx1"/>
                </a:solidFill>
              </a:rPr>
              <a:t> Meta 2.5: </a:t>
            </a:r>
            <a:r>
              <a:rPr lang="pt-BR" sz="2000" dirty="0" smtClean="0">
                <a:solidFill>
                  <a:schemeClr val="tx1"/>
                </a:solidFill>
              </a:rPr>
              <a:t>Priorizar </a:t>
            </a:r>
            <a:r>
              <a:rPr lang="pt-BR" sz="2000" dirty="0">
                <a:solidFill>
                  <a:schemeClr val="tx1"/>
                </a:solidFill>
              </a:rPr>
              <a:t>a prescrição </a:t>
            </a:r>
            <a:r>
              <a:rPr lang="pt-BR" sz="2000" dirty="0" smtClean="0">
                <a:solidFill>
                  <a:schemeClr val="tx1"/>
                </a:solidFill>
              </a:rPr>
              <a:t>de</a:t>
            </a:r>
            <a:r>
              <a:rPr lang="es-ES" sz="2000" dirty="0">
                <a:solidFill>
                  <a:schemeClr val="tx1"/>
                </a:solidFill>
              </a:rPr>
              <a:t>m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medicamentos de farmácia popular para 100% dos hipertensos cadastrados na unidade de saúde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Mês 1 e 2 - 100%</a:t>
            </a:r>
          </a:p>
          <a:p>
            <a:r>
              <a:rPr lang="es-ES" sz="2000" dirty="0"/>
              <a:t>Mês </a:t>
            </a:r>
            <a:r>
              <a:rPr lang="es-ES" sz="2000" dirty="0" smtClean="0"/>
              <a:t>3-  113 usuarios 97,4%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7. Proporção de hipertensos com prescrição de medicamentos da farmácia popular/ </a:t>
            </a:r>
            <a:r>
              <a:rPr lang="pt-BR" sz="1400" dirty="0" err="1"/>
              <a:t>hiperdia</a:t>
            </a:r>
            <a:r>
              <a:rPr lang="pt-BR" sz="1400" dirty="0"/>
              <a:t> priorizada na ESF Frank 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2015.</a:t>
            </a:r>
            <a:endParaRPr lang="pt-BR" sz="1400" dirty="0" smtClean="0"/>
          </a:p>
          <a:p>
            <a:endParaRPr lang="es-E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204864"/>
            <a:ext cx="7128792" cy="331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95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Resultado:</a:t>
            </a:r>
            <a:r>
              <a:rPr lang="pt-BR" sz="2000" dirty="0">
                <a:solidFill>
                  <a:schemeClr val="tx1"/>
                </a:solidFill>
              </a:rPr>
              <a:t>Meta 2.6: Priorizar a prescrição de medicamentos de farmácia popular para 100% dos diabéticos cadastrados na unidade de saúde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000" dirty="0" smtClean="0"/>
              <a:t>Mês 1 e 2- 100%</a:t>
            </a:r>
          </a:p>
          <a:p>
            <a:r>
              <a:rPr lang="es-ES" sz="2000" dirty="0" smtClean="0"/>
              <a:t>Mês 3- 81usuarios 97,6%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8. Proporção de diabéticos com prescrição de medicamentos da farmácia popular/ </a:t>
            </a:r>
            <a:r>
              <a:rPr lang="pt-BR" sz="1400" dirty="0" err="1"/>
              <a:t>hiperdia</a:t>
            </a:r>
            <a:r>
              <a:rPr lang="pt-BR" sz="1400" dirty="0"/>
              <a:t> priorizada, no PMF Frank 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</a:t>
            </a:r>
            <a:endParaRPr lang="es-E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76872"/>
            <a:ext cx="69847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00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9023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tx1"/>
                </a:solidFill>
              </a:rPr>
              <a:t>Resultado:</a:t>
            </a:r>
            <a:r>
              <a:rPr lang="pt-BR" sz="2700" dirty="0">
                <a:solidFill>
                  <a:schemeClr val="tx1"/>
                </a:solidFill>
              </a:rPr>
              <a:t>Meta 2.7: Realizar avaliação da necessidade de atendimento odontológico em 100% dos hipertensos.</a:t>
            </a:r>
            <a:br>
              <a:rPr lang="pt-BR" sz="2700" dirty="0">
                <a:solidFill>
                  <a:schemeClr val="tx1"/>
                </a:solidFill>
              </a:rPr>
            </a:b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000" dirty="0" smtClean="0"/>
              <a:t>Mês1e 2- 0% </a:t>
            </a:r>
          </a:p>
          <a:p>
            <a:r>
              <a:rPr lang="es-ES" sz="2000" dirty="0" smtClean="0"/>
              <a:t>Mês 3- 18 usuarios15,5%;</a:t>
            </a:r>
          </a:p>
          <a:p>
            <a:r>
              <a:rPr lang="es-ES" sz="2000" dirty="0" smtClean="0"/>
              <a:t>Dificuldade: não temos  Equipe de Saúde Bucal.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9. Proporção de hipertensos com avaliação da necessidade de atendimento odontológico na ESF Frank 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2015.</a:t>
            </a:r>
            <a:endParaRPr lang="es-ES" sz="1400" dirty="0" smtClean="0"/>
          </a:p>
          <a:p>
            <a:endParaRPr lang="es-E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72007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7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30040" cy="1228998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tx1"/>
                </a:solidFill>
              </a:rPr>
              <a:t>Resultado:</a:t>
            </a:r>
            <a:r>
              <a:rPr lang="pt-BR" sz="2200" dirty="0">
                <a:solidFill>
                  <a:schemeClr val="tx1"/>
                </a:solidFill>
              </a:rPr>
              <a:t>Meta 2.8: Realizar avaliação da necessidade de atendimento odontológico em 100% dos diabéticos. 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/>
            </a:r>
            <a:br>
              <a:rPr lang="pt-BR" sz="2200" dirty="0">
                <a:solidFill>
                  <a:schemeClr val="tx1"/>
                </a:solidFill>
              </a:rPr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Mês 1 e 2 - 0%</a:t>
            </a:r>
          </a:p>
          <a:p>
            <a:r>
              <a:rPr lang="es-ES" sz="2400" dirty="0" smtClean="0"/>
              <a:t>Mês 3- 17 usuarios 20.5%</a:t>
            </a:r>
          </a:p>
          <a:p>
            <a:r>
              <a:rPr lang="pt-BR" sz="2400" dirty="0" smtClean="0"/>
              <a:t>Dificuldade: não </a:t>
            </a:r>
            <a:r>
              <a:rPr lang="pt-BR" sz="2400" dirty="0"/>
              <a:t>temos </a:t>
            </a:r>
            <a:r>
              <a:rPr lang="pt-BR" sz="2400" dirty="0" smtClean="0"/>
              <a:t>Equipe de Saúde Bucal.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10. Proporção de diabéticos com avaliação da necessidade de atendimento odontológico na ESF Frank Pais, Niterói/RJ 2015.  Fonte: Planilha </a:t>
            </a:r>
            <a:r>
              <a:rPr lang="pt-BR" sz="1400" dirty="0" err="1"/>
              <a:t>UFPel</a:t>
            </a:r>
            <a:r>
              <a:rPr lang="pt-BR" sz="1400" dirty="0"/>
              <a:t>, 2015</a:t>
            </a:r>
            <a:endParaRPr lang="pt-BR" sz="1400" dirty="0" smtClean="0"/>
          </a:p>
          <a:p>
            <a:endParaRPr lang="pt-BR" sz="2400" dirty="0" smtClean="0"/>
          </a:p>
          <a:p>
            <a:endParaRPr lang="pt-BR" sz="2400" dirty="0"/>
          </a:p>
          <a:p>
            <a:pPr marL="82296" indent="0">
              <a:buNone/>
            </a:pPr>
            <a:endParaRPr lang="es-ES" sz="2400" dirty="0" smtClean="0"/>
          </a:p>
          <a:p>
            <a:pPr marL="82296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912768" cy="27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8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Objetivo </a:t>
            </a:r>
            <a:r>
              <a:rPr lang="es-ES" sz="3600" dirty="0" smtClean="0">
                <a:solidFill>
                  <a:schemeClr val="tx1"/>
                </a:solidFill>
              </a:rPr>
              <a:t>3:</a:t>
            </a:r>
            <a:r>
              <a:rPr lang="pt-BR" sz="2200" dirty="0">
                <a:solidFill>
                  <a:schemeClr val="tx1"/>
                </a:solidFill>
              </a:rPr>
              <a:t>Melhorar adesão de hipertensos e/ou diabéticos ao programa HIPERDIA.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16832"/>
            <a:ext cx="7498080" cy="3816424"/>
          </a:xfrm>
        </p:spPr>
        <p:txBody>
          <a:bodyPr>
            <a:normAutofit/>
          </a:bodyPr>
          <a:lstStyle/>
          <a:p>
            <a:r>
              <a:rPr lang="pt-BR" sz="2000" dirty="0"/>
              <a:t>Meta 3.1: Buscar 100% do hipertenso faltoso ás consultas na unidade de saúde conforme a periodicidade </a:t>
            </a:r>
            <a:r>
              <a:rPr lang="pt-BR" sz="2000" dirty="0" smtClean="0"/>
              <a:t>recomendada;</a:t>
            </a:r>
          </a:p>
          <a:p>
            <a:pPr marL="82296" indent="0">
              <a:buNone/>
            </a:pPr>
            <a:endParaRPr lang="pt-BR" sz="2000" dirty="0"/>
          </a:p>
          <a:p>
            <a:r>
              <a:rPr lang="pt-BR" sz="2000" dirty="0"/>
              <a:t>Meta 3.2: Buscar 100% do diabético faltoso ás consultas na unidade de saúde conforme a periodicidade recomendada</a:t>
            </a:r>
          </a:p>
          <a:p>
            <a:pPr marL="82296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72313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Resultado: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Meta 3.1: </a:t>
            </a:r>
            <a:r>
              <a:rPr lang="pt-BR" sz="2000" dirty="0" smtClean="0"/>
              <a:t>100</a:t>
            </a:r>
            <a:r>
              <a:rPr lang="pt-BR" sz="2000" dirty="0"/>
              <a:t>% </a:t>
            </a:r>
            <a:r>
              <a:rPr lang="pt-BR" sz="2000" dirty="0" smtClean="0"/>
              <a:t> dos hipertensos cadastrados faltosos receberam busca ativa;</a:t>
            </a:r>
          </a:p>
          <a:p>
            <a:pPr marL="82296" indent="0">
              <a:buNone/>
            </a:pPr>
            <a:r>
              <a:rPr lang="pt-BR" sz="2000" dirty="0" smtClean="0"/>
              <a:t>Mês 1:0</a:t>
            </a:r>
          </a:p>
          <a:p>
            <a:pPr marL="82296" indent="0">
              <a:buNone/>
            </a:pPr>
            <a:r>
              <a:rPr lang="pt-BR" sz="2000" dirty="0" smtClean="0"/>
              <a:t>Mês 2: 3</a:t>
            </a:r>
          </a:p>
          <a:p>
            <a:pPr marL="82296" indent="0">
              <a:buNone/>
            </a:pPr>
            <a:r>
              <a:rPr lang="pt-BR" sz="2000" dirty="0" smtClean="0"/>
              <a:t>Mês 3: 17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 smtClean="0"/>
              <a:t>Meta 3.1: 100%  dos diabéticos cadastrados faltosos receberam busca ativa.</a:t>
            </a:r>
          </a:p>
          <a:p>
            <a:pPr marL="82296" indent="0">
              <a:buNone/>
            </a:pPr>
            <a:r>
              <a:rPr lang="pt-BR" sz="2000" dirty="0"/>
              <a:t>Mês 1:0</a:t>
            </a:r>
          </a:p>
          <a:p>
            <a:pPr marL="82296" indent="0">
              <a:buNone/>
            </a:pPr>
            <a:r>
              <a:rPr lang="pt-BR" sz="2000" dirty="0"/>
              <a:t>Mês 2: </a:t>
            </a:r>
            <a:r>
              <a:rPr lang="pt-BR" sz="2000" dirty="0" smtClean="0"/>
              <a:t>1</a:t>
            </a:r>
            <a:endParaRPr lang="pt-BR" sz="2000" dirty="0"/>
          </a:p>
          <a:p>
            <a:pPr marL="82296" indent="0">
              <a:buNone/>
            </a:pPr>
            <a:r>
              <a:rPr lang="pt-BR" sz="2000" dirty="0"/>
              <a:t>Mês 3: </a:t>
            </a:r>
            <a:r>
              <a:rPr lang="pt-BR" sz="2000" dirty="0" smtClean="0"/>
              <a:t>14</a:t>
            </a:r>
            <a:endParaRPr lang="pt-BR" sz="2000" dirty="0"/>
          </a:p>
          <a:p>
            <a:pPr marL="82296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0529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Objetivo </a:t>
            </a:r>
            <a:r>
              <a:rPr lang="es-ES" dirty="0" smtClean="0">
                <a:solidFill>
                  <a:schemeClr val="tx1"/>
                </a:solidFill>
              </a:rPr>
              <a:t>4:</a:t>
            </a:r>
            <a:r>
              <a:rPr lang="pt-BR" sz="2700" dirty="0">
                <a:solidFill>
                  <a:schemeClr val="tx1"/>
                </a:solidFill>
              </a:rPr>
              <a:t>Melhorar o registro das informações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844824"/>
            <a:ext cx="7498080" cy="4800600"/>
          </a:xfrm>
        </p:spPr>
        <p:txBody>
          <a:bodyPr>
            <a:normAutofit/>
          </a:bodyPr>
          <a:lstStyle/>
          <a:p>
            <a:r>
              <a:rPr lang="pt-BR" sz="2000" dirty="0"/>
              <a:t>Meta 4.1: Manter ficha de acompanhamento de 100% dos hipertensos cadastrados na unidade de </a:t>
            </a:r>
            <a:r>
              <a:rPr lang="pt-BR" sz="2000" dirty="0" smtClean="0"/>
              <a:t>saúde;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/>
              <a:t>Meta 4.2: Manter ficha de acompanhamento de 100% dos diabéticos cadastrados na unidade de saúde.</a:t>
            </a:r>
          </a:p>
          <a:p>
            <a:pPr marL="82296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5090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3"/>
            <a:ext cx="749808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sz="2400" dirty="0" smtClean="0"/>
          </a:p>
          <a:p>
            <a:pPr marL="82296" indent="0" algn="just">
              <a:buNone/>
            </a:pPr>
            <a:r>
              <a:rPr lang="pt-BR" sz="2400" dirty="0" smtClean="0"/>
              <a:t>   </a:t>
            </a:r>
          </a:p>
          <a:p>
            <a:pPr marL="82296" indent="0" algn="just">
              <a:buNone/>
            </a:pPr>
            <a:endParaRPr lang="pt-BR" sz="2400" dirty="0"/>
          </a:p>
          <a:p>
            <a:pPr marL="82296" indent="0" algn="just">
              <a:buNone/>
            </a:pPr>
            <a:r>
              <a:rPr lang="pt-BR" sz="2400" dirty="0" smtClean="0"/>
              <a:t> </a:t>
            </a:r>
            <a:r>
              <a:rPr lang="pt-BR" sz="2200" dirty="0" smtClean="0"/>
              <a:t>Niterói / RJ</a:t>
            </a:r>
          </a:p>
          <a:p>
            <a:pPr algn="just"/>
            <a:r>
              <a:rPr lang="pt-BR" sz="2200" dirty="0"/>
              <a:t>Integra a Região Metropolitana do Rio de Janeiro e ostenta o mais elevado índice de desenvolvimento humano entre as cidades </a:t>
            </a:r>
            <a:r>
              <a:rPr lang="pt-BR" sz="2200" dirty="0" smtClean="0"/>
              <a:t>fluminenses;</a:t>
            </a:r>
          </a:p>
          <a:p>
            <a:pPr algn="just"/>
            <a:r>
              <a:rPr lang="pt-BR" sz="2200" dirty="0" smtClean="0"/>
              <a:t>População </a:t>
            </a:r>
            <a:r>
              <a:rPr lang="pt-BR" sz="2200" dirty="0"/>
              <a:t>estimada em 487.562 </a:t>
            </a:r>
            <a:r>
              <a:rPr lang="pt-BR" sz="2200" dirty="0" smtClean="0"/>
              <a:t>habitantes e </a:t>
            </a:r>
            <a:r>
              <a:rPr lang="pt-BR" sz="2200" dirty="0"/>
              <a:t>uma área de 129,3 </a:t>
            </a:r>
            <a:r>
              <a:rPr lang="pt-BR" sz="2200" dirty="0" smtClean="0"/>
              <a:t>km²</a:t>
            </a:r>
            <a:r>
              <a:rPr lang="pt-BR" sz="2400" dirty="0" smtClean="0"/>
              <a:t> </a:t>
            </a:r>
            <a:r>
              <a:rPr lang="pt-BR" sz="1300" dirty="0"/>
              <a:t>(IBGE, 2010</a:t>
            </a:r>
            <a:r>
              <a:rPr lang="pt-BR" sz="1300" dirty="0" smtClean="0"/>
              <a:t>); </a:t>
            </a:r>
          </a:p>
          <a:p>
            <a:pPr algn="just"/>
            <a:r>
              <a:rPr lang="pt-BR" sz="2200" dirty="0"/>
              <a:t>No município existem de 34 UBS </a:t>
            </a:r>
            <a:r>
              <a:rPr lang="pt-BR" sz="2200" dirty="0" smtClean="0"/>
              <a:t>tradicionais;</a:t>
            </a:r>
          </a:p>
          <a:p>
            <a:pPr algn="just"/>
            <a:r>
              <a:rPr lang="pt-BR" sz="2200" dirty="0"/>
              <a:t>O processo de trabalho é organizado a partir do Programa Medico de Família (PMF), pois </a:t>
            </a:r>
            <a:r>
              <a:rPr lang="pt-BR" sz="2200" dirty="0" smtClean="0"/>
              <a:t>foi o primeiro  município em </a:t>
            </a:r>
            <a:r>
              <a:rPr lang="pt-BR" sz="2200" dirty="0"/>
              <a:t>estabelecer o </a:t>
            </a:r>
            <a:r>
              <a:rPr lang="pt-BR" sz="2200" dirty="0" smtClean="0"/>
              <a:t>programa, há mais de 20 anos.</a:t>
            </a:r>
          </a:p>
          <a:p>
            <a:pPr algn="just"/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3"/>
            <a:ext cx="590465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Resultado: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Meta 4.1: </a:t>
            </a:r>
            <a:r>
              <a:rPr lang="pt-BR" sz="2400" dirty="0" smtClean="0"/>
              <a:t>100% dos hipertensos cadastrados tiveram adequado preenchimento na ficha </a:t>
            </a:r>
            <a:r>
              <a:rPr lang="pt-BR" sz="2400" dirty="0"/>
              <a:t>de </a:t>
            </a:r>
            <a:r>
              <a:rPr lang="pt-BR" sz="2400" dirty="0" smtClean="0"/>
              <a:t>acompanhamento;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Meta 4.2: 100% dos </a:t>
            </a:r>
            <a:r>
              <a:rPr lang="pt-BR" sz="2400" dirty="0" smtClean="0"/>
              <a:t>diabéticos </a:t>
            </a:r>
            <a:r>
              <a:rPr lang="pt-BR" sz="2400" dirty="0"/>
              <a:t>cadastrados tiveram adequado preenchimento na ficha de acompanhamento;</a:t>
            </a:r>
          </a:p>
          <a:p>
            <a:endParaRPr lang="pt-B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333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Objetivo </a:t>
            </a:r>
            <a:r>
              <a:rPr lang="es-ES" dirty="0" smtClean="0">
                <a:solidFill>
                  <a:schemeClr val="tx1"/>
                </a:solidFill>
              </a:rPr>
              <a:t>5:</a:t>
            </a:r>
            <a:r>
              <a:rPr lang="pt-BR" sz="2700" dirty="0">
                <a:solidFill>
                  <a:schemeClr val="tx1"/>
                </a:solidFill>
              </a:rPr>
              <a:t>Mapear hipertensos e diabéticos de risco para doença cardiovascular.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Meta 5.1: Realizar estratificação do risco cardiovascular em 100% dos hipertensos cadastrados na unidade de </a:t>
            </a:r>
            <a:r>
              <a:rPr lang="pt-BR" sz="2400" dirty="0" smtClean="0"/>
              <a:t>saúde;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Meta 5.2: Realizar estratificação do risco cardiovascular em 100% dos usuários diabéticos cadastrados na unidade de saúde.</a:t>
            </a:r>
          </a:p>
          <a:p>
            <a:endParaRPr lang="pt-BR" dirty="0"/>
          </a:p>
          <a:p>
            <a:pPr marL="82296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4535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Resultado:</a:t>
            </a:r>
            <a:r>
              <a:rPr lang="pt-BR" sz="2700" dirty="0">
                <a:solidFill>
                  <a:schemeClr val="tx1"/>
                </a:solidFill>
              </a:rPr>
              <a:t>Meta 5.1: Realizar estratificação do risco cardiovascular em 100% dos hipertensos cadastrados na unidade de saúde.</a:t>
            </a:r>
            <a:br>
              <a:rPr lang="pt-BR" sz="2700" dirty="0">
                <a:solidFill>
                  <a:schemeClr val="tx1"/>
                </a:solidFill>
              </a:rPr>
            </a:b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/>
          <a:lstStyle/>
          <a:p>
            <a:r>
              <a:rPr lang="es-ES" sz="2000" dirty="0" smtClean="0"/>
              <a:t>Mês1 e 2- 100%</a:t>
            </a:r>
          </a:p>
          <a:p>
            <a:r>
              <a:rPr lang="es-ES" sz="2000" dirty="0" smtClean="0"/>
              <a:t>Mês 3- 107 usuarios 92.2%</a:t>
            </a:r>
          </a:p>
          <a:p>
            <a:pPr marL="82296" indent="0">
              <a:buNone/>
            </a:pPr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pPr marL="82296" indent="0">
              <a:buNone/>
            </a:pPr>
            <a:endParaRPr lang="pt-BR" sz="1400" dirty="0" smtClean="0"/>
          </a:p>
          <a:p>
            <a:pPr marL="82296" indent="0">
              <a:buNone/>
            </a:pPr>
            <a:endParaRPr lang="pt-BR" sz="1400" dirty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15. Proporção de hipertensos com estratificação de risco cardiovascular por exame clínico em dia na ESF Frank 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 </a:t>
            </a:r>
            <a:endParaRPr lang="pt-BR" sz="1400" dirty="0" smtClean="0"/>
          </a:p>
          <a:p>
            <a:pPr marL="82296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9176"/>
            <a:ext cx="6885408" cy="309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99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864095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tx1"/>
                </a:solidFill>
              </a:rPr>
              <a:t>Resultado:</a:t>
            </a:r>
            <a:r>
              <a:rPr lang="pt-BR" sz="2400" dirty="0">
                <a:solidFill>
                  <a:schemeClr val="tx1"/>
                </a:solidFill>
              </a:rPr>
              <a:t>Meta 5.2: Realizar estratificação do risco cardiovascular em 100% dos usuários diabéticos cadastrados na unidade de saúde.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700" dirty="0">
                <a:solidFill>
                  <a:schemeClr val="tx1"/>
                </a:solidFill>
              </a:rPr>
              <a:t/>
            </a:r>
            <a:br>
              <a:rPr lang="pt-BR" sz="2700" dirty="0">
                <a:solidFill>
                  <a:schemeClr val="tx1"/>
                </a:solidFill>
              </a:rPr>
            </a:b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Mês 1e 2- 100%</a:t>
            </a:r>
          </a:p>
          <a:p>
            <a:r>
              <a:rPr lang="es-ES" sz="2400" dirty="0" smtClean="0"/>
              <a:t>Mês 3- 74 usuarios 89.2%</a:t>
            </a:r>
            <a:r>
              <a:rPr lang="pt-BR" dirty="0" smtClean="0"/>
              <a:t>.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pPr marL="82296" indent="0">
              <a:buNone/>
            </a:pPr>
            <a:r>
              <a:rPr lang="pt-BR" sz="1400" dirty="0" smtClean="0"/>
              <a:t>Gráfico </a:t>
            </a:r>
            <a:r>
              <a:rPr lang="pt-BR" sz="1400" dirty="0"/>
              <a:t>16. Proporção de diabéticos com estratificação de risco cardiovascular por exame clínico em dia na ESF Frank Pais, Niterói/RJ. Fonte: Planilha </a:t>
            </a:r>
            <a:r>
              <a:rPr lang="pt-BR" sz="1400" dirty="0" err="1"/>
              <a:t>UFPel</a:t>
            </a:r>
            <a:r>
              <a:rPr lang="pt-BR" sz="1400" dirty="0"/>
              <a:t>, 2015 </a:t>
            </a:r>
            <a:endParaRPr lang="pt-BR" sz="1400" dirty="0" smtClean="0"/>
          </a:p>
          <a:p>
            <a:endParaRPr lang="pt-BR" dirty="0"/>
          </a:p>
          <a:p>
            <a:endParaRPr lang="pt-BR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420888"/>
            <a:ext cx="6746522" cy="302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75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Objetivo </a:t>
            </a:r>
            <a:r>
              <a:rPr lang="es-ES" dirty="0" smtClean="0">
                <a:solidFill>
                  <a:schemeClr val="tx1"/>
                </a:solidFill>
              </a:rPr>
              <a:t>6:</a:t>
            </a:r>
            <a:r>
              <a:rPr lang="pt-BR" sz="2700" dirty="0">
                <a:solidFill>
                  <a:schemeClr val="tx1"/>
                </a:solidFill>
              </a:rPr>
              <a:t>Promover a saúde de hipertensos e diabéticos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Meta 6.1: Garantir orientação nutricional sobre alimentação saudável a 100% dos hipertensos.</a:t>
            </a:r>
          </a:p>
          <a:p>
            <a:r>
              <a:rPr lang="pt-BR" dirty="0"/>
              <a:t>Meta 6.2: Garantir orientação nutricional sobre alimentação saudável a 100% dos diabéticos.</a:t>
            </a:r>
          </a:p>
          <a:p>
            <a:r>
              <a:rPr lang="pt-BR" dirty="0"/>
              <a:t>Meta 6.3: Garantir orientação em relação a prática regular de atividade física a 100% dos usuários hipertensos.</a:t>
            </a:r>
          </a:p>
          <a:p>
            <a:r>
              <a:rPr lang="pt-BR" dirty="0"/>
              <a:t>Meta 6.4:Garantir orientação em relação a prática regular de atividade física a 100% dos usuários diabéticos.</a:t>
            </a:r>
          </a:p>
          <a:p>
            <a:r>
              <a:rPr lang="pt-BR" dirty="0"/>
              <a:t>Meta 6.5: Garantir orientações sobre os riscos do tabagismo a 100% dos usuários hipertensos.</a:t>
            </a:r>
          </a:p>
          <a:p>
            <a:r>
              <a:rPr lang="pt-BR" dirty="0"/>
              <a:t>Meta 6.6: Garantir orientações sobre os riscos do tabagismo a 100% dos usuários diabéticos.</a:t>
            </a:r>
          </a:p>
          <a:p>
            <a:r>
              <a:rPr lang="pt-BR" dirty="0"/>
              <a:t>Meta 6.7: Garantir orientações sobre higiene bucal a 100% dos usuários hipertensos.</a:t>
            </a:r>
          </a:p>
          <a:p>
            <a:r>
              <a:rPr lang="pt-BR" dirty="0"/>
              <a:t>Meta 6.8: Garantir orientações sobre higiene bucal a 100% dos usuários diabéticos</a:t>
            </a:r>
          </a:p>
          <a:p>
            <a:pPr marL="82296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3478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Resultado: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Metas 100% alcançadas relacionadas a orientação sobre alimentação saudável, pratica regular de atividade física regular, risco de tabagismo e higiene bucal dos usuários hipertensos e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chemeClr val="tx1"/>
                </a:solidFill>
              </a:rPr>
              <a:t>Discussão:</a:t>
            </a: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t-BR" sz="2200" b="1" dirty="0" smtClean="0"/>
              <a:t>Importância da intervenção para equipe</a:t>
            </a:r>
            <a:r>
              <a:rPr lang="pt-BR" dirty="0" smtClean="0"/>
              <a:t>: 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adesão;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qualidade do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atendimento;</a:t>
            </a: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cumprimento das  atribuições pelos profissionais;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trabalho;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do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cadastro de usuários;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Utilização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protocolo fornecido pelo MS;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fichas espelhos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das ações realizadas e dos atendimentos;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Estabelecimento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processo de aprendizagem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continuo.</a:t>
            </a:r>
          </a:p>
          <a:p>
            <a:pPr marL="82296" indent="0">
              <a:buNone/>
            </a:pPr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Discussão: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1142984"/>
            <a:ext cx="7498080" cy="52673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9600" b="1" dirty="0" smtClean="0"/>
              <a:t>Importância da intervenção para o serviço:</a:t>
            </a:r>
            <a:r>
              <a:rPr lang="es-ES" sz="9600" b="1" dirty="0" smtClean="0"/>
              <a:t> </a:t>
            </a:r>
          </a:p>
          <a:p>
            <a:r>
              <a:rPr lang="es-ES" sz="8000" dirty="0" smtClean="0"/>
              <a:t>M</a:t>
            </a:r>
            <a:r>
              <a:rPr lang="pt-BR" sz="8000" dirty="0" err="1" smtClean="0"/>
              <a:t>elhoria</a:t>
            </a:r>
            <a:r>
              <a:rPr lang="pt-BR" sz="8000" dirty="0" smtClean="0"/>
              <a:t>  </a:t>
            </a:r>
            <a:r>
              <a:rPr lang="pt-BR" sz="8000" dirty="0"/>
              <a:t>na atenção à saúde da mulher</a:t>
            </a:r>
            <a:r>
              <a:rPr lang="pt-BR" sz="8000" dirty="0" smtClean="0"/>
              <a:t>;</a:t>
            </a:r>
          </a:p>
          <a:p>
            <a:r>
              <a:rPr lang="pt-BR" sz="8000" dirty="0" smtClean="0"/>
              <a:t> Melhoria </a:t>
            </a:r>
            <a:r>
              <a:rPr lang="pt-BR" sz="8000" dirty="0"/>
              <a:t>dos demais programas de saúde; Melhoria na qualidade do atendimento</a:t>
            </a:r>
            <a:r>
              <a:rPr lang="pt-BR" sz="8000" dirty="0" smtClean="0"/>
              <a:t>;</a:t>
            </a:r>
          </a:p>
          <a:p>
            <a:r>
              <a:rPr lang="pt-BR" sz="8000" dirty="0" smtClean="0"/>
              <a:t> </a:t>
            </a:r>
            <a:r>
              <a:rPr lang="pt-BR" sz="8000" dirty="0"/>
              <a:t>Exames clínicos integrais; </a:t>
            </a:r>
            <a:endParaRPr lang="pt-BR" sz="8000" dirty="0" smtClean="0"/>
          </a:p>
          <a:p>
            <a:r>
              <a:rPr lang="pt-BR" sz="8000" dirty="0" smtClean="0"/>
              <a:t>Orientações </a:t>
            </a:r>
            <a:r>
              <a:rPr lang="pt-BR" sz="8000" dirty="0"/>
              <a:t>durante o atendimento; </a:t>
            </a:r>
            <a:endParaRPr lang="pt-BR" sz="8000" dirty="0" smtClean="0"/>
          </a:p>
          <a:p>
            <a:r>
              <a:rPr lang="pt-BR" sz="8000" dirty="0" smtClean="0"/>
              <a:t>Melhoria </a:t>
            </a:r>
            <a:r>
              <a:rPr lang="pt-BR" sz="8000" dirty="0"/>
              <a:t>do </a:t>
            </a:r>
            <a:r>
              <a:rPr lang="pt-BR" sz="8000" dirty="0" smtClean="0"/>
              <a:t>acompanhamento.</a:t>
            </a:r>
          </a:p>
          <a:p>
            <a:pPr>
              <a:buNone/>
            </a:pPr>
            <a:endParaRPr lang="pt-BR" sz="8000" dirty="0" smtClean="0"/>
          </a:p>
          <a:p>
            <a:pPr>
              <a:buNone/>
            </a:pPr>
            <a:r>
              <a:rPr lang="pt-BR" sz="9600" b="1" dirty="0" smtClean="0"/>
              <a:t>Importância da intervenção para a comunidade:</a:t>
            </a:r>
            <a:r>
              <a:rPr lang="es-ES" sz="9600" b="1" dirty="0" smtClean="0"/>
              <a:t> </a:t>
            </a:r>
          </a:p>
          <a:p>
            <a:r>
              <a:rPr lang="pt-BR" sz="8000" dirty="0" smtClean="0"/>
              <a:t>Acompanhamento </a:t>
            </a:r>
            <a:r>
              <a:rPr lang="pt-BR" sz="8000" dirty="0"/>
              <a:t>de  qualidade; </a:t>
            </a:r>
            <a:endParaRPr lang="pt-BR" sz="8000" dirty="0" smtClean="0"/>
          </a:p>
          <a:p>
            <a:r>
              <a:rPr lang="pt-BR" sz="8000" dirty="0" smtClean="0"/>
              <a:t>Esclarecimento </a:t>
            </a:r>
            <a:r>
              <a:rPr lang="pt-BR" sz="8000" dirty="0"/>
              <a:t>à população das ações desenvolvidas; </a:t>
            </a:r>
            <a:endParaRPr lang="pt-BR" sz="8000" dirty="0" smtClean="0"/>
          </a:p>
          <a:p>
            <a:r>
              <a:rPr lang="pt-BR" sz="8000" dirty="0" smtClean="0"/>
              <a:t>Participação </a:t>
            </a:r>
            <a:r>
              <a:rPr lang="pt-BR" sz="8000" dirty="0"/>
              <a:t>popular </a:t>
            </a:r>
            <a:r>
              <a:rPr lang="pt-BR" sz="8000" dirty="0" smtClean="0"/>
              <a:t>ativava – envolvimento com a equipe;</a:t>
            </a:r>
          </a:p>
          <a:p>
            <a:r>
              <a:rPr lang="pt-BR" sz="8000" dirty="0" smtClean="0"/>
              <a:t> </a:t>
            </a:r>
            <a:r>
              <a:rPr lang="pt-BR" sz="8000" dirty="0"/>
              <a:t>Incorporação das ações na rotina da unidade; </a:t>
            </a:r>
            <a:endParaRPr lang="pt-BR" sz="8000" dirty="0" smtClean="0"/>
          </a:p>
          <a:p>
            <a:r>
              <a:rPr lang="pt-BR" sz="8000" dirty="0" smtClean="0"/>
              <a:t>Expansão </a:t>
            </a:r>
            <a:r>
              <a:rPr lang="pt-BR" sz="8000" dirty="0"/>
              <a:t>das ações para outras ações programáticas; </a:t>
            </a:r>
            <a:endParaRPr lang="pt-BR" sz="8000" dirty="0" smtClean="0"/>
          </a:p>
          <a:p>
            <a:r>
              <a:rPr lang="pt-BR" sz="8000" dirty="0" smtClean="0"/>
              <a:t>Processo </a:t>
            </a:r>
            <a:r>
              <a:rPr lang="pt-BR" sz="8000" dirty="0"/>
              <a:t>educativo continuado;  </a:t>
            </a:r>
          </a:p>
          <a:p>
            <a:endParaRPr lang="pt-BR" sz="8000" dirty="0"/>
          </a:p>
          <a:p>
            <a:endParaRPr lang="es-ES" sz="8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394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Reflexão crítica sobre aprendizagem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78376" y="1412776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Atualização  nos diversos temas de </a:t>
            </a:r>
            <a:r>
              <a:rPr lang="pt-BR" sz="2400" dirty="0" smtClean="0"/>
              <a:t>Saúde </a:t>
            </a:r>
            <a:r>
              <a:rPr lang="pt-BR" sz="2400" dirty="0"/>
              <a:t>da </a:t>
            </a:r>
            <a:r>
              <a:rPr lang="pt-BR" sz="2400" dirty="0" smtClean="0"/>
              <a:t>Família;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Melhor desenvolvimento e aprimoramento </a:t>
            </a:r>
            <a:r>
              <a:rPr lang="pt-BR" sz="2400" dirty="0" smtClean="0"/>
              <a:t>profissional;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Aprofundar o conhecimento dos protocolos de atendimento no </a:t>
            </a:r>
            <a:r>
              <a:rPr lang="pt-BR" sz="2400" dirty="0" smtClean="0"/>
              <a:t>Brasil;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Experiência nova com o ensino </a:t>
            </a:r>
            <a:r>
              <a:rPr lang="pt-BR" sz="2400" dirty="0" smtClean="0"/>
              <a:t>EAD;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Melhor inter-relação entre estudantes e </a:t>
            </a:r>
            <a:r>
              <a:rPr lang="pt-BR" sz="2400" dirty="0" smtClean="0"/>
              <a:t>professores;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Trabalho em </a:t>
            </a:r>
            <a:r>
              <a:rPr lang="pt-BR" sz="2400" dirty="0" smtClean="0"/>
              <a:t>equipe.</a:t>
            </a:r>
            <a:endParaRPr lang="pt-BR" sz="2400" dirty="0"/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dirty="0" err="1" smtClean="0">
                <a:solidFill>
                  <a:schemeClr val="tx1"/>
                </a:solidFill>
                <a:effectLst/>
                <a:latin typeface="Algerian" pitchFamily="82" charset="0"/>
              </a:rPr>
              <a:t>Muito</a:t>
            </a:r>
            <a:r>
              <a:rPr lang="es-ES" b="1" i="1" u="sng" dirty="0" smtClean="0">
                <a:solidFill>
                  <a:schemeClr val="tx1"/>
                </a:solidFill>
                <a:effectLst/>
                <a:latin typeface="Algerian" pitchFamily="82" charset="0"/>
              </a:rPr>
              <a:t> </a:t>
            </a:r>
            <a:r>
              <a:rPr lang="es-ES" b="1" i="1" u="sng" dirty="0" err="1" smtClean="0">
                <a:solidFill>
                  <a:schemeClr val="tx1"/>
                </a:solidFill>
                <a:effectLst/>
                <a:latin typeface="Algerian" pitchFamily="82" charset="0"/>
              </a:rPr>
              <a:t>obrigado</a:t>
            </a:r>
            <a:r>
              <a:rPr lang="es-ES" b="1" i="1" u="sng" dirty="0" smtClean="0">
                <a:solidFill>
                  <a:schemeClr val="tx1"/>
                </a:solidFill>
                <a:effectLst/>
                <a:latin typeface="Algerian" pitchFamily="82" charset="0"/>
              </a:rPr>
              <a:t>!</a:t>
            </a:r>
            <a:endParaRPr lang="es-ES" b="1" i="1" u="sng" dirty="0"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pic>
        <p:nvPicPr>
          <p:cNvPr id="4098" name="Picture 2" descr="D:\20150613_103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3384376" cy="4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248472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4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b="1" dirty="0" smtClean="0"/>
              <a:t>ESF Frank Pais: </a:t>
            </a:r>
          </a:p>
          <a:p>
            <a:pPr algn="just"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Equipes de Saúde da Família;</a:t>
            </a:r>
          </a:p>
          <a:p>
            <a:pPr algn="just">
              <a:buNone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total 3.467 pessoas: urbana;</a:t>
            </a:r>
          </a:p>
          <a:p>
            <a:pPr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Equipe de Saúde Bucal;</a:t>
            </a:r>
          </a:p>
          <a:p>
            <a:pPr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NASF.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2276531" cy="1809539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214686"/>
            <a:ext cx="2711224" cy="2262682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714356"/>
            <a:ext cx="2285984" cy="1714488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6143636" y="785794"/>
            <a:ext cx="1777970" cy="1493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INTRODUÇÃO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lang="pt-BR" dirty="0" smtClean="0"/>
              <a:t>Equipe </a:t>
            </a:r>
            <a:r>
              <a:rPr lang="pt-BR" dirty="0"/>
              <a:t>019</a:t>
            </a:r>
            <a:r>
              <a:rPr lang="pt-BR" dirty="0" smtClean="0"/>
              <a:t>:  </a:t>
            </a:r>
            <a:r>
              <a:rPr lang="pt-BR" dirty="0"/>
              <a:t>é composta </a:t>
            </a:r>
            <a:r>
              <a:rPr lang="pt-BR" dirty="0" smtClean="0"/>
              <a:t>por um médico, um  </a:t>
            </a:r>
            <a:r>
              <a:rPr lang="pt-BR" dirty="0"/>
              <a:t>enfermeiro, um </a:t>
            </a:r>
            <a:r>
              <a:rPr lang="pt-BR" dirty="0" smtClean="0"/>
              <a:t>técnico </a:t>
            </a:r>
            <a:r>
              <a:rPr lang="pt-BR" dirty="0"/>
              <a:t>de enfermagem e dois </a:t>
            </a:r>
            <a:r>
              <a:rPr lang="pt-BR" dirty="0" smtClean="0"/>
              <a:t>ACS;</a:t>
            </a:r>
          </a:p>
          <a:p>
            <a:pPr marL="82296" indent="0" algn="just">
              <a:buNone/>
            </a:pPr>
            <a:endParaRPr lang="pt-BR" dirty="0"/>
          </a:p>
          <a:p>
            <a:r>
              <a:rPr lang="pt-BR" dirty="0"/>
              <a:t>População adstrita de  </a:t>
            </a:r>
            <a:r>
              <a:rPr lang="pt-BR" dirty="0" smtClean="0"/>
              <a:t>1.935 e 587 famílias;</a:t>
            </a:r>
            <a:endParaRPr lang="pt-BR" dirty="0"/>
          </a:p>
          <a:p>
            <a:r>
              <a:rPr lang="pt-BR" dirty="0"/>
              <a:t>Temos </a:t>
            </a:r>
            <a:r>
              <a:rPr lang="pt-BR" dirty="0" smtClean="0"/>
              <a:t>estimados pelo CAP: </a:t>
            </a:r>
            <a:r>
              <a:rPr lang="pt-BR" dirty="0"/>
              <a:t>173 hipertensos e 83 diabéticos</a:t>
            </a:r>
          </a:p>
          <a:p>
            <a:r>
              <a:rPr lang="pt-BR" dirty="0" smtClean="0"/>
              <a:t>01 </a:t>
            </a:r>
            <a:r>
              <a:rPr lang="pt-BR" dirty="0"/>
              <a:t>sala de </a:t>
            </a:r>
            <a:r>
              <a:rPr lang="pt-BR" dirty="0" smtClean="0"/>
              <a:t>espera</a:t>
            </a:r>
          </a:p>
          <a:p>
            <a:r>
              <a:rPr lang="pt-BR" dirty="0" smtClean="0"/>
              <a:t>01 sala de vacinas</a:t>
            </a:r>
          </a:p>
          <a:p>
            <a:r>
              <a:rPr lang="pt-BR" dirty="0" smtClean="0"/>
              <a:t>01 sala </a:t>
            </a:r>
            <a:r>
              <a:rPr lang="pt-BR" dirty="0"/>
              <a:t>de </a:t>
            </a:r>
            <a:r>
              <a:rPr lang="pt-BR" dirty="0" smtClean="0"/>
              <a:t>curativo</a:t>
            </a:r>
          </a:p>
          <a:p>
            <a:r>
              <a:rPr lang="pt-BR" dirty="0" smtClean="0"/>
              <a:t>01 sala de  farmácia</a:t>
            </a:r>
          </a:p>
          <a:p>
            <a:r>
              <a:rPr lang="pt-BR" dirty="0" smtClean="0"/>
              <a:t>01 sala </a:t>
            </a:r>
            <a:r>
              <a:rPr lang="pt-BR" dirty="0"/>
              <a:t>dos agentes comunitários (ACS</a:t>
            </a:r>
            <a:r>
              <a:rPr lang="pt-BR" dirty="0" smtClean="0"/>
              <a:t>)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01 sala </a:t>
            </a:r>
            <a:r>
              <a:rPr lang="pt-BR" dirty="0"/>
              <a:t>de  recepção </a:t>
            </a:r>
            <a:endParaRPr lang="pt-BR" dirty="0" smtClean="0"/>
          </a:p>
          <a:p>
            <a:r>
              <a:rPr lang="pt-BR" dirty="0" smtClean="0"/>
              <a:t>01 sala </a:t>
            </a:r>
            <a:r>
              <a:rPr lang="pt-BR" dirty="0"/>
              <a:t>de </a:t>
            </a:r>
            <a:r>
              <a:rPr lang="pt-BR" dirty="0" smtClean="0"/>
              <a:t>utilidade</a:t>
            </a:r>
          </a:p>
          <a:p>
            <a:r>
              <a:rPr lang="pt-BR" dirty="0" smtClean="0"/>
              <a:t>01 sala para </a:t>
            </a:r>
            <a:r>
              <a:rPr lang="pt-BR" dirty="0"/>
              <a:t>cozinha</a:t>
            </a:r>
            <a:endParaRPr lang="pt-BR" dirty="0" smtClean="0"/>
          </a:p>
          <a:p>
            <a:r>
              <a:rPr lang="pt-BR" dirty="0" smtClean="0"/>
              <a:t>02 salas de </a:t>
            </a:r>
            <a:r>
              <a:rPr lang="pt-BR" dirty="0"/>
              <a:t>consultórios </a:t>
            </a:r>
            <a:r>
              <a:rPr lang="pt-BR" dirty="0" smtClean="0"/>
              <a:t>médicos</a:t>
            </a:r>
          </a:p>
          <a:p>
            <a:r>
              <a:rPr lang="pt-BR" dirty="0" smtClean="0"/>
              <a:t>02  banheiros</a:t>
            </a:r>
            <a:endParaRPr lang="pt-B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39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u="sng" dirty="0"/>
              <a:t>Antes da intervenção</a:t>
            </a:r>
            <a:r>
              <a:rPr lang="pt-BR" sz="4000" dirty="0"/>
              <a:t>: 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Acompanhamento </a:t>
            </a:r>
            <a:r>
              <a:rPr lang="pt-BR" sz="2400" dirty="0" smtClean="0"/>
              <a:t>deficiente;</a:t>
            </a:r>
          </a:p>
          <a:p>
            <a:pPr marL="82296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Falta de organização e integralidade nas ações </a:t>
            </a:r>
            <a:r>
              <a:rPr lang="pt-BR" sz="2400" dirty="0" smtClean="0"/>
              <a:t>desenvolvidas;</a:t>
            </a:r>
          </a:p>
          <a:p>
            <a:pPr marL="82296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Baixa cobertura </a:t>
            </a:r>
            <a:r>
              <a:rPr lang="pt-BR" sz="2400" dirty="0" smtClean="0"/>
              <a:t>do programa de HIPERDIA.</a:t>
            </a:r>
          </a:p>
          <a:p>
            <a:pPr marL="82296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u="sng" dirty="0" smtClean="0">
                <a:solidFill>
                  <a:schemeClr val="tx1"/>
                </a:solidFill>
              </a:rPr>
              <a:t>OBJETIVO GERAL: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br>
              <a:rPr lang="pt-BR" sz="4000" b="1" u="sng" dirty="0" smtClean="0">
                <a:solidFill>
                  <a:srgbClr val="FF0000"/>
                </a:solidFill>
              </a:rPr>
            </a:b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Melhorar a atenção a saúde dos usuários hipertensos e diabéticos na </a:t>
            </a:r>
            <a:r>
              <a:rPr lang="pt-BR" dirty="0" smtClean="0"/>
              <a:t>ESF </a:t>
            </a:r>
            <a:r>
              <a:rPr lang="pt-BR" dirty="0"/>
              <a:t>Frank Pais, Niterói/RJ</a:t>
            </a:r>
            <a:r>
              <a:rPr lang="pt-BR" dirty="0" smtClean="0"/>
              <a:t>.</a:t>
            </a:r>
            <a:endParaRPr lang="pt-BR" b="1" dirty="0">
              <a:latin typeface="Arial"/>
              <a:ea typeface="Calibri"/>
              <a:cs typeface="Times New Roman"/>
            </a:endParaRPr>
          </a:p>
          <a:p>
            <a:endParaRPr lang="pt-BR" dirty="0"/>
          </a:p>
          <a:p>
            <a:pPr marL="82296" indent="0">
              <a:buNone/>
            </a:pPr>
            <a:r>
              <a:rPr lang="pt-BR" dirty="0"/>
              <a:t> 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Metodologia: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 smtClean="0"/>
              <a:t>As </a:t>
            </a:r>
            <a:r>
              <a:rPr lang="pt-BR" dirty="0"/>
              <a:t>ações </a:t>
            </a:r>
            <a:r>
              <a:rPr lang="pt-BR" dirty="0" smtClean="0"/>
              <a:t>foram </a:t>
            </a:r>
            <a:r>
              <a:rPr lang="pt-BR" dirty="0"/>
              <a:t>desenvolvidas nos seguintes eixos: </a:t>
            </a:r>
            <a:endParaRPr lang="pt-BR" dirty="0" smtClean="0"/>
          </a:p>
          <a:p>
            <a:pPr marL="82296" indent="0">
              <a:buNone/>
            </a:pPr>
            <a:endParaRPr lang="pt-BR" dirty="0" smtClean="0"/>
          </a:p>
          <a:p>
            <a:r>
              <a:rPr lang="pt-BR" sz="2000" dirty="0"/>
              <a:t>M</a:t>
            </a:r>
            <a:r>
              <a:rPr lang="pt-BR" sz="2000" dirty="0" smtClean="0"/>
              <a:t>onitoramento </a:t>
            </a:r>
            <a:r>
              <a:rPr lang="pt-BR" sz="2000" dirty="0"/>
              <a:t>e </a:t>
            </a:r>
            <a:r>
              <a:rPr lang="pt-BR" sz="2000" dirty="0" smtClean="0"/>
              <a:t>avaliação</a:t>
            </a:r>
            <a:r>
              <a:rPr lang="pt-BR" sz="2000" dirty="0"/>
              <a:t>;</a:t>
            </a:r>
            <a:endParaRPr lang="pt-BR" sz="2000" dirty="0" smtClean="0"/>
          </a:p>
          <a:p>
            <a:r>
              <a:rPr lang="pt-BR" sz="2000" dirty="0"/>
              <a:t>O</a:t>
            </a:r>
            <a:r>
              <a:rPr lang="pt-BR" sz="2000" dirty="0" smtClean="0"/>
              <a:t>rganização </a:t>
            </a:r>
            <a:r>
              <a:rPr lang="pt-BR" sz="2000" dirty="0"/>
              <a:t>e gestão do </a:t>
            </a:r>
            <a:r>
              <a:rPr lang="pt-BR" sz="2000" dirty="0" smtClean="0"/>
              <a:t>serviço;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E</a:t>
            </a:r>
            <a:r>
              <a:rPr lang="pt-BR" sz="2000" dirty="0" smtClean="0"/>
              <a:t>ngajamento público;</a:t>
            </a:r>
          </a:p>
          <a:p>
            <a:r>
              <a:rPr lang="pt-BR" sz="2000" dirty="0"/>
              <a:t>Q</a:t>
            </a:r>
            <a:r>
              <a:rPr lang="pt-BR" sz="2000" dirty="0" smtClean="0"/>
              <a:t>ualificação </a:t>
            </a:r>
            <a:r>
              <a:rPr lang="pt-BR" sz="2000" dirty="0"/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Metodologia / Ações: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200" dirty="0" smtClean="0"/>
              <a:t>Intervenção de 12 semanas;</a:t>
            </a:r>
          </a:p>
          <a:p>
            <a:r>
              <a:rPr lang="pt-BR" sz="2200" dirty="0" smtClean="0"/>
              <a:t> População alvo: Estimativa de usuários hipertensos e diabéticos com 20 anos o mais residentes na área e acompanhados na ESF;</a:t>
            </a:r>
          </a:p>
          <a:p>
            <a:r>
              <a:rPr lang="pt-BR" sz="2200" dirty="0" smtClean="0"/>
              <a:t>Cadastro da população alvo;</a:t>
            </a:r>
          </a:p>
          <a:p>
            <a:r>
              <a:rPr lang="pt-BR" sz="2200" dirty="0" smtClean="0"/>
              <a:t>Atendimento individual na unidade e visita domiciliar;</a:t>
            </a:r>
          </a:p>
          <a:p>
            <a:r>
              <a:rPr lang="pt-BR" sz="2200" dirty="0" smtClean="0"/>
              <a:t>Qualificação/treinamento da equipe.</a:t>
            </a:r>
          </a:p>
          <a:p>
            <a:endParaRPr lang="pt-BR" sz="2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1826</TotalTime>
  <Words>2237</Words>
  <Application>Microsoft Office PowerPoint</Application>
  <PresentationFormat>Presentación en pantalla (4:3)</PresentationFormat>
  <Paragraphs>423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Solstício</vt:lpstr>
      <vt:lpstr>UNIVERSIDADE ABERTA DO SUS UNIVERSIDADE FEDERAL DE PELOTAS Especialização em Saúde da Família Modalidade a Distância Turma 8 </vt:lpstr>
      <vt:lpstr>INTRODUÇÃO</vt:lpstr>
      <vt:lpstr>INTRODUÇÃO</vt:lpstr>
      <vt:lpstr>INTRODUÇÃO</vt:lpstr>
      <vt:lpstr>          INTRODUÇÃO</vt:lpstr>
      <vt:lpstr>Antes da intervenção:  </vt:lpstr>
      <vt:lpstr>OBJETIVO GERAL:  </vt:lpstr>
      <vt:lpstr>Metodologia:</vt:lpstr>
      <vt:lpstr>Metodologia / Ações: </vt:lpstr>
      <vt:lpstr>Metodologia / Ações: </vt:lpstr>
      <vt:lpstr>Presentación de PowerPoint</vt:lpstr>
      <vt:lpstr>Presentación de PowerPoint</vt:lpstr>
      <vt:lpstr>Logística:</vt:lpstr>
      <vt:lpstr>OBJETIVOS ESPECÍFICOS/METAS</vt:lpstr>
      <vt:lpstr> Resultado:   Cobertura do programa de atenção ao  hipertenso na unidade de saúde   </vt:lpstr>
      <vt:lpstr>Dificuldades na meta de cobertura:</vt:lpstr>
      <vt:lpstr>Resultado:Cobertura do programa de atenção ao diabético na unidade de saúde  </vt:lpstr>
      <vt:lpstr>Objetivo 2: Melhorar a qualidade da atenção a hipertensos e/ou diabéticos.</vt:lpstr>
      <vt:lpstr>Resultado: Meta 2.1Realizar exame clínico apropriado em 100% dos hipertensos</vt:lpstr>
      <vt:lpstr>Resultado: Meta 2.2 Realizar exame clínico apropriado em 100% dos diabéticos</vt:lpstr>
      <vt:lpstr>Resultado: Meta 2.3 Garantir a 100% dos hipertensos a realização de exames complementares em dia de acordo com o protocolo. </vt:lpstr>
      <vt:lpstr>Resultado: Meta 2.4Garantir a 100% dos diabéticos a realização de exames complementares em dia de acordo com o protocolo</vt:lpstr>
      <vt:lpstr>Resultado: Meta 2.5: Priorizar a prescrição dem medicamentos de farmácia popular para 100% dos hipertensos cadastrados na unidade de saúde</vt:lpstr>
      <vt:lpstr>Resultado:Meta 2.6: Priorizar a prescrição de medicamentos de farmácia popular para 100% dos diabéticos cadastrados na unidade de saúde</vt:lpstr>
      <vt:lpstr>Resultado:Meta 2.7: Realizar avaliação da necessidade de atendimento odontológico em 100% dos hipertensos. </vt:lpstr>
      <vt:lpstr>Resultado:Meta 2.8: Realizar avaliação da necessidade de atendimento odontológico em 100% dos diabéticos.   </vt:lpstr>
      <vt:lpstr>Objetivo 3:Melhorar adesão de hipertensos e/ou diabéticos ao programa HIPERDIA.</vt:lpstr>
      <vt:lpstr>Resultado:</vt:lpstr>
      <vt:lpstr>Objetivo 4:Melhorar o registro das informações</vt:lpstr>
      <vt:lpstr>Resultado:</vt:lpstr>
      <vt:lpstr>Objetivo 5:Mapear hipertensos e diabéticos de risco para doença cardiovascular.</vt:lpstr>
      <vt:lpstr>Resultado:Meta 5.1: Realizar estratificação do risco cardiovascular em 100% dos hipertensos cadastrados na unidade de saúde. </vt:lpstr>
      <vt:lpstr>Resultado:Meta 5.2: Realizar estratificação do risco cardiovascular em 100% dos usuários diabéticos cadastrados na unidade de saúde.  </vt:lpstr>
      <vt:lpstr>Objetivo 6:Promover a saúde de hipertensos e diabéticos</vt:lpstr>
      <vt:lpstr>Resultado:</vt:lpstr>
      <vt:lpstr>Discussão:</vt:lpstr>
      <vt:lpstr>Discussão:</vt:lpstr>
      <vt:lpstr>Reflexão crítica sobre aprendizagem</vt:lpstr>
      <vt:lpstr>Muito obrigado!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Pedro</cp:lastModifiedBy>
  <cp:revision>152</cp:revision>
  <dcterms:created xsi:type="dcterms:W3CDTF">2015-08-05T17:36:44Z</dcterms:created>
  <dcterms:modified xsi:type="dcterms:W3CDTF">2015-09-29T23:27:18Z</dcterms:modified>
</cp:coreProperties>
</file>