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6"/>
  </p:notesMasterIdLst>
  <p:sldIdLst>
    <p:sldId id="256" r:id="rId2"/>
    <p:sldId id="291" r:id="rId3"/>
    <p:sldId id="295" r:id="rId4"/>
    <p:sldId id="296" r:id="rId5"/>
    <p:sldId id="297" r:id="rId6"/>
    <p:sldId id="292" r:id="rId7"/>
    <p:sldId id="293" r:id="rId8"/>
    <p:sldId id="298" r:id="rId9"/>
    <p:sldId id="299" r:id="rId10"/>
    <p:sldId id="300" r:id="rId11"/>
    <p:sldId id="288" r:id="rId12"/>
    <p:sldId id="289" r:id="rId13"/>
    <p:sldId id="301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302" r:id="rId30"/>
    <p:sldId id="273" r:id="rId31"/>
    <p:sldId id="274" r:id="rId32"/>
    <p:sldId id="275" r:id="rId33"/>
    <p:sldId id="278" r:id="rId34"/>
    <p:sldId id="279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5" autoAdjust="0"/>
    <p:restoredTop sz="94660"/>
  </p:normalViewPr>
  <p:slideViewPr>
    <p:cSldViewPr>
      <p:cViewPr>
        <p:scale>
          <a:sx n="70" d="100"/>
          <a:sy n="70" d="100"/>
        </p:scale>
        <p:origin x="-566" y="7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BC2E-4818-4647-88DD-8CDBF99BC3FC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04DC2-B7EB-4CC1-BE33-76E008AD0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25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03C91-842B-4247-B58F-EAC28F15F050}" type="datetimeFigureOut">
              <a:rPr lang="pt-BR" smtClean="0"/>
              <a:t>10/08/2015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069797-1DF7-424B-A944-B74937E7B8F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060848"/>
            <a:ext cx="84249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Conclusão de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  <a:p>
            <a:pPr algn="ctr"/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da Atenção aos Usuários Hipertensos e Diabéticos na UBS Francisco de Assis, Brasiléia/AC</a:t>
            </a: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Autor: Pedro Gerardo Tamayo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</a:p>
          <a:p>
            <a:pPr algn="ctr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Leandro Leitzke Thurow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46" y="223527"/>
            <a:ext cx="19685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7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6944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2 Rectángulo"/>
          <p:cNvSpPr/>
          <p:nvPr/>
        </p:nvSpPr>
        <p:spPr>
          <a:xfrm>
            <a:off x="323529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Objetivo 1: Ampliar a cobertura </a:t>
            </a:r>
            <a:r>
              <a:rPr lang="pt-BR" sz="2800" b="1" dirty="0" smtClean="0"/>
              <a:t>.</a:t>
            </a:r>
          </a:p>
          <a:p>
            <a:r>
              <a:rPr lang="pt-BR" sz="2800" dirty="0"/>
              <a:t>Meta 1.1: Cadastrar 80% dos hipertensos </a:t>
            </a:r>
          </a:p>
        </p:txBody>
      </p:sp>
    </p:spTree>
    <p:extLst>
      <p:ext uri="{BB962C8B-B14F-4D97-AF65-F5344CB8AC3E}">
        <p14:creationId xmlns:p14="http://schemas.microsoft.com/office/powerpoint/2010/main" val="34850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40" y="1031156"/>
            <a:ext cx="8568951" cy="54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3528" y="476672"/>
            <a:ext cx="85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1.2: Cadastrar 90% dos diabéticos </a:t>
            </a:r>
          </a:p>
        </p:txBody>
      </p:sp>
    </p:spTree>
    <p:extLst>
      <p:ext uri="{BB962C8B-B14F-4D97-AF65-F5344CB8AC3E}">
        <p14:creationId xmlns:p14="http://schemas.microsoft.com/office/powerpoint/2010/main" val="19884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82106"/>
            <a:ext cx="8784975" cy="4887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404664"/>
            <a:ext cx="6706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2.1: Realizar exame clínico apropriado em 100% dos hipertensos.</a:t>
            </a:r>
          </a:p>
        </p:txBody>
      </p:sp>
    </p:spTree>
    <p:extLst>
      <p:ext uri="{BB962C8B-B14F-4D97-AF65-F5344CB8AC3E}">
        <p14:creationId xmlns:p14="http://schemas.microsoft.com/office/powerpoint/2010/main" val="40854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82107"/>
            <a:ext cx="8640961" cy="4887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19" y="476672"/>
            <a:ext cx="86409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Meta 2.2: Realizar exame clínico apropriado em 100% dos diabéticos.</a:t>
            </a:r>
          </a:p>
        </p:txBody>
      </p:sp>
    </p:spTree>
    <p:extLst>
      <p:ext uri="{BB962C8B-B14F-4D97-AF65-F5344CB8AC3E}">
        <p14:creationId xmlns:p14="http://schemas.microsoft.com/office/powerpoint/2010/main" val="10952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00808"/>
            <a:ext cx="878497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3" y="54144"/>
            <a:ext cx="878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2.3 Indicar a 100% dos hipertensos a realização de exames complementares em dia de acordo com o protocolo.</a:t>
            </a:r>
          </a:p>
        </p:txBody>
      </p:sp>
    </p:spTree>
    <p:extLst>
      <p:ext uri="{BB962C8B-B14F-4D97-AF65-F5344CB8AC3E}">
        <p14:creationId xmlns:p14="http://schemas.microsoft.com/office/powerpoint/2010/main" val="42920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76" y="1745432"/>
            <a:ext cx="8728912" cy="492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227928" y="3284984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40,0%</a:t>
            </a:r>
          </a:p>
          <a:p>
            <a:endParaRPr lang="pt-BR" dirty="0"/>
          </a:p>
        </p:txBody>
      </p:sp>
      <p:sp>
        <p:nvSpPr>
          <p:cNvPr id="5" name="4 CuadroTexto"/>
          <p:cNvSpPr txBox="1"/>
          <p:nvPr/>
        </p:nvSpPr>
        <p:spPr>
          <a:xfrm>
            <a:off x="3851920" y="3238817"/>
            <a:ext cx="80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37,8%</a:t>
            </a:r>
            <a:endParaRPr lang="pt-BR" dirty="0"/>
          </a:p>
        </p:txBody>
      </p:sp>
      <p:sp>
        <p:nvSpPr>
          <p:cNvPr id="6" name="5 CuadroTexto"/>
          <p:cNvSpPr txBox="1"/>
          <p:nvPr/>
        </p:nvSpPr>
        <p:spPr>
          <a:xfrm>
            <a:off x="5487664" y="2734072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57,4%</a:t>
            </a:r>
            <a:endParaRPr lang="pt-BR" dirty="0"/>
          </a:p>
        </p:txBody>
      </p:sp>
      <p:sp>
        <p:nvSpPr>
          <p:cNvPr id="2" name="1 Rectángulo"/>
          <p:cNvSpPr/>
          <p:nvPr/>
        </p:nvSpPr>
        <p:spPr>
          <a:xfrm>
            <a:off x="235576" y="332656"/>
            <a:ext cx="872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2.4: Indicar a 100% dos diabéticos a realização de exames complementares em dia de acordo com o protocolo.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7" y="4941168"/>
            <a:ext cx="53927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60" y="4941168"/>
            <a:ext cx="53927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678" y="4383434"/>
            <a:ext cx="539273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9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9512" y="116632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Meta 2.5: Priorizar a prescrição de medicamentos da farmácia popular para 100% dos hipertensos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4263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9512" y="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2.6: Priorizar a prescrição de medicamentos da farmácia popular para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1873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9" y="1501626"/>
            <a:ext cx="8552063" cy="50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68409" y="116632"/>
            <a:ext cx="85520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2.7: Realizar avaliação da necessidade de atendimento odontológico em 100% dos  </a:t>
            </a:r>
            <a:r>
              <a:rPr lang="pt-BR" sz="2800" dirty="0" smtClean="0"/>
              <a:t>usuários </a:t>
            </a:r>
            <a:r>
              <a:rPr lang="pt-BR" sz="2800" dirty="0"/>
              <a:t>hipertensos.</a:t>
            </a:r>
          </a:p>
        </p:txBody>
      </p:sp>
    </p:spTree>
    <p:extLst>
      <p:ext uri="{BB962C8B-B14F-4D97-AF65-F5344CB8AC3E}">
        <p14:creationId xmlns:p14="http://schemas.microsoft.com/office/powerpoint/2010/main" val="3773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694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3528" y="93107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Meta2. 8: Realizar avaliação da necessidade de atendimento odontológico em 100% dos </a:t>
            </a:r>
            <a:r>
              <a:rPr lang="pt-BR" sz="2800" dirty="0" smtClean="0"/>
              <a:t>usuários  </a:t>
            </a:r>
            <a:r>
              <a:rPr lang="pt-BR" sz="2800" dirty="0"/>
              <a:t>diabéticos.</a:t>
            </a:r>
          </a:p>
          <a:p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49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04664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ipertensão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arterial e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ellitus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são doenças que constituem a primeira causa de hospitalizações no sistema público de saúde do Brasil. 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tem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prevalência de mais de 24% na população adulta de 18 anos, chegando a 63% na população maior de 65 anos. No caso da diabetes mellitus estima-se a presença em 5,8% da população brasileira com 18 anos ou mais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525658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9512" y="3857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- Objetivo 3: Melhorar a adesão da atenção a hipertensos e diabéticos.</a:t>
            </a:r>
          </a:p>
          <a:p>
            <a:r>
              <a:rPr lang="pt-BR" sz="2800" dirty="0"/>
              <a:t>Meta 3.1: Buscar 100% dos hipertensos faltosos às consultas na unidade de saúde conforme a periodicidade recomendada.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580112" y="2432011"/>
            <a:ext cx="3563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No caso dos diabéticos a meta foi cumprida em 100%</a:t>
            </a:r>
          </a:p>
        </p:txBody>
      </p:sp>
    </p:spTree>
    <p:extLst>
      <p:ext uri="{BB962C8B-B14F-4D97-AF65-F5344CB8AC3E}">
        <p14:creationId xmlns:p14="http://schemas.microsoft.com/office/powerpoint/2010/main" val="11631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28800"/>
            <a:ext cx="864096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19" y="-57809"/>
            <a:ext cx="86409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-Objetivo 4: Melhorar registros das informações.</a:t>
            </a:r>
          </a:p>
          <a:p>
            <a:r>
              <a:rPr lang="pt-BR" sz="2800" dirty="0"/>
              <a:t>Meta 4.1: Manter ficha de acompanhamento de 100% dos hipertensos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5228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1296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0" y="1166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4.2: Manter ficha de acompanhamento de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10451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03120"/>
            <a:ext cx="8712968" cy="449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9512" y="0"/>
            <a:ext cx="87129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800" b="1" dirty="0"/>
              <a:t>- Objetivo 5: Realizar estratificação de </a:t>
            </a:r>
            <a:r>
              <a:rPr lang="pt-BR" sz="2800" b="1" dirty="0" smtClean="0"/>
              <a:t>risco cardiovascular</a:t>
            </a:r>
            <a:r>
              <a:rPr lang="pt-BR" sz="2800" b="1" dirty="0"/>
              <a:t>.</a:t>
            </a:r>
          </a:p>
          <a:p>
            <a:r>
              <a:rPr lang="pt-BR" sz="2800" dirty="0"/>
              <a:t>Meta 5.1: Realizar estratificação do risco cardiovascular em 100% dos hipertensos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2536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4095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19" y="0"/>
            <a:ext cx="86409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5.2: Realizar estratificação do risco cardiovascular em 100% dos diabéticos 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27293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9218"/>
            <a:ext cx="8959552" cy="501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23336"/>
            <a:ext cx="895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- Objetivo 6: Promover a saúde dos hipertensos e diabéticos.</a:t>
            </a:r>
          </a:p>
          <a:p>
            <a:r>
              <a:rPr lang="pt-BR" sz="2800" dirty="0"/>
              <a:t>Meta 6.1: Garantir orientação nutricional sobre alimentação saudável a 100% dos hipertensos</a:t>
            </a:r>
          </a:p>
        </p:txBody>
      </p:sp>
    </p:spTree>
    <p:extLst>
      <p:ext uri="{BB962C8B-B14F-4D97-AF65-F5344CB8AC3E}">
        <p14:creationId xmlns:p14="http://schemas.microsoft.com/office/powerpoint/2010/main" val="2631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6895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5240" y="19812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Meta 6.2: Garantir orientação nutricional sobre alimentação saudável a 100% dos diabéticos.</a:t>
            </a:r>
          </a:p>
        </p:txBody>
      </p:sp>
    </p:spTree>
    <p:extLst>
      <p:ext uri="{BB962C8B-B14F-4D97-AF65-F5344CB8AC3E}">
        <p14:creationId xmlns:p14="http://schemas.microsoft.com/office/powerpoint/2010/main" val="8796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6792"/>
            <a:ext cx="5400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724129" y="3044200"/>
            <a:ext cx="3758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Esta meta foi cumprida</a:t>
            </a:r>
          </a:p>
          <a:p>
            <a:r>
              <a:rPr lang="pt-BR" sz="2400" b="1" dirty="0" smtClean="0"/>
              <a:t> em 100 dos diabéticos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3 Rectángulo"/>
          <p:cNvSpPr/>
          <p:nvPr/>
        </p:nvSpPr>
        <p:spPr>
          <a:xfrm>
            <a:off x="323528" y="10775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6.3: Garantir orientação em relação à prática regular de atividade física a 100% dos </a:t>
            </a:r>
            <a:r>
              <a:rPr lang="pt-BR" sz="2800" dirty="0" smtClean="0"/>
              <a:t>usuários </a:t>
            </a:r>
            <a:r>
              <a:rPr lang="pt-BR" sz="2800" dirty="0"/>
              <a:t>hipertensos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5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4994"/>
            <a:ext cx="8712968" cy="528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6.5: </a:t>
            </a:r>
            <a:r>
              <a:rPr lang="pt-BR" sz="2800" dirty="0" smtClean="0"/>
              <a:t>e 6.6 :Garantir </a:t>
            </a:r>
            <a:r>
              <a:rPr lang="pt-BR" sz="2800" dirty="0"/>
              <a:t>orientação sobre os riscos do tabagismo a 100% dos </a:t>
            </a:r>
            <a:r>
              <a:rPr lang="pt-BR" sz="2800" dirty="0" smtClean="0"/>
              <a:t>usuários hipertensos e diabéticos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7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12967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9511" y="41255"/>
            <a:ext cx="8712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Meta 6.5: Garantir orientação sobre os riscos do tabagismo a 100% dos </a:t>
            </a:r>
            <a:r>
              <a:rPr lang="pt-BR" sz="2800" dirty="0" smtClean="0"/>
              <a:t>usuários </a:t>
            </a:r>
            <a:r>
              <a:rPr lang="pt-BR" sz="2800" dirty="0"/>
              <a:t>hipertensos.</a:t>
            </a:r>
          </a:p>
        </p:txBody>
      </p:sp>
    </p:spTree>
    <p:extLst>
      <p:ext uri="{BB962C8B-B14F-4D97-AF65-F5344CB8AC3E}">
        <p14:creationId xmlns:p14="http://schemas.microsoft.com/office/powerpoint/2010/main" val="26976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3529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</a:t>
            </a:r>
            <a:r>
              <a:rPr lang="pt-BR" sz="3200" b="1" dirty="0" smtClean="0"/>
              <a:t>Introdução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Brasileia - município localizado </a:t>
            </a:r>
            <a:r>
              <a:rPr lang="pt-BR" sz="3200" dirty="0"/>
              <a:t>no sul do </a:t>
            </a:r>
            <a:r>
              <a:rPr lang="pt-BR" sz="3200" dirty="0" smtClean="0"/>
              <a:t>estado do Acre. </a:t>
            </a:r>
            <a:r>
              <a:rPr lang="pt-BR" sz="3200" dirty="0"/>
              <a:t>P</a:t>
            </a:r>
            <a:r>
              <a:rPr lang="pt-BR" sz="3200" dirty="0" smtClean="0"/>
              <a:t>opulação estimada </a:t>
            </a:r>
            <a:r>
              <a:rPr lang="pt-BR" sz="3200" dirty="0"/>
              <a:t>em 21.398 habitantes. Sua área é de 3.916,507 km² (com uma densidade de 5,46 h/km²). Tem limite com o Departamento de Pando na </a:t>
            </a:r>
            <a:r>
              <a:rPr lang="pt-BR" sz="3200" dirty="0" smtClean="0"/>
              <a:t>Bolívia, com </a:t>
            </a:r>
            <a:r>
              <a:rPr lang="pt-BR" sz="3200" dirty="0"/>
              <a:t>os </a:t>
            </a:r>
            <a:r>
              <a:rPr lang="pt-BR" sz="3200" dirty="0" smtClean="0"/>
              <a:t>municípios de </a:t>
            </a:r>
            <a:r>
              <a:rPr lang="pt-BR" sz="3200" dirty="0"/>
              <a:t>Epitaciolândia, Assis Brasil, Sena Madureira e Xapuri</a:t>
            </a:r>
            <a:r>
              <a:rPr lang="pt-BR" sz="3200" dirty="0" smtClean="0"/>
              <a:t>.</a:t>
            </a:r>
          </a:p>
          <a:p>
            <a:pPr algn="just"/>
            <a:r>
              <a:rPr lang="pt-BR" sz="3200" dirty="0"/>
              <a:t>A rede de atenção básica de saúde está formada por </a:t>
            </a:r>
            <a:r>
              <a:rPr lang="pt-BR" sz="3200" dirty="0" smtClean="0"/>
              <a:t>nove </a:t>
            </a:r>
            <a:r>
              <a:rPr lang="pt-BR" sz="3200" dirty="0"/>
              <a:t>UBS do tipo ESF </a:t>
            </a:r>
            <a:r>
              <a:rPr lang="pt-BR" sz="3200" dirty="0" smtClean="0"/>
              <a:t>e um Hospital municipal pequeno.  </a:t>
            </a:r>
            <a:r>
              <a:rPr lang="pt-BR" sz="3200" dirty="0"/>
              <a:t>Oferecendo cobertura </a:t>
            </a:r>
            <a:r>
              <a:rPr lang="pt-BR" sz="3200" dirty="0" smtClean="0"/>
              <a:t>populacional </a:t>
            </a:r>
            <a:r>
              <a:rPr lang="pt-BR" sz="3200" dirty="0"/>
              <a:t>estimada em 100 %.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65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506805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3528" y="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Meta </a:t>
            </a:r>
            <a:r>
              <a:rPr lang="pt-BR" sz="2400" dirty="0" smtClean="0"/>
              <a:t>6.7 e 6.8:Garantir </a:t>
            </a:r>
            <a:r>
              <a:rPr lang="pt-BR" sz="2400" dirty="0"/>
              <a:t>orientação sobre higiene bucal a 100% dos </a:t>
            </a:r>
            <a:r>
              <a:rPr lang="pt-BR" sz="2400" dirty="0" smtClean="0"/>
              <a:t>usuários hipertensos e diabéticos</a:t>
            </a:r>
            <a:r>
              <a:rPr lang="pt-BR" sz="2400" dirty="0"/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508104" y="3105834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No caso dos diabéticos a meta foi cumprida em 100%</a:t>
            </a:r>
          </a:p>
        </p:txBody>
      </p:sp>
    </p:spTree>
    <p:extLst>
      <p:ext uri="{BB962C8B-B14F-4D97-AF65-F5344CB8AC3E}">
        <p14:creationId xmlns:p14="http://schemas.microsoft.com/office/powerpoint/2010/main" val="23046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 </a:t>
            </a:r>
            <a:r>
              <a:rPr lang="pt-BR" sz="3200" dirty="0" smtClean="0"/>
              <a:t>                           </a:t>
            </a:r>
            <a:r>
              <a:rPr lang="pt-BR" sz="3200" b="1" dirty="0" smtClean="0"/>
              <a:t>Discussão</a:t>
            </a:r>
            <a:endParaRPr lang="pt-BR" sz="3200" b="1" dirty="0"/>
          </a:p>
          <a:p>
            <a:r>
              <a:rPr lang="pt-BR" sz="3200" dirty="0"/>
              <a:t> </a:t>
            </a:r>
            <a:r>
              <a:rPr lang="pt-BR" sz="2800" b="1" dirty="0"/>
              <a:t>A intervenção:</a:t>
            </a:r>
          </a:p>
          <a:p>
            <a:r>
              <a:rPr lang="pt-BR" sz="2800" dirty="0"/>
              <a:t>-Propiciou a ampliação da cobertura da atenção à população alvo da intervenção. Conseguimos alcançar e passar a meta do cadastro proposta no projeto. </a:t>
            </a:r>
          </a:p>
          <a:p>
            <a:pPr marL="457200" indent="-457200">
              <a:buFontTx/>
              <a:buChar char="-"/>
            </a:pPr>
            <a:r>
              <a:rPr lang="pt-BR" sz="2800" dirty="0" smtClean="0"/>
              <a:t>foi </a:t>
            </a:r>
            <a:r>
              <a:rPr lang="pt-BR" sz="2800" dirty="0"/>
              <a:t>muito importante para a nossa equipe de trabalho, já que alcançamos uma melhor preparação para o desenvolvimento de nosso trabalho em saúde. Teve um impacto positivo no desenvolvimento de outras ações programáticas. Reforçou o papel de cada profissional na equipe</a:t>
            </a:r>
            <a:r>
              <a:rPr lang="pt-BR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pt-BR" sz="2800" dirty="0"/>
              <a:t>Foi importante para o nosso serviço. Com a capacitação do pessoal melhoramos a qualidade dos atendimentos.</a:t>
            </a:r>
          </a:p>
        </p:txBody>
      </p:sp>
    </p:spTree>
    <p:extLst>
      <p:ext uri="{BB962C8B-B14F-4D97-AF65-F5344CB8AC3E}">
        <p14:creationId xmlns:p14="http://schemas.microsoft.com/office/powerpoint/2010/main" val="1224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896" y="86261"/>
            <a:ext cx="892899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800" b="1" dirty="0" smtClean="0"/>
              <a:t>                                   Discussão</a:t>
            </a:r>
            <a:endParaRPr lang="pt-BR" sz="2800" b="1" dirty="0"/>
          </a:p>
          <a:p>
            <a:r>
              <a:rPr lang="pt-BR" sz="2800" b="1" dirty="0"/>
              <a:t> </a:t>
            </a:r>
            <a:endParaRPr lang="pt-BR" sz="2800" dirty="0"/>
          </a:p>
          <a:p>
            <a:pPr algn="just"/>
            <a:r>
              <a:rPr lang="pt-BR" sz="2800" dirty="0" smtClean="0"/>
              <a:t>-Com a intervenção, a </a:t>
            </a:r>
            <a:r>
              <a:rPr lang="pt-BR" sz="2800" dirty="0"/>
              <a:t>nossa comunidade também foi favorecida. As melhoras no atendimento à população repercutiram de forma positiva nos indicadores de saúde da área.  A população alvo da intervenção demonstra satisfação com o atendimento recebido, agora o fluxo de </a:t>
            </a:r>
            <a:r>
              <a:rPr lang="pt-BR" sz="2800" dirty="0" smtClean="0"/>
              <a:t>usuários </a:t>
            </a:r>
            <a:r>
              <a:rPr lang="pt-BR" sz="2800" dirty="0"/>
              <a:t>é maior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-A </a:t>
            </a:r>
            <a:r>
              <a:rPr lang="pt-BR" sz="2800" dirty="0"/>
              <a:t>nossa intervenção já é parte da rotina de nosso serviço. Daqui em diante pretendemos manter os indicadores de qualidade que foram cumpridos em 100% durante a intervenção e melhorar os que não alcançaram esse percentual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80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78497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Reflexão </a:t>
            </a:r>
            <a:r>
              <a:rPr lang="pt-BR" sz="3200" b="1" dirty="0" smtClean="0"/>
              <a:t>crítica </a:t>
            </a:r>
            <a:r>
              <a:rPr lang="pt-BR" sz="3200" b="1" dirty="0"/>
              <a:t>sobre o processo pessoal de aprendizagem.</a:t>
            </a:r>
          </a:p>
          <a:p>
            <a:endParaRPr lang="pt-BR" sz="3200" dirty="0"/>
          </a:p>
          <a:p>
            <a:r>
              <a:rPr lang="pt-BR" sz="2800" dirty="0"/>
              <a:t>-O curso cumpriu e superou as minhas expectativas e tem sido uma experiência muito interessante.    </a:t>
            </a:r>
          </a:p>
          <a:p>
            <a:r>
              <a:rPr lang="pt-BR" sz="2800" dirty="0" smtClean="0"/>
              <a:t>-</a:t>
            </a:r>
            <a:r>
              <a:rPr lang="pt-BR" sz="2800" dirty="0"/>
              <a:t>Significou uma oportunidade para conhecer, interagir com os colegas  sobre as suas experiências de trabalho em matéria de saúde</a:t>
            </a:r>
          </a:p>
          <a:p>
            <a:r>
              <a:rPr lang="pt-BR" sz="2800" dirty="0"/>
              <a:t>- os temas mais interessantes estão relacionados com o manejo de doenças endêmicas, por exemplo, Leishmaniose, Hanseníase, algumas Dermatoses frequentes na região e também casos clínicos de tuberculose.</a:t>
            </a:r>
          </a:p>
          <a:p>
            <a:r>
              <a:rPr lang="pt-BR" sz="2800" dirty="0"/>
              <a:t>- As melhorias nos atendimentos já formam parte da rotina no serviço.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589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96943" cy="60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53990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0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61020"/>
            <a:ext cx="88569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dirty="0" smtClean="0"/>
          </a:p>
          <a:p>
            <a:r>
              <a:rPr lang="pt-BR" sz="3200" b="1" dirty="0" smtClean="0"/>
              <a:t>                            Introdução</a:t>
            </a:r>
          </a:p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A </a:t>
            </a:r>
            <a:r>
              <a:rPr lang="pt-BR" sz="3200" dirty="0"/>
              <a:t>UBS </a:t>
            </a:r>
            <a:r>
              <a:rPr lang="pt-BR" sz="3200" dirty="0" smtClean="0"/>
              <a:t>Francisco de Assis é </a:t>
            </a:r>
            <a:r>
              <a:rPr lang="pt-BR" sz="3200" dirty="0"/>
              <a:t>uma ESF da área urbana com uma população de </a:t>
            </a:r>
            <a:r>
              <a:rPr lang="pt-BR" sz="3200" dirty="0" smtClean="0"/>
              <a:t>4.071 </a:t>
            </a:r>
            <a:r>
              <a:rPr lang="pt-BR" sz="3200" dirty="0"/>
              <a:t>habitantes cadastrados, possui uma equipe de saúde da família</a:t>
            </a:r>
            <a:r>
              <a:rPr lang="pt-BR" sz="3200" dirty="0" smtClean="0"/>
              <a:t>.</a:t>
            </a:r>
            <a:r>
              <a:rPr lang="pt-BR" sz="3200" dirty="0"/>
              <a:t> A estrutura da UBS é pequena, embora tenha sido construída para esse </a:t>
            </a:r>
            <a:r>
              <a:rPr lang="pt-BR" sz="3200" dirty="0" smtClean="0"/>
              <a:t>fim. </a:t>
            </a:r>
            <a:r>
              <a:rPr lang="pt-BR" sz="3200" dirty="0"/>
              <a:t>A área geográfica de abrangência é grande. </a:t>
            </a:r>
            <a:endParaRPr lang="pt-BR" sz="32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2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4576" y="404664"/>
            <a:ext cx="87849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  </a:t>
            </a:r>
            <a:r>
              <a:rPr lang="pt-BR" sz="3200" b="1" dirty="0" smtClean="0"/>
              <a:t>Introdução</a:t>
            </a:r>
          </a:p>
          <a:p>
            <a:pPr algn="just"/>
            <a:r>
              <a:rPr lang="pt-BR" sz="3200" dirty="0" smtClean="0"/>
              <a:t>Na UBS, identificava-se </a:t>
            </a:r>
            <a:r>
              <a:rPr lang="pt-BR" sz="3200" dirty="0"/>
              <a:t>uma baixa cobertura </a:t>
            </a:r>
            <a:r>
              <a:rPr lang="pt-BR" sz="3200" dirty="0" smtClean="0"/>
              <a:t> de apenas 32% do </a:t>
            </a:r>
            <a:r>
              <a:rPr lang="pt-BR" sz="3200" dirty="0"/>
              <a:t>programa, </a:t>
            </a:r>
            <a:r>
              <a:rPr lang="pt-BR" sz="3200" dirty="0" smtClean="0"/>
              <a:t>com 8</a:t>
            </a:r>
            <a:r>
              <a:rPr lang="pt-BR" sz="3200" dirty="0"/>
              <a:t>% de </a:t>
            </a:r>
            <a:r>
              <a:rPr lang="pt-BR" sz="3200" dirty="0" smtClean="0"/>
              <a:t>prevalência de HA e 2,1% de DM, </a:t>
            </a:r>
            <a:r>
              <a:rPr lang="pt-BR" sz="3200" dirty="0"/>
              <a:t>ainda muito abaixo segundo os dados estimados de outras regiões do </a:t>
            </a:r>
            <a:r>
              <a:rPr lang="pt-BR" sz="3200" dirty="0" smtClean="0"/>
              <a:t>país.</a:t>
            </a:r>
          </a:p>
          <a:p>
            <a:pPr algn="just"/>
            <a:r>
              <a:rPr lang="pt-BR" sz="3200" dirty="0" smtClean="0"/>
              <a:t>- Muitos usuários </a:t>
            </a:r>
            <a:r>
              <a:rPr lang="pt-BR" sz="3200" dirty="0"/>
              <a:t>faltosos e sem controle por </a:t>
            </a:r>
            <a:r>
              <a:rPr lang="pt-BR" sz="3200" dirty="0" smtClean="0"/>
              <a:t>diferentes razões.</a:t>
            </a:r>
          </a:p>
          <a:p>
            <a:pPr algn="just"/>
            <a:r>
              <a:rPr lang="pt-BR" sz="3200" dirty="0" smtClean="0"/>
              <a:t>- Elevado </a:t>
            </a:r>
            <a:r>
              <a:rPr lang="pt-BR" sz="3200" dirty="0"/>
              <a:t>número de </a:t>
            </a:r>
            <a:r>
              <a:rPr lang="pt-BR" sz="3200" dirty="0" smtClean="0"/>
              <a:t>usuários</a:t>
            </a:r>
            <a:r>
              <a:rPr lang="pt-BR" sz="3200" dirty="0"/>
              <a:t> </a:t>
            </a:r>
            <a:r>
              <a:rPr lang="pt-BR" sz="3200" dirty="0" smtClean="0"/>
              <a:t>com</a:t>
            </a:r>
            <a:r>
              <a:rPr lang="pt-BR" sz="3200" dirty="0"/>
              <a:t> sequelas</a:t>
            </a:r>
            <a:r>
              <a:rPr lang="pt-BR" sz="3200" dirty="0" smtClean="0"/>
              <a:t>  por estas doenças.</a:t>
            </a:r>
          </a:p>
          <a:p>
            <a:pPr algn="just"/>
            <a:r>
              <a:rPr lang="pt-BR" sz="3200" dirty="0" smtClean="0"/>
              <a:t>- Falta de uma avaliação integral dos usuários. - Baixa cobertura laboratorial.</a:t>
            </a:r>
          </a:p>
          <a:p>
            <a:pPr algn="just"/>
            <a:r>
              <a:rPr lang="pt-BR" sz="3200" dirty="0" smtClean="0"/>
              <a:t>- Falta de capacitação da equipe.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978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192" y="1433480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Objetivo </a:t>
            </a:r>
            <a:r>
              <a:rPr lang="pt-BR" sz="3600" b="1" dirty="0" smtClean="0"/>
              <a:t>geral</a:t>
            </a:r>
          </a:p>
          <a:p>
            <a:endParaRPr lang="pt-BR" sz="3200" b="1" dirty="0"/>
          </a:p>
          <a:p>
            <a:pPr algn="just"/>
            <a:r>
              <a:rPr lang="pt-BR" sz="3200" dirty="0"/>
              <a:t>Melhorar a Atenção à Saúde </a:t>
            </a:r>
            <a:r>
              <a:rPr lang="pt-BR" sz="3200" dirty="0" smtClean="0"/>
              <a:t>aos usuários com Hipertensão Arterial  </a:t>
            </a:r>
            <a:r>
              <a:rPr lang="pt-BR" sz="3200" dirty="0"/>
              <a:t>e </a:t>
            </a:r>
            <a:r>
              <a:rPr lang="pt-BR" sz="3200" dirty="0" smtClean="0"/>
              <a:t>Diabetes Mellitus  </a:t>
            </a:r>
            <a:r>
              <a:rPr lang="pt-BR" sz="3200" dirty="0"/>
              <a:t>na UBS Francisco de Assis, no município de Brasileia/AC.</a:t>
            </a:r>
          </a:p>
        </p:txBody>
      </p:sp>
    </p:spTree>
    <p:extLst>
      <p:ext uri="{BB962C8B-B14F-4D97-AF65-F5344CB8AC3E}">
        <p14:creationId xmlns:p14="http://schemas.microsoft.com/office/powerpoint/2010/main" val="30399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620688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Metodologia</a:t>
            </a:r>
          </a:p>
          <a:p>
            <a:pPr algn="ctr"/>
            <a:endParaRPr lang="pt-BR" sz="3200" b="1" dirty="0" smtClean="0"/>
          </a:p>
          <a:p>
            <a:pPr algn="just"/>
            <a:r>
              <a:rPr lang="pt-BR" sz="3200" dirty="0"/>
              <a:t>A intervenção foi desenvolvida em 3 </a:t>
            </a:r>
            <a:r>
              <a:rPr lang="pt-BR" sz="3200" dirty="0" smtClean="0"/>
              <a:t>meses e contou com </a:t>
            </a:r>
            <a:r>
              <a:rPr lang="pt-BR" sz="3200" dirty="0"/>
              <a:t>toda a equipe de trabalho</a:t>
            </a:r>
            <a:r>
              <a:rPr lang="pt-BR" sz="3200" dirty="0" smtClean="0"/>
              <a:t>, </a:t>
            </a:r>
            <a:r>
              <a:rPr lang="pt-BR" sz="3200" dirty="0"/>
              <a:t>apoio dos gestores e das lideranças </a:t>
            </a:r>
            <a:r>
              <a:rPr lang="pt-BR" sz="3200" dirty="0" smtClean="0"/>
              <a:t>comunitárias.</a:t>
            </a:r>
          </a:p>
          <a:p>
            <a:pPr algn="just"/>
            <a:r>
              <a:rPr lang="pt-BR" sz="3200" dirty="0" smtClean="0"/>
              <a:t>A </a:t>
            </a:r>
            <a:r>
              <a:rPr lang="pt-BR" sz="3200" dirty="0"/>
              <a:t>população alvo da intervenção foram os portadores de hipertensão arterial e diabetes mellitus, moradores da área de abrangência da UBS. </a:t>
            </a:r>
          </a:p>
          <a:p>
            <a:pPr algn="just"/>
            <a:r>
              <a:rPr lang="pt-BR" sz="3200" dirty="0"/>
              <a:t> </a:t>
            </a:r>
          </a:p>
          <a:p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639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</a:t>
            </a:r>
            <a:r>
              <a:rPr lang="pt-BR" sz="3200" b="1" dirty="0" smtClean="0"/>
              <a:t>Metodologia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Utilizamos  </a:t>
            </a:r>
            <a:r>
              <a:rPr lang="pt-BR" sz="3200" dirty="0"/>
              <a:t>o protocolo do Ministério da Saúde de 2013 </a:t>
            </a:r>
            <a:r>
              <a:rPr lang="pt-BR" sz="3200" dirty="0" smtClean="0"/>
              <a:t>. </a:t>
            </a:r>
            <a:r>
              <a:rPr lang="pt-BR" sz="3200" dirty="0"/>
              <a:t>Cadernos de Atenção Básica nº 36 </a:t>
            </a:r>
            <a:r>
              <a:rPr lang="pt-BR" sz="3200" dirty="0" smtClean="0"/>
              <a:t>- </a:t>
            </a:r>
            <a:r>
              <a:rPr lang="pt-BR" sz="3200" dirty="0"/>
              <a:t>Estratégias para o cuidado da pessoa com doença crônica - Diabetes mellitus e Caderno de Atenção Básica nº </a:t>
            </a:r>
            <a:r>
              <a:rPr lang="pt-BR" sz="3200" dirty="0" smtClean="0"/>
              <a:t>37 - Estratégias </a:t>
            </a:r>
            <a:r>
              <a:rPr lang="pt-BR" sz="3200" dirty="0"/>
              <a:t>para o cuidado da pessoa com doença crônica - Hipertensão arterial sistêmica. </a:t>
            </a:r>
            <a:r>
              <a:rPr lang="pt-BR" sz="3200" dirty="0" smtClean="0"/>
              <a:t>Prontuários individuais. Também foi  utilizada a  ficha </a:t>
            </a:r>
            <a:r>
              <a:rPr lang="pt-BR" sz="3200" dirty="0"/>
              <a:t>espelho oferecida pelo curso de especialização.</a:t>
            </a:r>
          </a:p>
        </p:txBody>
      </p:sp>
    </p:spTree>
    <p:extLst>
      <p:ext uri="{BB962C8B-B14F-4D97-AF65-F5344CB8AC3E}">
        <p14:creationId xmlns:p14="http://schemas.microsoft.com/office/powerpoint/2010/main" val="22618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4968" y="18864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                           </a:t>
            </a:r>
            <a:r>
              <a:rPr lang="pt-BR" sz="3200" b="1" dirty="0" smtClean="0"/>
              <a:t>Metodologia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Apresentamos </a:t>
            </a:r>
            <a:r>
              <a:rPr lang="pt-BR" sz="3200" dirty="0"/>
              <a:t>o projeto a toda a equipe de trabalho e aos representantes da comunidade. A equipe recebeu capacitação sobre o programa de atenção aos </a:t>
            </a:r>
            <a:r>
              <a:rPr lang="pt-BR" sz="3200" dirty="0" smtClean="0"/>
              <a:t>usuários </a:t>
            </a:r>
            <a:r>
              <a:rPr lang="pt-BR" sz="3200" dirty="0"/>
              <a:t>hipertensos </a:t>
            </a:r>
            <a:r>
              <a:rPr lang="pt-BR" sz="3200" dirty="0" smtClean="0"/>
              <a:t> e  diabéticos</a:t>
            </a:r>
            <a:r>
              <a:rPr lang="pt-BR" sz="3200" dirty="0"/>
              <a:t>. </a:t>
            </a:r>
            <a:endParaRPr lang="pt-BR" sz="3200" dirty="0" smtClean="0"/>
          </a:p>
          <a:p>
            <a:pPr algn="just"/>
            <a:r>
              <a:rPr lang="pt-BR" sz="3200" dirty="0" smtClean="0"/>
              <a:t>Realizamos </a:t>
            </a:r>
            <a:r>
              <a:rPr lang="pt-BR" sz="3200" dirty="0"/>
              <a:t>atividades educativas dentro e fora da UBS utilizando principalmente  técnicas participativas.</a:t>
            </a:r>
          </a:p>
        </p:txBody>
      </p:sp>
    </p:spTree>
    <p:extLst>
      <p:ext uri="{BB962C8B-B14F-4D97-AF65-F5344CB8AC3E}">
        <p14:creationId xmlns:p14="http://schemas.microsoft.com/office/powerpoint/2010/main" val="15809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1597</TotalTime>
  <Words>1220</Words>
  <Application>Microsoft Office PowerPoint</Application>
  <PresentationFormat>Presentación en pantalla (4:3)</PresentationFormat>
  <Paragraphs>94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Brío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Gerardo Tamayo Torres</dc:creator>
  <cp:lastModifiedBy>Pedro Gerardo Tamayo Torres</cp:lastModifiedBy>
  <cp:revision>139</cp:revision>
  <dcterms:created xsi:type="dcterms:W3CDTF">2015-06-28T14:08:26Z</dcterms:created>
  <dcterms:modified xsi:type="dcterms:W3CDTF">2015-08-10T22:28:32Z</dcterms:modified>
</cp:coreProperties>
</file>