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0" r:id="rId3"/>
    <p:sldId id="257" r:id="rId4"/>
    <p:sldId id="258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530" autoAdjust="0"/>
  </p:normalViewPr>
  <p:slideViewPr>
    <p:cSldViewPr>
      <p:cViewPr>
        <p:scale>
          <a:sx n="90" d="100"/>
          <a:sy n="90" d="100"/>
        </p:scale>
        <p:origin x="-804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UDA\Desktop\pedro\especializ\unidade%202\coleta%20dados%20pedro%20ventura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UDA\Desktop\pedro\especializ\unidade%202\coleta%20dados%20pedro%20ventura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UDA\Desktop\pedro\especializ\unidade%202\coleta%20dados%20pedro%20ventur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51902348889902"/>
          <c:y val="0.32413502812977502"/>
          <c:w val="0.84426229508196282"/>
          <c:h val="0.552001078127108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Indicadores!$C$40</c:f>
              <c:strCache>
                <c:ptCount val="1"/>
                <c:pt idx="0">
                  <c:v>Proporção de crianças de 6 a 24 meses com suplementação de ferro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Indicadores!$D$39:$F$39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Indicadores!$D$40:$F$40</c:f>
              <c:numCache>
                <c:formatCode>0.0%</c:formatCode>
                <c:ptCount val="3"/>
                <c:pt idx="0">
                  <c:v>0.952380952380952</c:v>
                </c:pt>
                <c:pt idx="1">
                  <c:v>0.92592592592592293</c:v>
                </c:pt>
                <c:pt idx="2">
                  <c:v>0.84848484848485106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820288"/>
        <c:axId val="189923328"/>
      </c:barChart>
      <c:catAx>
        <c:axId val="187820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pt-BR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89923328"/>
        <c:crosses val="autoZero"/>
        <c:auto val="1"/>
        <c:lblAlgn val="ctr"/>
        <c:lblOffset val="100"/>
        <c:noMultiLvlLbl val="0"/>
      </c:catAx>
      <c:valAx>
        <c:axId val="189923328"/>
        <c:scaling>
          <c:orientation val="minMax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pt-BR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8782028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70020120724402"/>
          <c:y val="0.31854838709677508"/>
          <c:w val="0.84708249496981902"/>
          <c:h val="0.55241935483870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Indicadores!$C$57</c:f>
              <c:strCache>
                <c:ptCount val="1"/>
                <c:pt idx="0">
                  <c:v>Proporção de crianças entre 6 e 72 meses com avaliação de necessidade de atendimento odontológico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Indicadores!$D$56:$F$56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Indicadores!$D$57:$F$57</c:f>
              <c:numCache>
                <c:formatCode>0.0%</c:formatCode>
                <c:ptCount val="3"/>
                <c:pt idx="0">
                  <c:v>1</c:v>
                </c:pt>
                <c:pt idx="1">
                  <c:v>0.96551724137930794</c:v>
                </c:pt>
                <c:pt idx="2">
                  <c:v>0.89610389610390007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949824"/>
        <c:axId val="189951360"/>
      </c:barChart>
      <c:catAx>
        <c:axId val="189949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pt-BR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89951360"/>
        <c:crosses val="autoZero"/>
        <c:auto val="1"/>
        <c:lblAlgn val="ctr"/>
        <c:lblOffset val="100"/>
        <c:noMultiLvlLbl val="0"/>
      </c:catAx>
      <c:valAx>
        <c:axId val="18995136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pt-BR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8994982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 algn="just"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93559898681602"/>
          <c:y val="0.28937832452754708"/>
          <c:w val="0.84677502714590813"/>
          <c:h val="0.593408716119780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Indicadores!$C$62</c:f>
              <c:strCache>
                <c:ptCount val="1"/>
                <c:pt idx="0">
                  <c:v>Proporção de crianças de 6 a 72 meses com primeira consulta odontológica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Indicadores!$D$61:$F$61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Indicadores!$D$62:$F$62</c:f>
              <c:numCache>
                <c:formatCode>0.0%</c:formatCode>
                <c:ptCount val="3"/>
                <c:pt idx="0">
                  <c:v>1</c:v>
                </c:pt>
                <c:pt idx="1">
                  <c:v>0.96551724137930794</c:v>
                </c:pt>
                <c:pt idx="2">
                  <c:v>0.89610389610390007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983744"/>
        <c:axId val="213320448"/>
      </c:barChart>
      <c:catAx>
        <c:axId val="189983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pt-BR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3320448"/>
        <c:crosses val="autoZero"/>
        <c:auto val="1"/>
        <c:lblAlgn val="ctr"/>
        <c:lblOffset val="100"/>
        <c:noMultiLvlLbl val="0"/>
      </c:catAx>
      <c:valAx>
        <c:axId val="21332044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pt-BR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8998374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96EAC-E015-4E4E-B05E-90530F7E0B4A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C75B0-767B-418D-9613-5A0E17C430D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95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, já apresenta adequada estrutura e acompanhamento</a:t>
            </a:r>
          </a:p>
          <a:p>
            <a:r>
              <a:rPr lang="pt-BR" dirty="0" smtClean="0"/>
              <a:t>Grande problema sociocultural da nossa sociedade, pouca participação dos pais, grande carga de trabalho;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C75B0-767B-418D-9613-5A0E17C430D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Espaço</a:t>
            </a:r>
            <a:r>
              <a:rPr lang="pt-BR" baseline="0" dirty="0" smtClean="0"/>
              <a:t> físico amplo interno e externo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C75B0-767B-418D-9613-5A0E17C430D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C75B0-767B-418D-9613-5A0E17C430D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dirty="0" smtClean="0"/>
              <a:t>Qualificação dos registros em prontuário eletrônico, fichas-espelho, cadernetas de saúde e vacinação;</a:t>
            </a:r>
          </a:p>
          <a:p>
            <a:r>
              <a:rPr lang="pt-BR" sz="1200" dirty="0" smtClean="0"/>
              <a:t>Grupos semanais para informação aos pais e familiares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C75B0-767B-418D-9613-5A0E17C430D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 fato que dificultou o cadastramento de um número maior de usuário e suas respectivas famílias, foi à grande quantidade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dosusuários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que realizam consultas particulares com pediatras e realizam seus acompanhamentos fora da unidade.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C75B0-767B-418D-9613-5A0E17C430D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 problemas mais relatados pelas mães que causaram dificuldade foram: a perda da receita fornecida pelo médico na consulta e o esquecimento do horário de tomada. Porém, acredito que realizamos uma boa cobertura e suplementação de ferro, pois sempre eram prescritos novamente durante as consultas e reforçado a importância da tomada dos medicamentos, bem como seus pontos positivos para o desenvolvimento da criança.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C75B0-767B-418D-9613-5A0E17C430D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Porém o fato que, de certa forma, tornou esse processo mais lento foi a carga horária diminuída da dentista da unidade, pois ela atende apenas 20 horas semanais na unidade e assim demorando um pouco mais do que o restante dos profissionais para suprir a demanda destinada a ela. 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C75B0-767B-418D-9613-5A0E17C430D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dirty="0" smtClean="0"/>
              <a:t>como alimentação, atividade física, vacinação, atendimento odontológico, exames preventivos de doenças, orientações sobre cuidados e fatores de riscos para doenças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C75B0-767B-418D-9613-5A0E17C430D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7E6D-26D1-47AE-9AD7-7F083B3DE01F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E1B65-9C1E-40EB-A92D-97C310C2298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7E6D-26D1-47AE-9AD7-7F083B3DE01F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E1B65-9C1E-40EB-A92D-97C310C2298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7E6D-26D1-47AE-9AD7-7F083B3DE01F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E1B65-9C1E-40EB-A92D-97C310C2298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7E6D-26D1-47AE-9AD7-7F083B3DE01F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E1B65-9C1E-40EB-A92D-97C310C2298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7E6D-26D1-47AE-9AD7-7F083B3DE01F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E1B65-9C1E-40EB-A92D-97C310C2298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7E6D-26D1-47AE-9AD7-7F083B3DE01F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E1B65-9C1E-40EB-A92D-97C310C2298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7E6D-26D1-47AE-9AD7-7F083B3DE01F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E1B65-9C1E-40EB-A92D-97C310C2298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7E6D-26D1-47AE-9AD7-7F083B3DE01F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E1B65-9C1E-40EB-A92D-97C310C2298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7E6D-26D1-47AE-9AD7-7F083B3DE01F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E1B65-9C1E-40EB-A92D-97C310C2298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7E6D-26D1-47AE-9AD7-7F083B3DE01F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E1B65-9C1E-40EB-A92D-97C310C2298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7E6D-26D1-47AE-9AD7-7F083B3DE01F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E1B65-9C1E-40EB-A92D-97C310C2298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A7E6D-26D1-47AE-9AD7-7F083B3DE01F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E1B65-9C1E-40EB-A92D-97C310C2298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71472" y="2857496"/>
            <a:ext cx="7815290" cy="3671912"/>
          </a:xfrm>
        </p:spPr>
        <p:txBody>
          <a:bodyPr>
            <a:normAutofit fontScale="90000"/>
          </a:bodyPr>
          <a:lstStyle/>
          <a:p>
            <a:r>
              <a:rPr lang="pt-BR" sz="4000" b="1" dirty="0">
                <a:solidFill>
                  <a:srgbClr val="0070C0"/>
                </a:solidFill>
              </a:rPr>
              <a:t>Melhoria da atenção à Saúde da Criança entre zero a 72 meses de idade na UBS/</a:t>
            </a:r>
            <a:r>
              <a:rPr lang="pt-BR" sz="4000" b="1" dirty="0" smtClean="0">
                <a:solidFill>
                  <a:srgbClr val="0070C0"/>
                </a:solidFill>
              </a:rPr>
              <a:t>ESF São </a:t>
            </a:r>
            <a:r>
              <a:rPr lang="pt-BR" sz="4000" b="1" dirty="0">
                <a:solidFill>
                  <a:srgbClr val="0070C0"/>
                </a:solidFill>
              </a:rPr>
              <a:t>José Operário do município de Marau/RS</a:t>
            </a:r>
            <a:r>
              <a:rPr lang="en-US" sz="3600" dirty="0" smtClean="0">
                <a:solidFill>
                  <a:srgbClr val="0070C0"/>
                </a:solidFill>
              </a:rPr>
              <a:t/>
            </a:r>
            <a:br>
              <a:rPr lang="en-US" sz="3600" dirty="0" smtClean="0">
                <a:solidFill>
                  <a:srgbClr val="0070C0"/>
                </a:solidFill>
              </a:rPr>
            </a:br>
            <a:r>
              <a:rPr lang="pt-BR" sz="3600" b="1" dirty="0">
                <a:solidFill>
                  <a:srgbClr val="0070C0"/>
                </a:solidFill>
              </a:rPr>
              <a:t> 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pt-BR" sz="3100" b="1" dirty="0"/>
              <a:t> 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pt-BR" sz="2700" dirty="0"/>
              <a:t>Pedro Henrique Ventura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7158" y="357166"/>
            <a:ext cx="8201060" cy="1685940"/>
          </a:xfrm>
        </p:spPr>
        <p:txBody>
          <a:bodyPr>
            <a:noAutofit/>
          </a:bodyPr>
          <a:lstStyle/>
          <a:p>
            <a:r>
              <a:rPr lang="pt-BR" sz="1800" dirty="0">
                <a:solidFill>
                  <a:schemeClr val="tx1"/>
                </a:solidFill>
              </a:rPr>
              <a:t>UNIVERSIDADE ABERTA DO SUS – </a:t>
            </a:r>
            <a:r>
              <a:rPr lang="pt-BR" sz="1800" dirty="0" err="1">
                <a:solidFill>
                  <a:schemeClr val="tx1"/>
                </a:solidFill>
              </a:rPr>
              <a:t>UNASUS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pt-BR" sz="1800" dirty="0">
                <a:solidFill>
                  <a:schemeClr val="tx1"/>
                </a:solidFill>
              </a:rPr>
              <a:t>UNIVERSIDADE FEDERAL DE PELOTAS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pt-BR" sz="1800" dirty="0">
                <a:solidFill>
                  <a:schemeClr val="tx1"/>
                </a:solidFill>
              </a:rPr>
              <a:t>DEPARTAMENTO DE MEDICINA SOCIAL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pt-BR" sz="1800" dirty="0">
                <a:solidFill>
                  <a:schemeClr val="tx1"/>
                </a:solidFill>
              </a:rPr>
              <a:t>ESPECIALIZAÇÃO EM SAÚDE DA FAMÍLIA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pt-BR" sz="1800" dirty="0">
                <a:solidFill>
                  <a:schemeClr val="tx1"/>
                </a:solidFill>
              </a:rPr>
              <a:t>MODALIDADE À DISTÂNCIA</a:t>
            </a:r>
            <a:endParaRPr lang="en-US" sz="1800" dirty="0">
              <a:solidFill>
                <a:schemeClr val="tx1"/>
              </a:solidFill>
            </a:endParaRPr>
          </a:p>
          <a:p>
            <a:endParaRPr lang="en-US" sz="2400" dirty="0"/>
          </a:p>
        </p:txBody>
      </p:sp>
      <p:pic>
        <p:nvPicPr>
          <p:cNvPr id="4" name="Imagem 3" descr="logo_prefeitura_mara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78" y="5715016"/>
            <a:ext cx="2095503" cy="664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2400" b="1" dirty="0">
                <a:solidFill>
                  <a:srgbClr val="4BACC6"/>
                </a:solidFill>
              </a:rPr>
              <a:t>Objetivo 3: Melhorar a adesão ao programa de Saúde da </a:t>
            </a:r>
            <a:r>
              <a:rPr lang="pt-BR" sz="2400" b="1" dirty="0" smtClean="0">
                <a:solidFill>
                  <a:srgbClr val="4BACC6"/>
                </a:solidFill>
              </a:rPr>
              <a:t>Criança</a:t>
            </a:r>
            <a:r>
              <a:rPr lang="en-US" sz="2000" b="1" dirty="0">
                <a:solidFill>
                  <a:srgbClr val="000000"/>
                </a:solidFill>
              </a:rPr>
              <a:t/>
            </a:r>
            <a:br>
              <a:rPr lang="en-US" sz="2000" b="1" dirty="0">
                <a:solidFill>
                  <a:srgbClr val="000000"/>
                </a:solidFill>
              </a:rPr>
            </a:b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sz="half" idx="1"/>
          </p:nvPr>
        </p:nvSpPr>
        <p:spPr>
          <a:xfrm>
            <a:off x="467544" y="1268760"/>
            <a:ext cx="8186766" cy="4829196"/>
          </a:xfrm>
        </p:spPr>
        <p:txBody>
          <a:bodyPr/>
          <a:lstStyle/>
          <a:p>
            <a:endParaRPr lang="pt-BR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t-BR" sz="2000" b="1" dirty="0" smtClean="0">
                <a:solidFill>
                  <a:srgbClr val="000000"/>
                </a:solidFill>
              </a:rPr>
              <a:t>Meta 3.1: </a:t>
            </a:r>
            <a:r>
              <a:rPr lang="pt-BR" sz="2000" b="1" dirty="0">
                <a:solidFill>
                  <a:srgbClr val="000000"/>
                </a:solidFill>
              </a:rPr>
              <a:t>Fazer busca ativa de 100% das crianças faltosas às consultas.</a:t>
            </a:r>
            <a:endParaRPr lang="en-US" sz="2000" b="1" dirty="0">
              <a:solidFill>
                <a:srgbClr val="000000"/>
              </a:solidFill>
            </a:endParaRPr>
          </a:p>
          <a:p>
            <a:endParaRPr lang="pt-BR" sz="2000" b="1" dirty="0" smtClean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r>
              <a:rPr lang="pt-BR" sz="2000" b="1" dirty="0" smtClean="0"/>
              <a:t>Resultado: Durante </a:t>
            </a:r>
            <a:r>
              <a:rPr lang="pt-BR" sz="2000" b="1" dirty="0"/>
              <a:t>o período de intervenção, todas as crianças atendidas e cadastradas na unidade tiveram assiduidade nas consultas </a:t>
            </a:r>
            <a:r>
              <a:rPr lang="pt-BR" sz="2000" b="1" dirty="0" smtClean="0"/>
              <a:t>programadas</a:t>
            </a:r>
            <a:r>
              <a:rPr lang="pt-BR" sz="2000" b="1" dirty="0"/>
              <a:t>, não havendo, portanto, crianças faltosas neste período de intervenção.</a:t>
            </a:r>
            <a:endParaRPr lang="en-US" sz="2000" b="1" dirty="0"/>
          </a:p>
        </p:txBody>
      </p:sp>
      <p:pic>
        <p:nvPicPr>
          <p:cNvPr id="5" name="Imagem 4" descr="abraç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3786190"/>
            <a:ext cx="4466576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2400" b="1" dirty="0">
                <a:solidFill>
                  <a:srgbClr val="4BACC6"/>
                </a:solidFill>
              </a:rPr>
              <a:t>Objetivo 4: Melhorar o registro das </a:t>
            </a:r>
            <a:r>
              <a:rPr lang="pt-BR" sz="2400" b="1" dirty="0" smtClean="0">
                <a:solidFill>
                  <a:srgbClr val="4BACC6"/>
                </a:solidFill>
              </a:rPr>
              <a:t>informações </a:t>
            </a:r>
            <a:r>
              <a:rPr lang="en-US" sz="2400" b="1" dirty="0">
                <a:solidFill>
                  <a:srgbClr val="4BACC6"/>
                </a:solidFill>
              </a:rPr>
              <a:t/>
            </a:r>
            <a:br>
              <a:rPr lang="en-US" sz="2400" b="1" dirty="0">
                <a:solidFill>
                  <a:srgbClr val="4BACC6"/>
                </a:solidFill>
              </a:rPr>
            </a:br>
            <a:endParaRPr lang="en-US" sz="2400" b="1" dirty="0">
              <a:solidFill>
                <a:srgbClr val="4BACC6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28596" y="1285860"/>
            <a:ext cx="8401080" cy="4525963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pPr marL="0" indent="0">
              <a:buNone/>
            </a:pPr>
            <a:r>
              <a:rPr lang="pt-BR" sz="2200" b="1" dirty="0" smtClean="0">
                <a:solidFill>
                  <a:srgbClr val="000000"/>
                </a:solidFill>
              </a:rPr>
              <a:t>Meta 4.1: </a:t>
            </a:r>
            <a:r>
              <a:rPr lang="pt-BR" sz="2200" b="1" dirty="0">
                <a:solidFill>
                  <a:srgbClr val="000000"/>
                </a:solidFill>
              </a:rPr>
              <a:t>Manter registro na ficha espelho de saúde da criança/ vacinação de 100% das crianças que consultam no serviço.</a:t>
            </a:r>
            <a:endParaRPr lang="en-US" sz="2200" b="1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pt-BR" dirty="0" smtClean="0"/>
              <a:t>	</a:t>
            </a:r>
          </a:p>
          <a:p>
            <a:pPr marL="0" indent="0" algn="just">
              <a:buNone/>
            </a:pPr>
            <a:r>
              <a:rPr lang="pt-BR" sz="2000" b="1" dirty="0" smtClean="0"/>
              <a:t>Resultado: Durante </a:t>
            </a:r>
            <a:r>
              <a:rPr lang="pt-BR" sz="2000" b="1" dirty="0"/>
              <a:t>o período de intervenção, todas as crianças atendidas e cadastradas na unidade tiveram monitoramento e acompanhamento registrados em fichas espelho </a:t>
            </a:r>
            <a:r>
              <a:rPr lang="pt-BR" sz="2000" b="1" dirty="0" smtClean="0"/>
              <a:t>e anexadas </a:t>
            </a:r>
            <a:r>
              <a:rPr lang="pt-BR" sz="2000" b="1" dirty="0"/>
              <a:t>aos prontuários e em suas devidas cadernetas de saúde conforme protocolado pelo ministério de saúde.</a:t>
            </a:r>
            <a:endParaRPr lang="en-US" sz="2000" b="1" dirty="0"/>
          </a:p>
        </p:txBody>
      </p:sp>
      <p:pic>
        <p:nvPicPr>
          <p:cNvPr id="4" name="Imagem 3" descr="vacinação-infant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4643446"/>
            <a:ext cx="2500330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m 4" descr="vacin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4620224"/>
            <a:ext cx="2428892" cy="2045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pt-BR" sz="2400" b="1" dirty="0">
                <a:solidFill>
                  <a:srgbClr val="4BACC6"/>
                </a:solidFill>
              </a:rPr>
              <a:t>Objetivo 5: Mapear as crianças de risco pertencentes à área de </a:t>
            </a:r>
            <a:r>
              <a:rPr lang="pt-BR" sz="2400" b="1" dirty="0" smtClean="0">
                <a:solidFill>
                  <a:srgbClr val="4BACC6"/>
                </a:solidFill>
              </a:rPr>
              <a:t>abrangência</a:t>
            </a:r>
            <a:r>
              <a:rPr lang="en-US" sz="2400" b="1" dirty="0">
                <a:solidFill>
                  <a:srgbClr val="4BACC6"/>
                </a:solidFill>
              </a:rPr>
              <a:t/>
            </a:r>
            <a:br>
              <a:rPr lang="en-US" sz="2400" b="1" dirty="0">
                <a:solidFill>
                  <a:srgbClr val="4BACC6"/>
                </a:solidFill>
              </a:rPr>
            </a:br>
            <a:endParaRPr lang="en-US" sz="2400" b="1" dirty="0">
              <a:solidFill>
                <a:srgbClr val="4BACC6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9552" y="1772816"/>
            <a:ext cx="8472518" cy="4525963"/>
          </a:xfrm>
        </p:spPr>
        <p:txBody>
          <a:bodyPr/>
          <a:lstStyle/>
          <a:p>
            <a:pPr>
              <a:buNone/>
            </a:pPr>
            <a:endParaRPr lang="pt-BR" dirty="0"/>
          </a:p>
          <a:p>
            <a:pPr marL="0" indent="0">
              <a:buNone/>
            </a:pPr>
            <a:r>
              <a:rPr lang="pt-BR" sz="2000" b="1" dirty="0" smtClean="0">
                <a:solidFill>
                  <a:srgbClr val="000000"/>
                </a:solidFill>
              </a:rPr>
              <a:t>Meta 5.1: </a:t>
            </a:r>
            <a:r>
              <a:rPr lang="pt-BR" sz="2000" b="1" dirty="0">
                <a:solidFill>
                  <a:srgbClr val="000000"/>
                </a:solidFill>
              </a:rPr>
              <a:t>Mapear as crianças de risco pertencentes à área de abrangência</a:t>
            </a:r>
            <a:r>
              <a:rPr lang="pt-BR" sz="2000" b="1" dirty="0" smtClean="0">
                <a:solidFill>
                  <a:srgbClr val="000000"/>
                </a:solidFill>
              </a:rPr>
              <a:t>.</a:t>
            </a:r>
          </a:p>
          <a:p>
            <a:endParaRPr lang="pt-BR" sz="3200" dirty="0"/>
          </a:p>
          <a:p>
            <a:pPr marL="0" indent="0">
              <a:buNone/>
            </a:pPr>
            <a:r>
              <a:rPr lang="pt-BR" sz="2000" b="1" dirty="0" smtClean="0"/>
              <a:t>Resultado: Durante </a:t>
            </a:r>
            <a:r>
              <a:rPr lang="pt-BR" sz="2000" b="1" dirty="0"/>
              <a:t>o período de intervenção, todas as crianças atendidas e cadastradas na unidade foram mapeadas e avaliadas conforme o risco</a:t>
            </a:r>
            <a:endParaRPr lang="en-US" sz="2000" b="1" dirty="0"/>
          </a:p>
          <a:p>
            <a:pPr>
              <a:buNone/>
            </a:pPr>
            <a:endParaRPr lang="en-US" sz="1200" dirty="0"/>
          </a:p>
        </p:txBody>
      </p:sp>
      <p:pic>
        <p:nvPicPr>
          <p:cNvPr id="4" name="Imagem 3" descr="frei adel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4071942"/>
            <a:ext cx="5143536" cy="2610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92088"/>
          </a:xfrm>
        </p:spPr>
        <p:txBody>
          <a:bodyPr>
            <a:normAutofit fontScale="90000"/>
          </a:bodyPr>
          <a:lstStyle/>
          <a:p>
            <a:pPr algn="l"/>
            <a:r>
              <a:rPr lang="pt-BR" sz="2700" b="1" dirty="0">
                <a:solidFill>
                  <a:schemeClr val="accent5"/>
                </a:solidFill>
              </a:rPr>
              <a:t>Objetivo 6: Promover a saúde das </a:t>
            </a:r>
            <a:r>
              <a:rPr lang="pt-BR" sz="2700" b="1" dirty="0" smtClean="0">
                <a:solidFill>
                  <a:schemeClr val="accent5"/>
                </a:solidFill>
              </a:rPr>
              <a:t>crianças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200" b="1" dirty="0" err="1" smtClean="0"/>
              <a:t>Metas</a:t>
            </a:r>
            <a:r>
              <a:rPr lang="en-US" sz="2200" b="1" dirty="0" smtClean="0"/>
              <a:t>:</a:t>
            </a:r>
            <a:endParaRPr lang="en-US" sz="2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8258204" cy="54292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000" dirty="0" smtClean="0">
              <a:solidFill>
                <a:srgbClr val="000000"/>
              </a:solidFill>
            </a:endParaRPr>
          </a:p>
          <a:p>
            <a:r>
              <a:rPr lang="pt-BR" sz="2000" dirty="0" smtClean="0">
                <a:solidFill>
                  <a:srgbClr val="000000"/>
                </a:solidFill>
              </a:rPr>
              <a:t>6.1 Dar </a:t>
            </a:r>
            <a:r>
              <a:rPr lang="pt-BR" sz="2000" dirty="0">
                <a:solidFill>
                  <a:srgbClr val="000000"/>
                </a:solidFill>
              </a:rPr>
              <a:t>orientações para prevenir acidentes na infância em 100% das consultas de saúde da criança</a:t>
            </a:r>
            <a:r>
              <a:rPr lang="pt-BR" sz="2000" dirty="0" smtClean="0">
                <a:solidFill>
                  <a:srgbClr val="000000"/>
                </a:solidFill>
              </a:rPr>
              <a:t>.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pt-BR" sz="2000" dirty="0">
                <a:solidFill>
                  <a:srgbClr val="000000"/>
                </a:solidFill>
              </a:rPr>
              <a:t>6.2 Colocar 100% das crianças para mamar durante a primeira consulta</a:t>
            </a:r>
            <a:r>
              <a:rPr lang="pt-BR" sz="2000" dirty="0" smtClean="0">
                <a:solidFill>
                  <a:srgbClr val="000000"/>
                </a:solidFill>
              </a:rPr>
              <a:t>.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pt-BR" sz="2000" dirty="0">
                <a:solidFill>
                  <a:srgbClr val="000000"/>
                </a:solidFill>
              </a:rPr>
              <a:t>6.3 Fornecer orientações nutricionais de acordo com a faixa etária para 100% das crianças</a:t>
            </a:r>
            <a:r>
              <a:rPr lang="pt-BR" sz="2000" dirty="0" smtClean="0">
                <a:solidFill>
                  <a:srgbClr val="000000"/>
                </a:solidFill>
              </a:rPr>
              <a:t>.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pt-BR" sz="2000" dirty="0">
                <a:solidFill>
                  <a:srgbClr val="000000"/>
                </a:solidFill>
              </a:rPr>
              <a:t>6.4 Fornecer orientações sobre higiene bucal para 100% das crianças de acordo com a faixa etária</a:t>
            </a:r>
            <a:r>
              <a:rPr lang="pt-BR" sz="2000" dirty="0" smtClean="0">
                <a:solidFill>
                  <a:srgbClr val="000000"/>
                </a:solidFill>
              </a:rPr>
              <a:t>.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pt-BR" sz="2000" b="1" dirty="0" smtClean="0"/>
              <a:t>Resultado: </a:t>
            </a:r>
            <a:r>
              <a:rPr lang="pt-BR" sz="2000" dirty="0" smtClean="0"/>
              <a:t>Durante </a:t>
            </a:r>
            <a:r>
              <a:rPr lang="pt-BR" sz="2000" dirty="0"/>
              <a:t>o período de intervenção, todas as mães das crianças atendidas e cadastradas na unidade receberam </a:t>
            </a:r>
            <a:r>
              <a:rPr lang="pt-BR" sz="2000" dirty="0" smtClean="0"/>
              <a:t>as devidas orientações de </a:t>
            </a:r>
            <a:r>
              <a:rPr lang="pt-BR" sz="2000" dirty="0"/>
              <a:t>acordo com a faixa etária de seus </a:t>
            </a:r>
            <a:r>
              <a:rPr lang="pt-BR" sz="2000" dirty="0" smtClean="0"/>
              <a:t>filhos.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000" dirty="0" smtClean="0">
                <a:solidFill>
                  <a:srgbClr val="0070C0"/>
                </a:solidFill>
              </a:rPr>
              <a:t>Discussão</a:t>
            </a:r>
            <a:endParaRPr lang="en-US" sz="5000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14282" y="1428736"/>
            <a:ext cx="8715436" cy="521497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t-BR" sz="3600" b="1" u="sng" dirty="0"/>
              <a:t>A </a:t>
            </a:r>
            <a:r>
              <a:rPr lang="pt-BR" sz="3600" b="1" u="sng" dirty="0" smtClean="0"/>
              <a:t>intervenção propiciou: </a:t>
            </a:r>
          </a:p>
          <a:p>
            <a:pPr>
              <a:buNone/>
            </a:pPr>
            <a:endParaRPr lang="pt-BR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pt-BR" sz="3600" dirty="0" smtClean="0">
                <a:solidFill>
                  <a:srgbClr val="0070C0"/>
                </a:solidFill>
              </a:rPr>
              <a:t>Equipe:</a:t>
            </a:r>
          </a:p>
          <a:p>
            <a:r>
              <a:rPr lang="pt-BR" dirty="0" smtClean="0"/>
              <a:t>Melhor capacitação, integração e organização;</a:t>
            </a:r>
          </a:p>
          <a:p>
            <a:r>
              <a:rPr lang="pt-BR" dirty="0" smtClean="0"/>
              <a:t>Destinou </a:t>
            </a:r>
            <a:r>
              <a:rPr lang="pt-BR" dirty="0"/>
              <a:t>funções a cada </a:t>
            </a:r>
            <a:r>
              <a:rPr lang="pt-BR" dirty="0" smtClean="0"/>
              <a:t>profissional;</a:t>
            </a:r>
          </a:p>
          <a:p>
            <a:pPr>
              <a:buNone/>
            </a:pPr>
            <a:endParaRPr lang="pt-BR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pt-BR" sz="3600" dirty="0" smtClean="0">
                <a:solidFill>
                  <a:srgbClr val="0070C0"/>
                </a:solidFill>
              </a:rPr>
              <a:t>Serviço:</a:t>
            </a:r>
          </a:p>
          <a:p>
            <a:r>
              <a:rPr lang="pt-BR" dirty="0" smtClean="0"/>
              <a:t>Ampliação da cobertura e qualificação do atendimento às crianças;</a:t>
            </a:r>
          </a:p>
          <a:p>
            <a:r>
              <a:rPr lang="pt-BR" dirty="0" smtClean="0"/>
              <a:t>Melhoria dos registros e informações em saúde;</a:t>
            </a:r>
          </a:p>
          <a:p>
            <a:pPr>
              <a:buNone/>
            </a:pPr>
            <a:endParaRPr lang="pt-BR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pt-BR" sz="3600" dirty="0" smtClean="0">
                <a:solidFill>
                  <a:srgbClr val="0070C0"/>
                </a:solidFill>
              </a:rPr>
              <a:t>Comunidade:</a:t>
            </a:r>
          </a:p>
          <a:p>
            <a:r>
              <a:rPr lang="pt-BR" dirty="0" smtClean="0"/>
              <a:t>Informações sobre alimentação</a:t>
            </a:r>
            <a:r>
              <a:rPr lang="pt-BR" dirty="0"/>
              <a:t>, </a:t>
            </a:r>
            <a:r>
              <a:rPr lang="pt-BR" dirty="0" smtClean="0"/>
              <a:t>atividade física</a:t>
            </a:r>
            <a:r>
              <a:rPr lang="pt-BR" dirty="0"/>
              <a:t>, </a:t>
            </a:r>
            <a:r>
              <a:rPr lang="pt-BR" dirty="0" smtClean="0"/>
              <a:t>vacinação, cuidados </a:t>
            </a:r>
            <a:r>
              <a:rPr lang="pt-BR" dirty="0"/>
              <a:t>e fatores de riscos para </a:t>
            </a:r>
            <a:r>
              <a:rPr lang="pt-BR" dirty="0" smtClean="0"/>
              <a:t>doenças</a:t>
            </a:r>
            <a:r>
              <a:rPr lang="pt-BR" dirty="0"/>
              <a:t>;</a:t>
            </a:r>
            <a:endParaRPr lang="pt-BR" dirty="0" smtClean="0"/>
          </a:p>
          <a:p>
            <a:r>
              <a:rPr lang="pt-BR" dirty="0" smtClean="0"/>
              <a:t>Resultados </a:t>
            </a:r>
            <a:r>
              <a:rPr lang="pt-BR" dirty="0"/>
              <a:t>mais representativos virão a longo </a:t>
            </a:r>
            <a:r>
              <a:rPr lang="pt-BR" dirty="0" smtClean="0"/>
              <a:t>prazo;</a:t>
            </a:r>
            <a:endParaRPr lang="pt-BR" dirty="0" smtClean="0">
              <a:solidFill>
                <a:srgbClr val="0070C0"/>
              </a:solidFill>
            </a:endParaRPr>
          </a:p>
          <a:p>
            <a:endParaRPr lang="pt-BR" dirty="0" smtClean="0">
              <a:solidFill>
                <a:srgbClr val="0070C0"/>
              </a:solidFill>
            </a:endParaRPr>
          </a:p>
          <a:p>
            <a:endParaRPr lang="pt-BR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dirty="0" smtClean="0">
                <a:solidFill>
                  <a:srgbClr val="0070C0"/>
                </a:solidFill>
              </a:rPr>
              <a:t>Discussão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86766" cy="511494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t-BR" sz="4200" dirty="0">
                <a:solidFill>
                  <a:srgbClr val="0070C0"/>
                </a:solidFill>
              </a:rPr>
              <a:t>A intervenção </a:t>
            </a:r>
            <a:endParaRPr lang="pt-BR" sz="42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pt-BR" sz="4200" dirty="0" smtClean="0">
              <a:solidFill>
                <a:srgbClr val="0070C0"/>
              </a:solidFill>
            </a:endParaRPr>
          </a:p>
          <a:p>
            <a:r>
              <a:rPr lang="pt-BR" dirty="0" smtClean="0"/>
              <a:t>Foi </a:t>
            </a:r>
            <a:r>
              <a:rPr lang="pt-BR" dirty="0"/>
              <a:t>incorporada à rotina do serviço. 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Ampliar </a:t>
            </a:r>
            <a:r>
              <a:rPr lang="pt-BR" dirty="0"/>
              <a:t>o trabalho de conscientização da comunidade em relação à necessidade de priorização da atenção das crianças, em especial </a:t>
            </a:r>
            <a:r>
              <a:rPr lang="pt-BR" dirty="0" smtClean="0"/>
              <a:t>as </a:t>
            </a:r>
            <a:r>
              <a:rPr lang="pt-BR" dirty="0"/>
              <a:t>de alto risco. 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Aplicar </a:t>
            </a:r>
            <a:r>
              <a:rPr lang="pt-BR" dirty="0"/>
              <a:t>na nossa rotina de atendimento os mesmos procedimentos para os outros focos de atenção, melhorando assim a qualidade de saúde da população em geral. </a:t>
            </a:r>
            <a:endParaRPr lang="en-US" dirty="0"/>
          </a:p>
          <a:p>
            <a:endParaRPr lang="en-US" dirty="0"/>
          </a:p>
        </p:txBody>
      </p:sp>
      <p:pic>
        <p:nvPicPr>
          <p:cNvPr id="4" name="Imagem 3" descr="resize_new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1285860"/>
            <a:ext cx="3167077" cy="2106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0070C0"/>
                </a:solidFill>
                <a:latin typeface="+mn-lt"/>
              </a:rPr>
              <a:t>Processo Pessoal de Aprendizagem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85720" y="1600200"/>
            <a:ext cx="8572560" cy="5043510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Não </a:t>
            </a:r>
            <a:r>
              <a:rPr lang="pt-BR" dirty="0"/>
              <a:t>imaginava a dificuldade </a:t>
            </a:r>
            <a:r>
              <a:rPr lang="pt-BR" dirty="0" smtClean="0"/>
              <a:t>que encontraria e a </a:t>
            </a:r>
            <a:r>
              <a:rPr lang="pt-BR" dirty="0"/>
              <a:t>importância que isto significaria </a:t>
            </a:r>
            <a:r>
              <a:rPr lang="pt-BR" dirty="0" smtClean="0"/>
              <a:t>para </a:t>
            </a:r>
            <a:r>
              <a:rPr lang="pt-BR" dirty="0"/>
              <a:t>a saúde </a:t>
            </a:r>
            <a:r>
              <a:rPr lang="pt-BR" dirty="0" smtClean="0"/>
              <a:t>da população e para </a:t>
            </a:r>
            <a:r>
              <a:rPr lang="pt-BR" dirty="0"/>
              <a:t>meu próprio crescimento pessoal e </a:t>
            </a:r>
            <a:r>
              <a:rPr lang="pt-BR" dirty="0" smtClean="0"/>
              <a:t>profissional;</a:t>
            </a:r>
            <a:endParaRPr lang="en-US" dirty="0"/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Atividades </a:t>
            </a:r>
            <a:r>
              <a:rPr lang="pt-BR" dirty="0"/>
              <a:t>em ordem de </a:t>
            </a:r>
            <a:r>
              <a:rPr lang="pt-BR" dirty="0" smtClean="0"/>
              <a:t>prioridade fazendo </a:t>
            </a:r>
            <a:r>
              <a:rPr lang="pt-BR" dirty="0"/>
              <a:t>com que o funcionamento de toda a equipe ficasse </a:t>
            </a:r>
            <a:r>
              <a:rPr lang="pt-BR" dirty="0" smtClean="0"/>
              <a:t>mais agregado  </a:t>
            </a:r>
            <a:r>
              <a:rPr lang="pt-BR" dirty="0"/>
              <a:t>adequado a </a:t>
            </a:r>
            <a:r>
              <a:rPr lang="pt-BR" dirty="0" smtClean="0"/>
              <a:t>realidade;</a:t>
            </a:r>
          </a:p>
          <a:p>
            <a:endParaRPr lang="en-US" dirty="0"/>
          </a:p>
          <a:p>
            <a:r>
              <a:rPr lang="pt-BR" dirty="0" smtClean="0"/>
              <a:t>Mostrou que a </a:t>
            </a:r>
            <a:r>
              <a:rPr lang="pt-BR" dirty="0"/>
              <a:t>saúde brasileira deve ser estruturada desde suas raízes, através da promoção e prevenção </a:t>
            </a:r>
            <a:r>
              <a:rPr lang="pt-BR" dirty="0" smtClean="0"/>
              <a:t>para </a:t>
            </a:r>
            <a:r>
              <a:rPr lang="pt-BR" dirty="0"/>
              <a:t>que a população seja mais consciente sobre educação em </a:t>
            </a:r>
            <a:r>
              <a:rPr lang="pt-BR" dirty="0" smtClean="0"/>
              <a:t>saúde;</a:t>
            </a:r>
          </a:p>
          <a:p>
            <a:endParaRPr lang="pt-BR" dirty="0" smtClean="0"/>
          </a:p>
          <a:p>
            <a:r>
              <a:rPr lang="pt-BR" dirty="0" smtClean="0"/>
              <a:t>Sentir </a:t>
            </a:r>
            <a:r>
              <a:rPr lang="pt-BR" dirty="0"/>
              <a:t>a satisfação da população atendida e saber que o pouco que a pessoa pode fazer pelo outro já tem algum </a:t>
            </a:r>
            <a:r>
              <a:rPr lang="pt-BR" dirty="0" smtClean="0"/>
              <a:t>significado;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ne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6000792" cy="6000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3108" y="5715000"/>
            <a:ext cx="8229600" cy="1143000"/>
          </a:xfrm>
        </p:spPr>
        <p:txBody>
          <a:bodyPr>
            <a:normAutofit/>
          </a:bodyPr>
          <a:lstStyle/>
          <a:p>
            <a:r>
              <a:rPr lang="pt-BR" sz="6000" dirty="0" smtClean="0">
                <a:solidFill>
                  <a:srgbClr val="0070C0"/>
                </a:solidFill>
              </a:rPr>
              <a:t>Obrigado!</a:t>
            </a:r>
            <a:endParaRPr lang="en-US" sz="6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70C0"/>
                </a:solidFill>
              </a:rPr>
              <a:t>Atenção a Saúde da Criança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Fundamental importância no contexto de saúde atual;</a:t>
            </a:r>
          </a:p>
          <a:p>
            <a:endParaRPr lang="pt-BR" dirty="0" smtClean="0"/>
          </a:p>
          <a:p>
            <a:r>
              <a:rPr lang="pt-BR" dirty="0" smtClean="0"/>
              <a:t>Hábitos saudáveis e boas condutas devem ser ensinados desde o nascimento, visando uma vida com melhor saúde física e mental;</a:t>
            </a:r>
          </a:p>
          <a:p>
            <a:endParaRPr lang="pt-BR" dirty="0" smtClean="0"/>
          </a:p>
          <a:p>
            <a:r>
              <a:rPr lang="pt-BR" dirty="0" smtClean="0"/>
              <a:t>Grande problema sociocultural da nossa sociedade, pouca participação dos pais, grande carga de trabalho;</a:t>
            </a:r>
          </a:p>
          <a:p>
            <a:endParaRPr lang="pt-BR" dirty="0" smtClean="0"/>
          </a:p>
          <a:p>
            <a:r>
              <a:rPr lang="pt-BR" dirty="0" smtClean="0"/>
              <a:t>Promoção, prevenção e educação em saúde de toda uma geração;</a:t>
            </a:r>
            <a:endParaRPr lang="en-US" dirty="0"/>
          </a:p>
        </p:txBody>
      </p:sp>
      <p:pic>
        <p:nvPicPr>
          <p:cNvPr id="4" name="Imagem 3" descr="saudecrainç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5143512"/>
            <a:ext cx="4857784" cy="159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>
                <a:solidFill>
                  <a:srgbClr val="0070C0"/>
                </a:solidFill>
              </a:rPr>
              <a:t>ESF</a:t>
            </a:r>
            <a:r>
              <a:rPr lang="pt-BR" dirty="0" smtClean="0">
                <a:solidFill>
                  <a:srgbClr val="0070C0"/>
                </a:solidFill>
              </a:rPr>
              <a:t> São José Operário (</a:t>
            </a:r>
            <a:r>
              <a:rPr lang="pt-BR" dirty="0" err="1" smtClean="0">
                <a:solidFill>
                  <a:srgbClr val="0070C0"/>
                </a:solidFill>
              </a:rPr>
              <a:t>Marau</a:t>
            </a:r>
            <a:r>
              <a:rPr lang="pt-BR" dirty="0" smtClean="0">
                <a:solidFill>
                  <a:srgbClr val="0070C0"/>
                </a:solidFill>
              </a:rPr>
              <a:t> – RS)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28736"/>
            <a:ext cx="5543560" cy="5214974"/>
          </a:xfrm>
        </p:spPr>
        <p:txBody>
          <a:bodyPr>
            <a:normAutofit fontScale="62500" lnSpcReduction="20000"/>
          </a:bodyPr>
          <a:lstStyle/>
          <a:p>
            <a:r>
              <a:rPr lang="pt-BR" sz="3800" dirty="0"/>
              <a:t>M</a:t>
            </a:r>
            <a:r>
              <a:rPr lang="pt-BR" sz="3800" dirty="0" smtClean="0"/>
              <a:t>unicípio do norte do estado que possui 40.000 habitantes aproximadamente e localiza-se a 25 km de Passo Fundo;</a:t>
            </a:r>
          </a:p>
          <a:p>
            <a:endParaRPr lang="pt-BR" sz="3800" dirty="0" smtClean="0"/>
          </a:p>
          <a:p>
            <a:r>
              <a:rPr lang="pt-BR" sz="3800" u="sng" dirty="0" err="1" smtClean="0"/>
              <a:t>ESF</a:t>
            </a:r>
            <a:r>
              <a:rPr lang="pt-BR" sz="3800" dirty="0" smtClean="0"/>
              <a:t> - 4.700 habitantes, 2.100 famílias;</a:t>
            </a:r>
          </a:p>
          <a:p>
            <a:pPr>
              <a:buNone/>
            </a:pPr>
            <a:endParaRPr lang="pt-BR" sz="3800" dirty="0" smtClean="0"/>
          </a:p>
          <a:p>
            <a:r>
              <a:rPr lang="pt-BR" sz="3800" dirty="0" smtClean="0"/>
              <a:t>Equipe multidisciplinar; </a:t>
            </a:r>
          </a:p>
          <a:p>
            <a:endParaRPr lang="pt-BR" sz="3800" dirty="0" smtClean="0"/>
          </a:p>
          <a:p>
            <a:r>
              <a:rPr lang="pt-BR" sz="3800" dirty="0" smtClean="0"/>
              <a:t>Prontuários eletrônicos interligados;</a:t>
            </a:r>
          </a:p>
          <a:p>
            <a:endParaRPr lang="pt-BR" sz="3800" dirty="0" smtClean="0"/>
          </a:p>
          <a:p>
            <a:r>
              <a:rPr lang="pt-BR" sz="3800" dirty="0" smtClean="0"/>
              <a:t>Grupos de atenção e visita domiciliar;</a:t>
            </a:r>
          </a:p>
          <a:p>
            <a:endParaRPr lang="pt-BR" sz="3800" dirty="0" smtClean="0"/>
          </a:p>
          <a:p>
            <a:r>
              <a:rPr lang="pt-BR" sz="3800" dirty="0" smtClean="0"/>
              <a:t>Especialidades e hospital de referência;</a:t>
            </a:r>
          </a:p>
          <a:p>
            <a:endParaRPr lang="pt-BR" dirty="0"/>
          </a:p>
          <a:p>
            <a:endParaRPr lang="en-US" dirty="0"/>
          </a:p>
        </p:txBody>
      </p:sp>
      <p:pic>
        <p:nvPicPr>
          <p:cNvPr id="4" name="Imagem 3" descr="psfsaojo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3643314"/>
            <a:ext cx="3214710" cy="2412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 descr="presvarga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1285860"/>
            <a:ext cx="2857520" cy="2144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58204" cy="1511288"/>
          </a:xfrm>
        </p:spPr>
        <p:txBody>
          <a:bodyPr>
            <a:noAutofit/>
          </a:bodyPr>
          <a:lstStyle/>
          <a:p>
            <a:r>
              <a:rPr lang="pt-BR" sz="5000" dirty="0" smtClean="0">
                <a:solidFill>
                  <a:srgbClr val="0070C0"/>
                </a:solidFill>
              </a:rPr>
              <a:t>Objetivo Geral</a:t>
            </a:r>
            <a:r>
              <a:rPr lang="en-US" sz="6000" dirty="0"/>
              <a:t/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844824"/>
            <a:ext cx="8358246" cy="2543204"/>
          </a:xfrm>
        </p:spPr>
        <p:txBody>
          <a:bodyPr>
            <a:noAutofit/>
          </a:bodyPr>
          <a:lstStyle/>
          <a:p>
            <a:r>
              <a:rPr lang="pt-BR" dirty="0" smtClean="0"/>
              <a:t>Melhoria </a:t>
            </a:r>
            <a:r>
              <a:rPr lang="pt-BR" dirty="0"/>
              <a:t>da atenção à Saúde da Criança entre zero a 72 meses de idade na </a:t>
            </a:r>
            <a:r>
              <a:rPr lang="pt-BR" dirty="0" err="1"/>
              <a:t>UBS</a:t>
            </a:r>
            <a:r>
              <a:rPr lang="pt-BR" dirty="0"/>
              <a:t>/</a:t>
            </a:r>
            <a:r>
              <a:rPr lang="pt-BR" dirty="0" err="1"/>
              <a:t>ESF</a:t>
            </a:r>
            <a:r>
              <a:rPr lang="pt-BR" dirty="0"/>
              <a:t> São José Operário do município de </a:t>
            </a:r>
            <a:r>
              <a:rPr lang="pt-BR" dirty="0" err="1" smtClean="0"/>
              <a:t>Marau</a:t>
            </a:r>
            <a:r>
              <a:rPr lang="pt-BR" dirty="0" smtClean="0"/>
              <a:t>/RS.</a:t>
            </a:r>
            <a:endParaRPr lang="en-US" dirty="0"/>
          </a:p>
          <a:p>
            <a:endParaRPr lang="pt-BR" sz="2400" dirty="0"/>
          </a:p>
        </p:txBody>
      </p:sp>
      <p:pic>
        <p:nvPicPr>
          <p:cNvPr id="4" name="Imagem 3" descr="criança fru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84" y="3933056"/>
            <a:ext cx="3810000" cy="2543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m 4" descr="marau cent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3" y="3786190"/>
            <a:ext cx="4143581" cy="2759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pt-BR" sz="5000" dirty="0" smtClean="0">
                <a:solidFill>
                  <a:srgbClr val="0070C0"/>
                </a:solidFill>
              </a:rPr>
              <a:t>Metodologia</a:t>
            </a:r>
            <a:r>
              <a:rPr lang="en-US" sz="5000" dirty="0"/>
              <a:t/>
            </a:r>
            <a:br>
              <a:rPr lang="en-US" sz="5000" dirty="0"/>
            </a:br>
            <a:endParaRPr lang="en-US" sz="5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124744"/>
            <a:ext cx="8229600" cy="573325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pt-BR" sz="3400" dirty="0" smtClean="0"/>
          </a:p>
          <a:p>
            <a:r>
              <a:rPr lang="pt-BR" sz="3400" dirty="0"/>
              <a:t>T</a:t>
            </a:r>
            <a:r>
              <a:rPr lang="pt-BR" sz="3400" dirty="0" smtClean="0"/>
              <a:t>rês meses de intervenção;</a:t>
            </a:r>
          </a:p>
          <a:p>
            <a:r>
              <a:rPr lang="pt-BR" sz="3400" dirty="0" smtClean="0"/>
              <a:t>Protocolo de saúde da criança do MS ano 2012;</a:t>
            </a:r>
          </a:p>
          <a:p>
            <a:r>
              <a:rPr lang="pt-BR" sz="3400" dirty="0" smtClean="0"/>
              <a:t>Ações nos quatro eixos temáticos do curso</a:t>
            </a:r>
          </a:p>
          <a:p>
            <a:pPr lvl="1"/>
            <a:r>
              <a:rPr lang="pt-BR" sz="3000" dirty="0" smtClean="0"/>
              <a:t>Monitoramento e avaliação;</a:t>
            </a:r>
          </a:p>
          <a:p>
            <a:pPr lvl="1"/>
            <a:r>
              <a:rPr lang="pt-BR" sz="3000" dirty="0" smtClean="0"/>
              <a:t>Gestão e organização</a:t>
            </a:r>
          </a:p>
          <a:p>
            <a:pPr lvl="1"/>
            <a:r>
              <a:rPr lang="pt-BR" sz="3000" dirty="0" smtClean="0"/>
              <a:t>Engajamento público</a:t>
            </a:r>
          </a:p>
          <a:p>
            <a:pPr lvl="1"/>
            <a:r>
              <a:rPr lang="pt-BR" sz="3000" dirty="0" smtClean="0"/>
              <a:t>Qualificação da prática clínica.</a:t>
            </a:r>
          </a:p>
          <a:p>
            <a:endParaRPr lang="pt-BR" sz="3400" dirty="0" smtClean="0"/>
          </a:p>
          <a:p>
            <a:r>
              <a:rPr lang="pt-BR" sz="3400" dirty="0" smtClean="0"/>
              <a:t>Qualificação dos registros;</a:t>
            </a:r>
          </a:p>
          <a:p>
            <a:r>
              <a:rPr lang="pt-BR" sz="3400" dirty="0" smtClean="0"/>
              <a:t>Prioridade de atendimento e acolhimento adequado;</a:t>
            </a:r>
          </a:p>
          <a:p>
            <a:r>
              <a:rPr lang="pt-BR" sz="3400" dirty="0" smtClean="0"/>
              <a:t>Grupos semanais;</a:t>
            </a:r>
          </a:p>
          <a:p>
            <a:r>
              <a:rPr lang="pt-BR" sz="3400" dirty="0" smtClean="0"/>
              <a:t>Reuniões semanais da equipe de saúde;</a:t>
            </a:r>
          </a:p>
          <a:p>
            <a:r>
              <a:rPr lang="pt-BR" sz="3400" dirty="0" smtClean="0"/>
              <a:t>Rastreamento de crianças de alto risco e encaminhamentos à serviços especializados;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s-ES_tradnl" dirty="0" smtClean="0">
                <a:solidFill>
                  <a:srgbClr val="0070C0"/>
                </a:solidFill>
              </a:rPr>
              <a:t>Objetivos específicos, metas e resultados</a:t>
            </a:r>
            <a:endParaRPr lang="en-US" dirty="0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179512" y="980728"/>
            <a:ext cx="8786874" cy="214314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4BACC6"/>
                </a:solidFill>
              </a:rPr>
              <a:t>Objetivo 1: Ampliar a cobertura do Programa de Saúde da </a:t>
            </a:r>
            <a:r>
              <a:rPr lang="pt-BR" dirty="0" smtClean="0">
                <a:solidFill>
                  <a:srgbClr val="4BACC6"/>
                </a:solidFill>
              </a:rPr>
              <a:t>Criança</a:t>
            </a:r>
          </a:p>
          <a:p>
            <a:endParaRPr lang="en-US" sz="2000" dirty="0">
              <a:solidFill>
                <a:srgbClr val="4BACC6"/>
              </a:solidFill>
            </a:endParaRPr>
          </a:p>
          <a:p>
            <a:r>
              <a:rPr lang="pt-BR" sz="2000" dirty="0"/>
              <a:t>Metas: </a:t>
            </a:r>
            <a:r>
              <a:rPr lang="pt-BR" sz="2000" dirty="0" smtClean="0"/>
              <a:t>Ampliar </a:t>
            </a:r>
            <a:r>
              <a:rPr lang="pt-BR" sz="2000" dirty="0"/>
              <a:t>a cobertura da atenção à saúde para 80% das crianças entre zero e 72 meses pertencentes à área de abrangência da unidade saúde.</a:t>
            </a:r>
            <a:endParaRPr lang="en-US" sz="2000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41179" t="50781" r="19289" b="16992"/>
          <a:stretch>
            <a:fillRect/>
          </a:stretch>
        </p:blipFill>
        <p:spPr bwMode="auto">
          <a:xfrm>
            <a:off x="285720" y="2643182"/>
            <a:ext cx="4572032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CaixaDeTexto 19"/>
          <p:cNvSpPr txBox="1"/>
          <p:nvPr/>
        </p:nvSpPr>
        <p:spPr>
          <a:xfrm>
            <a:off x="4929158" y="3143248"/>
            <a:ext cx="42148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Foram </a:t>
            </a:r>
            <a:r>
              <a:rPr lang="pt-BR" sz="2000" dirty="0"/>
              <a:t>cadastradas 56 crianças no primeiro mês de intervenção, representando 23,8% de cobertura, 77 crianças no segundo mês e 99 crianças no terceiro mês de intervenção, números que equivalem a 32,8% e 42,1% de cobertura às crianças pertencentes à unidade de saúde, </a:t>
            </a:r>
            <a:r>
              <a:rPr lang="pt-BR" sz="2000" dirty="0" smtClean="0"/>
              <a:t>respectivamente.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260648"/>
            <a:ext cx="8229600" cy="1453832"/>
          </a:xfrm>
        </p:spPr>
        <p:txBody>
          <a:bodyPr>
            <a:normAutofit/>
          </a:bodyPr>
          <a:lstStyle/>
          <a:p>
            <a:pPr algn="l"/>
            <a:r>
              <a:rPr lang="pt-BR" sz="2400" b="1" dirty="0">
                <a:solidFill>
                  <a:srgbClr val="4BACC6"/>
                </a:solidFill>
              </a:rPr>
              <a:t>Objetivo 2: Melhorar a qualidade do atendimento à </a:t>
            </a:r>
            <a:r>
              <a:rPr lang="pt-BR" sz="2400" b="1" dirty="0" smtClean="0">
                <a:solidFill>
                  <a:srgbClr val="4BACC6"/>
                </a:solidFill>
              </a:rPr>
              <a:t>criança</a:t>
            </a:r>
            <a:br>
              <a:rPr lang="pt-BR" sz="2400" b="1" dirty="0" smtClean="0">
                <a:solidFill>
                  <a:srgbClr val="4BACC6"/>
                </a:solidFill>
              </a:rPr>
            </a:br>
            <a:r>
              <a:rPr lang="pt-BR" sz="2400" b="1" dirty="0" smtClean="0">
                <a:solidFill>
                  <a:srgbClr val="4BACC6"/>
                </a:solidFill>
              </a:rPr>
              <a:t/>
            </a:r>
            <a:br>
              <a:rPr lang="pt-BR" sz="2400" b="1" dirty="0" smtClean="0">
                <a:solidFill>
                  <a:srgbClr val="4BACC6"/>
                </a:solidFill>
              </a:rPr>
            </a:br>
            <a:r>
              <a:rPr lang="pt-BR" sz="2000" b="1" dirty="0" smtClean="0"/>
              <a:t>Metas:</a:t>
            </a:r>
            <a:r>
              <a:rPr lang="en-US" sz="2000" b="1" dirty="0"/>
              <a:t/>
            </a:r>
            <a:br>
              <a:rPr lang="en-US" sz="2000" b="1" dirty="0"/>
            </a:br>
            <a:endParaRPr lang="en-US" sz="2000" b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14282" y="1500174"/>
            <a:ext cx="4140230" cy="4697427"/>
          </a:xfrm>
        </p:spPr>
        <p:txBody>
          <a:bodyPr>
            <a:normAutofit/>
          </a:bodyPr>
          <a:lstStyle/>
          <a:p>
            <a:r>
              <a:rPr lang="pt-BR" sz="1800" dirty="0" smtClean="0"/>
              <a:t>2.1  Realizar </a:t>
            </a:r>
            <a:r>
              <a:rPr lang="pt-BR" sz="1800" dirty="0"/>
              <a:t>a primeira consulta na primeira semana de vida para 100% das crianças cadastradas</a:t>
            </a:r>
            <a:r>
              <a:rPr lang="pt-BR" sz="1800" dirty="0" smtClean="0"/>
              <a:t>.</a:t>
            </a:r>
          </a:p>
          <a:p>
            <a:endParaRPr lang="en-US" sz="1800" dirty="0"/>
          </a:p>
          <a:p>
            <a:r>
              <a:rPr lang="pt-BR" sz="1800" dirty="0" smtClean="0"/>
              <a:t>2.2  Monitorar </a:t>
            </a:r>
            <a:r>
              <a:rPr lang="pt-BR" sz="1800" dirty="0"/>
              <a:t>o crescimento em 100% das crianças</a:t>
            </a:r>
            <a:r>
              <a:rPr lang="pt-BR" sz="1800" dirty="0" smtClean="0"/>
              <a:t>.</a:t>
            </a:r>
          </a:p>
          <a:p>
            <a:endParaRPr lang="en-US" sz="1800" dirty="0"/>
          </a:p>
          <a:p>
            <a:r>
              <a:rPr lang="pt-BR" sz="1800" dirty="0" smtClean="0"/>
              <a:t>2.3  Monitorar </a:t>
            </a:r>
            <a:r>
              <a:rPr lang="pt-BR" sz="1800" dirty="0"/>
              <a:t>100% das crianças com déficit de peso</a:t>
            </a:r>
            <a:r>
              <a:rPr lang="pt-BR" sz="1800" dirty="0" smtClean="0"/>
              <a:t>.</a:t>
            </a:r>
          </a:p>
          <a:p>
            <a:endParaRPr lang="en-US" sz="1800" dirty="0"/>
          </a:p>
          <a:p>
            <a:r>
              <a:rPr lang="pt-BR" sz="1800" dirty="0" smtClean="0"/>
              <a:t>2.4  Monitorar 100% das crianças com excesso de peso.</a:t>
            </a:r>
            <a:endParaRPr lang="en-US" sz="1800" dirty="0" smtClean="0"/>
          </a:p>
          <a:p>
            <a:endParaRPr lang="en-US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4876" y="1500174"/>
            <a:ext cx="4043362" cy="4697427"/>
          </a:xfrm>
        </p:spPr>
        <p:txBody>
          <a:bodyPr>
            <a:normAutofit/>
          </a:bodyPr>
          <a:lstStyle/>
          <a:p>
            <a:r>
              <a:rPr lang="pt-BR" sz="1800" dirty="0" smtClean="0"/>
              <a:t>2.5  Monitorar o desenvolvimento em 100% das crianças.</a:t>
            </a:r>
          </a:p>
          <a:p>
            <a:endParaRPr lang="pt-BR" sz="1800" dirty="0"/>
          </a:p>
          <a:p>
            <a:r>
              <a:rPr lang="pt-BR" sz="1800" dirty="0" smtClean="0"/>
              <a:t>2.6  Vacinar </a:t>
            </a:r>
            <a:r>
              <a:rPr lang="pt-BR" sz="1800" dirty="0"/>
              <a:t>100% das crianças de acordo com a idade</a:t>
            </a:r>
            <a:r>
              <a:rPr lang="pt-BR" sz="1800" dirty="0" smtClean="0"/>
              <a:t>.</a:t>
            </a:r>
          </a:p>
          <a:p>
            <a:endParaRPr lang="en-US" sz="1800" dirty="0"/>
          </a:p>
          <a:p>
            <a:r>
              <a:rPr lang="pt-BR" sz="1800" dirty="0"/>
              <a:t>2.8 Realizar triagem auditiva em 100% das crianças</a:t>
            </a:r>
            <a:r>
              <a:rPr lang="pt-BR" sz="1800" dirty="0" smtClean="0"/>
              <a:t>.</a:t>
            </a:r>
          </a:p>
          <a:p>
            <a:endParaRPr lang="en-US" sz="1800" dirty="0"/>
          </a:p>
          <a:p>
            <a:r>
              <a:rPr lang="pt-BR" sz="1800" dirty="0"/>
              <a:t>2.9 Realizar teste do pezinho em 100% das crianças até sete dias de vida.</a:t>
            </a:r>
            <a:endParaRPr lang="en-US" sz="1800" dirty="0"/>
          </a:p>
          <a:p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571472" y="5657671"/>
            <a:ext cx="857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Resultado: Durante </a:t>
            </a:r>
            <a:r>
              <a:rPr lang="pt-BR" sz="2000" b="1" dirty="0"/>
              <a:t>o período de intervenção, todas as crianças atendidas e cadastradas na unidade </a:t>
            </a:r>
            <a:r>
              <a:rPr lang="pt-BR" sz="2000" b="1" dirty="0" smtClean="0"/>
              <a:t>foram submetidas a todas a metas relacionadas.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/>
          </a:bodyPr>
          <a:lstStyle/>
          <a:p>
            <a:r>
              <a:rPr lang="pt-BR" sz="2000" b="1" dirty="0" smtClean="0">
                <a:solidFill>
                  <a:srgbClr val="000000"/>
                </a:solidFill>
              </a:rPr>
              <a:t>Meta 2.7: </a:t>
            </a:r>
            <a:r>
              <a:rPr lang="pt-BR" sz="2000" b="1" dirty="0">
                <a:solidFill>
                  <a:srgbClr val="000000"/>
                </a:solidFill>
              </a:rPr>
              <a:t>Realizar suplementação de ferro em 100% das crianças de 6 a 24 meses.</a:t>
            </a:r>
            <a:r>
              <a:rPr lang="en-US" sz="2000" b="1" dirty="0">
                <a:solidFill>
                  <a:srgbClr val="000000"/>
                </a:solidFill>
              </a:rPr>
              <a:t/>
            </a:r>
            <a:br>
              <a:rPr lang="en-US" sz="2000" b="1" dirty="0">
                <a:solidFill>
                  <a:srgbClr val="000000"/>
                </a:solidFill>
              </a:rPr>
            </a:br>
            <a:endParaRPr lang="en-US" sz="2000" b="1" dirty="0">
              <a:solidFill>
                <a:srgbClr val="000000"/>
              </a:solidFill>
            </a:endParaRPr>
          </a:p>
        </p:txBody>
      </p:sp>
      <p:graphicFrame>
        <p:nvGraphicFramePr>
          <p:cNvPr id="9" name="Espaço Reservado para Conteúdo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39992876"/>
              </p:ext>
            </p:extLst>
          </p:nvPr>
        </p:nvGraphicFramePr>
        <p:xfrm>
          <a:off x="971600" y="1628800"/>
          <a:ext cx="7143800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Espaço Reservado para Conteúdo 7"/>
          <p:cNvSpPr>
            <a:spLocks noGrp="1"/>
          </p:cNvSpPr>
          <p:nvPr>
            <p:ph sz="half" idx="2"/>
          </p:nvPr>
        </p:nvSpPr>
        <p:spPr>
          <a:xfrm>
            <a:off x="179512" y="5157192"/>
            <a:ext cx="8715436" cy="2071678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No primeiro </a:t>
            </a:r>
            <a:r>
              <a:rPr lang="pt-BR" sz="2000" dirty="0" smtClean="0"/>
              <a:t>mês foi prescrito para </a:t>
            </a:r>
            <a:r>
              <a:rPr lang="pt-BR" sz="2000" dirty="0"/>
              <a:t>20 crianças </a:t>
            </a:r>
            <a:r>
              <a:rPr lang="pt-BR" sz="2000" dirty="0" smtClean="0"/>
              <a:t>em um total </a:t>
            </a:r>
            <a:r>
              <a:rPr lang="pt-BR" sz="2000" dirty="0"/>
              <a:t>de 21 cadastradas, representando 95,2% de cobertura. </a:t>
            </a:r>
            <a:r>
              <a:rPr lang="pt-BR" sz="2000" dirty="0" smtClean="0"/>
              <a:t>Diminuindo para </a:t>
            </a:r>
            <a:r>
              <a:rPr lang="pt-BR" sz="2000" dirty="0"/>
              <a:t>25 e 28 </a:t>
            </a:r>
            <a:r>
              <a:rPr lang="pt-BR" sz="2000" dirty="0" smtClean="0"/>
              <a:t>crianças, </a:t>
            </a:r>
            <a:r>
              <a:rPr lang="pt-BR" sz="2000" dirty="0"/>
              <a:t>apresentando índices de 92,6% e 84,8% no segundo e terceiro meses, respectivamente.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179512" y="1268760"/>
            <a:ext cx="4286280" cy="1000132"/>
          </a:xfrm>
        </p:spPr>
        <p:txBody>
          <a:bodyPr>
            <a:noAutofit/>
          </a:bodyPr>
          <a:lstStyle/>
          <a:p>
            <a:endParaRPr lang="pt-BR" sz="2000" b="0" dirty="0" smtClean="0">
              <a:solidFill>
                <a:srgbClr val="000000"/>
              </a:solidFill>
            </a:endParaRPr>
          </a:p>
          <a:p>
            <a:r>
              <a:rPr lang="pt-BR" sz="2000" dirty="0" smtClean="0">
                <a:solidFill>
                  <a:srgbClr val="000000"/>
                </a:solidFill>
              </a:rPr>
              <a:t>Meta 2.10: </a:t>
            </a:r>
            <a:r>
              <a:rPr lang="pt-BR" sz="2000" dirty="0">
                <a:solidFill>
                  <a:srgbClr val="000000"/>
                </a:solidFill>
              </a:rPr>
              <a:t>Realizar avaliação da necessidade de atendimento odontológico em 100% das crianças de seis e 72 meses.</a:t>
            </a:r>
            <a:endParaRPr lang="en-US" sz="20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graphicFrame>
        <p:nvGraphicFramePr>
          <p:cNvPr id="10" name="Espaço Reservado para Conteúdo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38034230"/>
              </p:ext>
            </p:extLst>
          </p:nvPr>
        </p:nvGraphicFramePr>
        <p:xfrm>
          <a:off x="251520" y="2276872"/>
          <a:ext cx="4071966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Espaço Reservado para Texto 7"/>
          <p:cNvSpPr>
            <a:spLocks noGrp="1"/>
          </p:cNvSpPr>
          <p:nvPr>
            <p:ph type="body" sz="quarter" idx="3"/>
          </p:nvPr>
        </p:nvSpPr>
        <p:spPr>
          <a:xfrm>
            <a:off x="4355976" y="1412776"/>
            <a:ext cx="4572032" cy="1068390"/>
          </a:xfrm>
        </p:spPr>
        <p:txBody>
          <a:bodyPr>
            <a:noAutofit/>
          </a:bodyPr>
          <a:lstStyle/>
          <a:p>
            <a:r>
              <a:rPr lang="pt-BR" sz="2000" dirty="0" smtClean="0">
                <a:solidFill>
                  <a:srgbClr val="000000"/>
                </a:solidFill>
              </a:rPr>
              <a:t>Meta 2.11: </a:t>
            </a:r>
            <a:r>
              <a:rPr lang="pt-BR" sz="2000" dirty="0">
                <a:solidFill>
                  <a:srgbClr val="000000"/>
                </a:solidFill>
              </a:rPr>
              <a:t>Realizar primeira consulta odontológica para 100% das crianças de 6 a 72 meses de idade moradoras da área de abrangência, cadastradas na unidade de saúde.</a:t>
            </a:r>
            <a:endParaRPr lang="en-US" sz="20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graphicFrame>
        <p:nvGraphicFramePr>
          <p:cNvPr id="11" name="Espaço Reservado para Conteúdo 10"/>
          <p:cNvGraphicFramePr>
            <a:graphicFrameLocks noGrp="1"/>
          </p:cNvGraphicFramePr>
          <p:nvPr>
            <p:ph sz="quarter" idx="4"/>
          </p:nvPr>
        </p:nvGraphicFramePr>
        <p:xfrm>
          <a:off x="4714876" y="2285992"/>
          <a:ext cx="4214842" cy="3071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179512" y="5591895"/>
            <a:ext cx="87154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No primeiro </a:t>
            </a:r>
            <a:r>
              <a:rPr lang="pt-BR" sz="2000" dirty="0" smtClean="0"/>
              <a:t>mês todas </a:t>
            </a:r>
            <a:r>
              <a:rPr lang="pt-BR" sz="2000" dirty="0"/>
              <a:t>as 42 crianças </a:t>
            </a:r>
            <a:r>
              <a:rPr lang="pt-BR" sz="2000" dirty="0" smtClean="0"/>
              <a:t>cadastradas, </a:t>
            </a:r>
            <a:r>
              <a:rPr lang="pt-BR" sz="2000" dirty="0"/>
              <a:t>totalizando 100% de cobertura, </a:t>
            </a:r>
            <a:r>
              <a:rPr lang="pt-BR" sz="2000" dirty="0" smtClean="0"/>
              <a:t>decaindo para </a:t>
            </a:r>
            <a:r>
              <a:rPr lang="pt-BR" sz="2000" dirty="0"/>
              <a:t>56 e 69 crianças e 96,6% e 89,6% de cobertura, no segundo e terceiro meses, respectivamente.</a:t>
            </a:r>
            <a:endParaRPr lang="en-US" sz="20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419</TotalTime>
  <Words>1367</Words>
  <Application>Microsoft Office PowerPoint</Application>
  <PresentationFormat>Apresentação na tela (4:3)</PresentationFormat>
  <Paragraphs>145</Paragraphs>
  <Slides>17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Melhoria da atenção à Saúde da Criança entre zero a 72 meses de idade na UBS/ESF São José Operário do município de Marau/RS     Pedro Henrique Ventura </vt:lpstr>
      <vt:lpstr>Atenção a Saúde da Criança</vt:lpstr>
      <vt:lpstr>ESF São José Operário (Marau – RS)</vt:lpstr>
      <vt:lpstr>Objetivo Geral </vt:lpstr>
      <vt:lpstr>Metodologia </vt:lpstr>
      <vt:lpstr>Objetivos específicos, metas e resultados</vt:lpstr>
      <vt:lpstr>Objetivo 2: Melhorar a qualidade do atendimento à criança  Metas: </vt:lpstr>
      <vt:lpstr>Meta 2.7: Realizar suplementação de ferro em 100% das crianças de 6 a 24 meses. </vt:lpstr>
      <vt:lpstr>Apresentação do PowerPoint</vt:lpstr>
      <vt:lpstr>Objetivo 3: Melhorar a adesão ao programa de Saúde da Criança </vt:lpstr>
      <vt:lpstr>Objetivo 4: Melhorar o registro das informações  </vt:lpstr>
      <vt:lpstr>Objetivo 5: Mapear as crianças de risco pertencentes à área de abrangência </vt:lpstr>
      <vt:lpstr>Objetivo 6: Promover a saúde das crianças  Metas:</vt:lpstr>
      <vt:lpstr>Discussão</vt:lpstr>
      <vt:lpstr>Discussão</vt:lpstr>
      <vt:lpstr>Processo Pessoal de Aprendizagem</vt:lpstr>
      <vt:lpstr>Obrigado!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Melhoria da atenção à Saúde da Criança entre zero a 72 meses de idade na UBS/ESFSão José Operário do município de Marau/RS     Pedro Henrique Ventura</dc:title>
  <dc:creator>DUDA</dc:creator>
  <cp:lastModifiedBy>Windows 7</cp:lastModifiedBy>
  <cp:revision>72</cp:revision>
  <dcterms:created xsi:type="dcterms:W3CDTF">2015-01-25T22:07:24Z</dcterms:created>
  <dcterms:modified xsi:type="dcterms:W3CDTF">2015-01-27T03:30:26Z</dcterms:modified>
</cp:coreProperties>
</file>