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5"/>
  </p:notesMasterIdLst>
  <p:sldIdLst>
    <p:sldId id="256" r:id="rId2"/>
    <p:sldId id="266" r:id="rId3"/>
    <p:sldId id="267" r:id="rId4"/>
    <p:sldId id="259" r:id="rId5"/>
    <p:sldId id="258" r:id="rId6"/>
    <p:sldId id="397" r:id="rId7"/>
    <p:sldId id="257" r:id="rId8"/>
    <p:sldId id="262" r:id="rId9"/>
    <p:sldId id="263" r:id="rId10"/>
    <p:sldId id="398" r:id="rId11"/>
    <p:sldId id="399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401" r:id="rId23"/>
    <p:sldId id="283" r:id="rId24"/>
    <p:sldId id="329" r:id="rId25"/>
    <p:sldId id="289" r:id="rId26"/>
    <p:sldId id="330" r:id="rId27"/>
    <p:sldId id="292" r:id="rId28"/>
    <p:sldId id="295" r:id="rId29"/>
    <p:sldId id="298" r:id="rId30"/>
    <p:sldId id="302" r:id="rId31"/>
    <p:sldId id="305" r:id="rId32"/>
    <p:sldId id="308" r:id="rId33"/>
    <p:sldId id="314" r:id="rId34"/>
    <p:sldId id="317" r:id="rId35"/>
    <p:sldId id="318" r:id="rId36"/>
    <p:sldId id="321" r:id="rId37"/>
    <p:sldId id="322" r:id="rId38"/>
    <p:sldId id="325" r:id="rId39"/>
    <p:sldId id="333" r:id="rId40"/>
    <p:sldId id="334" r:id="rId41"/>
    <p:sldId id="346" r:id="rId42"/>
    <p:sldId id="349" r:id="rId43"/>
    <p:sldId id="359" r:id="rId44"/>
    <p:sldId id="360" r:id="rId45"/>
    <p:sldId id="361" r:id="rId46"/>
    <p:sldId id="366" r:id="rId47"/>
    <p:sldId id="369" r:id="rId48"/>
    <p:sldId id="376" r:id="rId49"/>
    <p:sldId id="383" r:id="rId50"/>
    <p:sldId id="406" r:id="rId51"/>
    <p:sldId id="407" r:id="rId52"/>
    <p:sldId id="408" r:id="rId53"/>
    <p:sldId id="404" r:id="rId54"/>
    <p:sldId id="405" r:id="rId55"/>
    <p:sldId id="385" r:id="rId56"/>
    <p:sldId id="389" r:id="rId57"/>
    <p:sldId id="390" r:id="rId58"/>
    <p:sldId id="391" r:id="rId59"/>
    <p:sldId id="392" r:id="rId60"/>
    <p:sldId id="394" r:id="rId61"/>
    <p:sldId id="395" r:id="rId62"/>
    <p:sldId id="396" r:id="rId63"/>
    <p:sldId id="402" r:id="rId6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amela" initials="P" lastIdx="1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073" autoAdjust="0"/>
  </p:normalViewPr>
  <p:slideViewPr>
    <p:cSldViewPr>
      <p:cViewPr>
        <p:scale>
          <a:sx n="77" d="100"/>
          <a:sy n="77" d="100"/>
        </p:scale>
        <p:origin x="-117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Indicadores!$C$5</c:f>
              <c:strCache>
                <c:ptCount val="1"/>
                <c:pt idx="0">
                  <c:v>Proporção de gestantes cadastradas no Programa de Pré-natal. 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Indicadores!$D$4:$G$4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Indicadores!$D$5:$G$5</c:f>
              <c:numCache>
                <c:formatCode>0.0%</c:formatCode>
                <c:ptCount val="4"/>
                <c:pt idx="0">
                  <c:v>0.48888888888888898</c:v>
                </c:pt>
                <c:pt idx="1">
                  <c:v>0.55555555555555569</c:v>
                </c:pt>
                <c:pt idx="2">
                  <c:v>0.57777777777777772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608640"/>
        <c:axId val="36610432"/>
      </c:barChart>
      <c:catAx>
        <c:axId val="36608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6610432"/>
        <c:crosses val="autoZero"/>
        <c:auto val="1"/>
        <c:lblAlgn val="ctr"/>
        <c:lblOffset val="100"/>
        <c:noMultiLvlLbl val="0"/>
      </c:catAx>
      <c:valAx>
        <c:axId val="36610432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6608640"/>
        <c:crosses val="autoZero"/>
        <c:crossBetween val="between"/>
        <c:majorUnit val="0.2"/>
        <c:minorUnit val="4.0000000000000015E-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Indicadores!$C$11</c:f>
              <c:strCache>
                <c:ptCount val="1"/>
                <c:pt idx="0">
                  <c:v>Proporção de gestantes captadas no primeiro trimestre de gestação.</c:v>
                </c:pt>
              </c:strCache>
            </c:strRef>
          </c:tx>
          <c:spPr>
            <a:solidFill>
              <a:schemeClr val="accent1"/>
            </a:solidFill>
            <a:ln w="25400"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Indicadores!$D$10:$G$10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Indicadores!$D$11:$G$11</c:f>
              <c:numCache>
                <c:formatCode>0.0%</c:formatCode>
                <c:ptCount val="4"/>
                <c:pt idx="0">
                  <c:v>0.95454545454545481</c:v>
                </c:pt>
                <c:pt idx="1">
                  <c:v>0.96000000000000008</c:v>
                </c:pt>
                <c:pt idx="2">
                  <c:v>0.92307692307692302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103872"/>
        <c:axId val="39105664"/>
      </c:barChart>
      <c:catAx>
        <c:axId val="39103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9105664"/>
        <c:crosses val="autoZero"/>
        <c:auto val="1"/>
        <c:lblAlgn val="ctr"/>
        <c:lblOffset val="100"/>
        <c:noMultiLvlLbl val="0"/>
      </c:catAx>
      <c:valAx>
        <c:axId val="39105664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9103872"/>
        <c:crosses val="autoZero"/>
        <c:crossBetween val="between"/>
        <c:majorUnit val="0.2"/>
        <c:minorUnit val="4.0000000000000015E-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Indicadores!$C$17</c:f>
              <c:strCache>
                <c:ptCount val="1"/>
                <c:pt idx="0">
                  <c:v>Proporção de gestantes com pelo menos um exame ginecológico por trimestre</c:v>
                </c:pt>
              </c:strCache>
            </c:strRef>
          </c:tx>
          <c:spPr>
            <a:solidFill>
              <a:srgbClr val="4F81BD"/>
            </a:solidFill>
            <a:ln w="25400"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Indicadores!$D$16:$G$16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Indicadores!$D$17:$G$17</c:f>
              <c:numCache>
                <c:formatCode>0.0%</c:formatCode>
                <c:ptCount val="4"/>
                <c:pt idx="0">
                  <c:v>0.40909090909090912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454784"/>
        <c:axId val="40460672"/>
      </c:barChart>
      <c:catAx>
        <c:axId val="40454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0460672"/>
        <c:crosses val="autoZero"/>
        <c:auto val="1"/>
        <c:lblAlgn val="ctr"/>
        <c:lblOffset val="100"/>
        <c:noMultiLvlLbl val="0"/>
      </c:catAx>
      <c:valAx>
        <c:axId val="40460672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0454784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Indicadores!$C$34</c:f>
              <c:strCache>
                <c:ptCount val="1"/>
                <c:pt idx="0">
                  <c:v>Proporção de gestantes com prescrição de suplementação de sulfato ferroso e ácido fólico</c:v>
                </c:pt>
              </c:strCache>
            </c:strRef>
          </c:tx>
          <c:spPr>
            <a:solidFill>
              <a:srgbClr val="4F81BD"/>
            </a:solidFill>
            <a:ln w="25400">
              <a:noFill/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Indicadores!$D$33:$G$33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Indicadores!$D$34:$G$34</c:f>
              <c:numCache>
                <c:formatCode>0.0%</c:formatCode>
                <c:ptCount val="4"/>
                <c:pt idx="0">
                  <c:v>0.95454545454545481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776448"/>
        <c:axId val="40777984"/>
      </c:barChart>
      <c:catAx>
        <c:axId val="40776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0777984"/>
        <c:crosses val="autoZero"/>
        <c:auto val="1"/>
        <c:lblAlgn val="ctr"/>
        <c:lblOffset val="100"/>
        <c:noMultiLvlLbl val="0"/>
      </c:catAx>
      <c:valAx>
        <c:axId val="40777984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0776448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Indicadores!$C$40</c:f>
              <c:strCache>
                <c:ptCount val="1"/>
                <c:pt idx="0">
                  <c:v>Proporção de gestantes com  o esquema da vacina anti-tetânica completo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Indicadores!$D$39:$G$39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Indicadores!$D$40:$G$40</c:f>
              <c:numCache>
                <c:formatCode>0.0%</c:formatCode>
                <c:ptCount val="4"/>
                <c:pt idx="0">
                  <c:v>0.72727272727272729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208256"/>
        <c:axId val="38209792"/>
      </c:barChart>
      <c:catAx>
        <c:axId val="38208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209792"/>
        <c:crosses val="autoZero"/>
        <c:auto val="1"/>
        <c:lblAlgn val="ctr"/>
        <c:lblOffset val="100"/>
        <c:noMultiLvlLbl val="0"/>
      </c:catAx>
      <c:valAx>
        <c:axId val="38209792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208256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Indicadores!$C$50</c:f>
              <c:strCache>
                <c:ptCount val="1"/>
                <c:pt idx="0">
                  <c:v>Proporção de gestantes com avaliação de necessidade de atendimento odontológico 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Indicadores!$D$49:$G$49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Indicadores!$D$50:$G$50</c:f>
              <c:numCache>
                <c:formatCode>0.0%</c:formatCode>
                <c:ptCount val="4"/>
                <c:pt idx="0">
                  <c:v>0.90909090909090906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379520"/>
        <c:axId val="38381056"/>
      </c:barChart>
      <c:catAx>
        <c:axId val="38379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381056"/>
        <c:crosses val="autoZero"/>
        <c:auto val="1"/>
        <c:lblAlgn val="ctr"/>
        <c:lblOffset val="100"/>
        <c:noMultiLvlLbl val="0"/>
      </c:catAx>
      <c:valAx>
        <c:axId val="38381056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38379520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Indicadores!$C$56</c:f>
              <c:strCache>
                <c:ptCount val="1"/>
                <c:pt idx="0">
                  <c:v>Proporção de gestantes com primeira consulta odontológica programática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Indicadores!$D$55:$G$55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Indicadores!$D$56:$G$56</c:f>
              <c:numCache>
                <c:formatCode>0.0%</c:formatCode>
                <c:ptCount val="4"/>
                <c:pt idx="0">
                  <c:v>0.3636363636363637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831808"/>
        <c:axId val="41837696"/>
      </c:barChart>
      <c:catAx>
        <c:axId val="41831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1837696"/>
        <c:crosses val="autoZero"/>
        <c:auto val="1"/>
        <c:lblAlgn val="ctr"/>
        <c:lblOffset val="100"/>
        <c:noMultiLvlLbl val="0"/>
      </c:catAx>
      <c:valAx>
        <c:axId val="41837696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1831808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541255578648447E-2"/>
          <c:y val="2.2493400171351752E-2"/>
          <c:w val="0.87804522397240414"/>
          <c:h val="0.8667386049924191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Indicadores!$C$61</c:f>
              <c:strCache>
                <c:ptCount val="1"/>
                <c:pt idx="0">
                  <c:v>Proporção de gestantes faltosas às consultas que receberam busca ativa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Indicadores!$D$60:$G$60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Indicadores!$D$61:$G$61</c:f>
              <c:numCache>
                <c:formatCode>0.0%</c:formatCode>
                <c:ptCount val="4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201856"/>
        <c:axId val="42203392"/>
      </c:barChart>
      <c:catAx>
        <c:axId val="42201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2203392"/>
        <c:crosses val="autoZero"/>
        <c:auto val="1"/>
        <c:lblAlgn val="ctr"/>
        <c:lblOffset val="100"/>
        <c:noMultiLvlLbl val="0"/>
      </c:catAx>
      <c:valAx>
        <c:axId val="42203392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2201856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Indicadores!$C$78</c:f>
              <c:strCache>
                <c:ptCount val="1"/>
                <c:pt idx="0">
                  <c:v>Proporção de gestantes que receberam orientação nutricional</c:v>
                </c:pt>
              </c:strCache>
            </c:strRef>
          </c:tx>
          <c:spPr>
            <a:solidFill>
              <a:srgbClr val="E46C0A"/>
            </a:solidFill>
            <a:ln w="25400"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</c:spPr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Indicadores!$D$77:$G$77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Indicadores!$D$78:$G$78</c:f>
              <c:numCache>
                <c:formatCode>0.0%</c:formatCode>
                <c:ptCount val="4"/>
                <c:pt idx="0">
                  <c:v>0.95454545454545481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408192"/>
        <c:axId val="42422272"/>
      </c:barChart>
      <c:catAx>
        <c:axId val="42408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2422272"/>
        <c:crosses val="autoZero"/>
        <c:auto val="1"/>
        <c:lblAlgn val="ctr"/>
        <c:lblOffset val="100"/>
        <c:noMultiLvlLbl val="0"/>
      </c:catAx>
      <c:valAx>
        <c:axId val="42422272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2408192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Indicadores!$C$36</c:f>
              <c:strCache>
                <c:ptCount val="1"/>
                <c:pt idx="0">
                  <c:v>Proporção de puérperas com avaliação para intercorrências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Indicadores!$D$35:$G$35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Indicadores!$D$36:$G$36</c:f>
              <c:numCache>
                <c:formatCode>0.0%</c:formatCode>
                <c:ptCount val="4"/>
                <c:pt idx="0">
                  <c:v>0.81818181818181834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771584"/>
        <c:axId val="42773120"/>
      </c:barChart>
      <c:catAx>
        <c:axId val="42771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2773120"/>
        <c:crosses val="autoZero"/>
        <c:auto val="1"/>
        <c:lblAlgn val="ctr"/>
        <c:lblOffset val="100"/>
        <c:noMultiLvlLbl val="0"/>
      </c:catAx>
      <c:valAx>
        <c:axId val="42773120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2771584"/>
        <c:crosses val="autoZero"/>
        <c:crossBetween val="between"/>
        <c:majorUnit val="0.2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Indicadores!$C$41</c:f>
              <c:strCache>
                <c:ptCount val="1"/>
                <c:pt idx="0">
                  <c:v>Proporção de puérperas com prescrição de algum método de anticoncepção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Indicadores!$D$40:$G$40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Indicadores!$D$41:$G$41</c:f>
              <c:numCache>
                <c:formatCode>0.0%</c:formatCode>
                <c:ptCount val="4"/>
                <c:pt idx="0">
                  <c:v>0.81818181818181834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6655360"/>
        <c:axId val="86656896"/>
      </c:barChart>
      <c:catAx>
        <c:axId val="866553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86656896"/>
        <c:crosses val="autoZero"/>
        <c:auto val="1"/>
        <c:lblAlgn val="ctr"/>
        <c:lblOffset val="100"/>
        <c:noMultiLvlLbl val="0"/>
      </c:catAx>
      <c:valAx>
        <c:axId val="86656896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86655360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Indicadores!$C$71</c:f>
              <c:strCache>
                <c:ptCount val="1"/>
                <c:pt idx="0">
                  <c:v>Proporção de puérperas com orientação sobre planejamento familiar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Indicadores!$D$70:$G$70</c:f>
              <c:strCache>
                <c:ptCount val="4"/>
                <c:pt idx="0">
                  <c:v>Mês 1</c:v>
                </c:pt>
                <c:pt idx="1">
                  <c:v>Mês 2</c:v>
                </c:pt>
                <c:pt idx="2">
                  <c:v>Mês 3</c:v>
                </c:pt>
                <c:pt idx="3">
                  <c:v>Mês 4</c:v>
                </c:pt>
              </c:strCache>
            </c:strRef>
          </c:cat>
          <c:val>
            <c:numRef>
              <c:f>Indicadores!$D$71:$G$71</c:f>
              <c:numCache>
                <c:formatCode>0.0%</c:formatCode>
                <c:ptCount val="4"/>
                <c:pt idx="0">
                  <c:v>0.81818181818181823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429248"/>
        <c:axId val="41472000"/>
      </c:barChart>
      <c:catAx>
        <c:axId val="41429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1472000"/>
        <c:crosses val="autoZero"/>
        <c:auto val="1"/>
        <c:lblAlgn val="ctr"/>
        <c:lblOffset val="100"/>
        <c:noMultiLvlLbl val="0"/>
      </c:catAx>
      <c:valAx>
        <c:axId val="41472000"/>
        <c:scaling>
          <c:orientation val="minMax"/>
          <c:max val="1"/>
        </c:scaling>
        <c:delete val="0"/>
        <c:axPos val="l"/>
        <c:numFmt formatCode="0.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pt-BR"/>
          </a:p>
        </c:txPr>
        <c:crossAx val="41429248"/>
        <c:crosses val="autoZero"/>
        <c:crossBetween val="between"/>
        <c:majorUnit val="0.2"/>
      </c:valAx>
      <c:spPr>
        <a:solidFill>
          <a:srgbClr val="FFFFFF"/>
        </a:solidFill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B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C66E2-2874-44C7-8812-4EE06CB9A2CC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E37F60-B354-44D3-8632-014D525A9A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8401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E37F60-B354-44D3-8632-014D525A9A83}" type="slidenum">
              <a:rPr lang="pt-BR" smtClean="0"/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83338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1593F11-A614-4A8B-91A9-663B47B89B04}" type="datetimeFigureOut">
              <a:rPr lang="pt-BR" smtClean="0"/>
              <a:t>19/06/2015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4F1EB84-83EE-42FA-9804-113433FF20A6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_saudeFami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04664"/>
            <a:ext cx="137001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logo1_100_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3" y="404664"/>
            <a:ext cx="137498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4029223" y="4764945"/>
            <a:ext cx="3852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Especializando:</a:t>
            </a:r>
            <a:r>
              <a:rPr lang="pt-BR" dirty="0" smtClean="0"/>
              <a:t> Pedro L. </a:t>
            </a:r>
            <a:r>
              <a:rPr lang="pt-BR" dirty="0" err="1" smtClean="0"/>
              <a:t>Barbeito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3995936" y="5420231"/>
            <a:ext cx="4207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Orientadora</a:t>
            </a:r>
            <a:r>
              <a:rPr lang="pt-BR" dirty="0" smtClean="0"/>
              <a:t>: Pâmela Ferreira </a:t>
            </a:r>
            <a:r>
              <a:rPr lang="pt-BR" dirty="0" err="1" smtClean="0"/>
              <a:t>Todendi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1259632" y="1988840"/>
            <a:ext cx="6912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atin typeface="+mj-lt"/>
              </a:rPr>
              <a:t>Melhoria da atenção ao pré-natal e puerpério na UBS da Sede, no município de Pio IX / PI</a:t>
            </a:r>
          </a:p>
        </p:txBody>
      </p:sp>
      <p:sp>
        <p:nvSpPr>
          <p:cNvPr id="2" name="Retângulo 1"/>
          <p:cNvSpPr/>
          <p:nvPr/>
        </p:nvSpPr>
        <p:spPr>
          <a:xfrm>
            <a:off x="2290704" y="40466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>
                <a:latin typeface="+mj-lt"/>
              </a:rPr>
              <a:t>UNIVERSIDADE ABERTA DO SUS</a:t>
            </a:r>
            <a:endParaRPr lang="pt-BR" sz="1600" dirty="0">
              <a:latin typeface="+mj-lt"/>
            </a:endParaRPr>
          </a:p>
          <a:p>
            <a:pPr algn="ctr"/>
            <a:r>
              <a:rPr lang="pt-BR" sz="1600" b="1" dirty="0">
                <a:latin typeface="+mj-lt"/>
              </a:rPr>
              <a:t>UNIVERSIDADE FEDERAL DE PELOTAS</a:t>
            </a:r>
            <a:endParaRPr lang="pt-BR" sz="1600" dirty="0">
              <a:latin typeface="+mj-lt"/>
            </a:endParaRPr>
          </a:p>
          <a:p>
            <a:pPr algn="ctr"/>
            <a:r>
              <a:rPr lang="pt-BR" sz="1600" b="1" dirty="0">
                <a:latin typeface="+mj-lt"/>
              </a:rPr>
              <a:t>Especialização em Saúde da Família</a:t>
            </a:r>
            <a:endParaRPr lang="pt-BR" sz="1600" dirty="0">
              <a:latin typeface="+mj-lt"/>
            </a:endParaRPr>
          </a:p>
          <a:p>
            <a:pPr algn="ctr"/>
            <a:r>
              <a:rPr lang="pt-BR" sz="1600" b="1" dirty="0">
                <a:latin typeface="+mj-lt"/>
              </a:rPr>
              <a:t>Modalidade a Distância</a:t>
            </a:r>
            <a:endParaRPr lang="pt-BR" sz="1600" dirty="0">
              <a:latin typeface="+mj-lt"/>
            </a:endParaRPr>
          </a:p>
          <a:p>
            <a:pPr algn="ctr"/>
            <a:r>
              <a:rPr lang="pt-BR" sz="1600" b="1" dirty="0">
                <a:latin typeface="+mj-lt"/>
              </a:rPr>
              <a:t>Turma 5</a:t>
            </a:r>
            <a:endParaRPr lang="pt-BR" sz="1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171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2276872"/>
            <a:ext cx="777686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 objetivo do acompanhamento  ao pré-natal com qualidade é assegurar o normal desenvolvimento da gestação, ter um parto normal e um recém-nascido saudável, sem impacto para a saúde materna,  abordando aspectos psicossociais e educativos.</a:t>
            </a:r>
            <a:endParaRPr lang="pt-BR" sz="2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3419872" y="908720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Introdução</a:t>
            </a:r>
            <a:endParaRPr lang="pt-BR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089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2852936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O puerpério é uma etapa muito frágil, que precisa de cuidados, podendo surgir problemas de saúde ainda relacionados com a gravidez.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419872" y="1170330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Introdução</a:t>
            </a:r>
            <a:endParaRPr lang="pt-BR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351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2420888"/>
            <a:ext cx="828092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A ação programática desenvolvida pela equipe representou mudanças qualitativas e quantitativas nos atendimentos à grávidas e puérperas. Reorganizou o serviço e logrou de forma positiva a participação comunitária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419872" y="908720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Introdução</a:t>
            </a:r>
            <a:endParaRPr lang="pt-BR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9757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56772" y="1484784"/>
            <a:ext cx="835292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>
                <a:latin typeface="+mj-lt"/>
                <a:cs typeface="Arial" pitchFamily="34" charset="0"/>
              </a:rPr>
              <a:t>A</a:t>
            </a:r>
            <a:r>
              <a:rPr lang="pt-BR" sz="2400" dirty="0" smtClean="0">
                <a:latin typeface="+mj-lt"/>
                <a:cs typeface="Arial" pitchFamily="34" charset="0"/>
              </a:rPr>
              <a:t> UBS é </a:t>
            </a:r>
            <a:r>
              <a:rPr lang="pt-BR" sz="2400" dirty="0">
                <a:latin typeface="+mj-lt"/>
                <a:cs typeface="Arial" pitchFamily="34" charset="0"/>
              </a:rPr>
              <a:t>do tipo estratégia da saúde da família (UBS-ESF</a:t>
            </a:r>
            <a:r>
              <a:rPr lang="pt-BR" sz="2400" dirty="0" smtClean="0">
                <a:latin typeface="+mj-lt"/>
                <a:cs typeface="Arial" pitchFamily="34" charset="0"/>
              </a:rPr>
              <a:t>), chamada UBS da Sede, </a:t>
            </a:r>
            <a:r>
              <a:rPr lang="pt-BR" sz="2400" dirty="0">
                <a:latin typeface="+mj-lt"/>
                <a:cs typeface="Arial" pitchFamily="34" charset="0"/>
              </a:rPr>
              <a:t>na </a:t>
            </a:r>
            <a:r>
              <a:rPr lang="pt-BR" sz="2400" dirty="0" smtClean="0">
                <a:latin typeface="+mj-lt"/>
                <a:cs typeface="Arial" pitchFamily="34" charset="0"/>
              </a:rPr>
              <a:t>cidade </a:t>
            </a:r>
            <a:r>
              <a:rPr lang="pt-BR" sz="2400" dirty="0">
                <a:latin typeface="+mj-lt"/>
                <a:cs typeface="Arial" pitchFamily="34" charset="0"/>
              </a:rPr>
              <a:t>de PIO IX </a:t>
            </a:r>
            <a:r>
              <a:rPr lang="pt-BR" sz="2400" dirty="0" smtClean="0">
                <a:latin typeface="+mj-lt"/>
                <a:cs typeface="Arial" pitchFamily="34" charset="0"/>
              </a:rPr>
              <a:t> </a:t>
            </a:r>
            <a:r>
              <a:rPr lang="pt-BR" sz="2400" dirty="0">
                <a:latin typeface="+mj-lt"/>
                <a:cs typeface="Arial" pitchFamily="34" charset="0"/>
              </a:rPr>
              <a:t>no </a:t>
            </a:r>
            <a:r>
              <a:rPr lang="pt-BR" sz="2400" dirty="0" smtClean="0">
                <a:latin typeface="+mj-lt"/>
                <a:cs typeface="Arial" pitchFamily="34" charset="0"/>
              </a:rPr>
              <a:t>Estado </a:t>
            </a:r>
            <a:r>
              <a:rPr lang="pt-BR" sz="2400" dirty="0">
                <a:latin typeface="+mj-lt"/>
                <a:cs typeface="Arial" pitchFamily="34" charset="0"/>
              </a:rPr>
              <a:t>do </a:t>
            </a:r>
            <a:r>
              <a:rPr lang="pt-BR" sz="2400" dirty="0" smtClean="0">
                <a:latin typeface="+mj-lt"/>
                <a:cs typeface="Arial" pitchFamily="34" charset="0"/>
              </a:rPr>
              <a:t>Piauí.</a:t>
            </a:r>
          </a:p>
          <a:p>
            <a:pPr algn="just">
              <a:lnSpc>
                <a:spcPct val="150000"/>
              </a:lnSpc>
            </a:pPr>
            <a:endParaRPr lang="pt-BR" sz="2400" dirty="0" smtClean="0">
              <a:latin typeface="+mj-lt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+mj-lt"/>
                <a:cs typeface="Arial" pitchFamily="34" charset="0"/>
              </a:rPr>
              <a:t>        - População da área adstrita  de 4.510 habitantes;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+mj-lt"/>
                <a:cs typeface="Arial" pitchFamily="34" charset="0"/>
              </a:rPr>
              <a:t>        - População do município: 17.979 habitantes (IBGE,2010);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+mj-lt"/>
                <a:cs typeface="Arial" pitchFamily="34" charset="0"/>
              </a:rPr>
              <a:t>        - 7 unidades de saúde; </a:t>
            </a:r>
          </a:p>
          <a:p>
            <a:pPr algn="just">
              <a:lnSpc>
                <a:spcPct val="150000"/>
              </a:lnSpc>
            </a:pPr>
            <a:r>
              <a:rPr lang="pt-BR" sz="2400" dirty="0">
                <a:latin typeface="+mj-lt"/>
                <a:cs typeface="Arial" pitchFamily="34" charset="0"/>
              </a:rPr>
              <a:t> </a:t>
            </a:r>
            <a:r>
              <a:rPr lang="pt-BR" sz="2400" dirty="0" smtClean="0">
                <a:latin typeface="+mj-lt"/>
                <a:cs typeface="Arial" pitchFamily="34" charset="0"/>
              </a:rPr>
              <a:t>       - 1 hospital </a:t>
            </a:r>
            <a:r>
              <a:rPr lang="pt-BR" sz="2400" dirty="0">
                <a:latin typeface="+mj-lt"/>
                <a:cs typeface="Arial" pitchFamily="34" charset="0"/>
              </a:rPr>
              <a:t>que realiza serviços 24 horas por </a:t>
            </a:r>
            <a:r>
              <a:rPr lang="pt-BR" sz="2400" dirty="0" smtClean="0">
                <a:latin typeface="+mj-lt"/>
                <a:cs typeface="Arial" pitchFamily="34" charset="0"/>
              </a:rPr>
              <a:t>dia.</a:t>
            </a:r>
            <a:endParaRPr lang="pt-BR" sz="2400" dirty="0">
              <a:latin typeface="+mj-lt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419872" y="692975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Introdução</a:t>
            </a:r>
            <a:endParaRPr lang="pt-BR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2684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Dr. Pedro\Pictures\20150610_1016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842493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915816" y="692696"/>
            <a:ext cx="23615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UBS da Sede</a:t>
            </a:r>
            <a:endParaRPr lang="pt-BR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81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30989" y="1268760"/>
            <a:ext cx="7652360" cy="11318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A UBS é um local adaptado onde dividimos espaço físico com a secretaria de saúde municipal.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635896" y="460360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Introdução</a:t>
            </a:r>
            <a:endParaRPr lang="pt-BR" sz="2800" b="1" dirty="0">
              <a:latin typeface="+mj-lt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947224" y="2852936"/>
            <a:ext cx="45365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>
                <a:latin typeface="Arial" pitchFamily="34" charset="0"/>
                <a:cs typeface="Arial" pitchFamily="34" charset="0"/>
              </a:rPr>
              <a:t>  *Recepção</a:t>
            </a:r>
            <a:r>
              <a:rPr lang="pt-BR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 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*Farmácia</a:t>
            </a:r>
            <a:r>
              <a:rPr lang="pt-BR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 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pt-BR" dirty="0">
                <a:latin typeface="Arial" pitchFamily="34" charset="0"/>
                <a:cs typeface="Arial" pitchFamily="34" charset="0"/>
              </a:rPr>
              <a:t>Sala de curativos e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nebulização</a:t>
            </a:r>
            <a:r>
              <a:rPr lang="pt-BR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 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pt-BR" dirty="0">
                <a:latin typeface="Arial" pitchFamily="34" charset="0"/>
                <a:cs typeface="Arial" pitchFamily="34" charset="0"/>
              </a:rPr>
              <a:t>Duas salas para consultas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médicas;  </a:t>
            </a:r>
            <a:endParaRPr lang="pt-B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 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pt-BR" dirty="0">
                <a:latin typeface="Arial" pitchFamily="34" charset="0"/>
                <a:cs typeface="Arial" pitchFamily="34" charset="0"/>
              </a:rPr>
              <a:t>Consultório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odontológico</a:t>
            </a:r>
            <a:r>
              <a:rPr lang="pt-BR" dirty="0"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5" name="Retângulo 4"/>
          <p:cNvSpPr/>
          <p:nvPr/>
        </p:nvSpPr>
        <p:spPr>
          <a:xfrm>
            <a:off x="4020036" y="43393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t-BR" dirty="0" smtClean="0">
                <a:latin typeface="Arial" pitchFamily="34" charset="0"/>
                <a:cs typeface="Arial" pitchFamily="34" charset="0"/>
              </a:rPr>
              <a:t>  *</a:t>
            </a:r>
            <a:r>
              <a:rPr lang="pt-BR" dirty="0">
                <a:latin typeface="Arial" pitchFamily="34" charset="0"/>
                <a:cs typeface="Arial" pitchFamily="34" charset="0"/>
              </a:rPr>
              <a:t>Sala de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fisiatria</a:t>
            </a:r>
            <a:r>
              <a:rPr lang="pt-BR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  *Sala de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vacinação;</a:t>
            </a:r>
            <a:endParaRPr lang="pt-B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 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pt-BR" dirty="0">
                <a:latin typeface="Arial" pitchFamily="34" charset="0"/>
                <a:cs typeface="Arial" pitchFamily="34" charset="0"/>
              </a:rPr>
              <a:t>Sala de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administração</a:t>
            </a:r>
            <a:r>
              <a:rPr lang="pt-BR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 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pt-BR" dirty="0">
                <a:latin typeface="Arial" pitchFamily="34" charset="0"/>
                <a:cs typeface="Arial" pitchFamily="34" charset="0"/>
              </a:rPr>
              <a:t>Refeitório e dois banheiros públicos.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800376" y="3725914"/>
            <a:ext cx="1868803" cy="83099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atin typeface="+mj-lt"/>
              </a:rPr>
              <a:t>A UBS conta com:</a:t>
            </a:r>
            <a:endParaRPr lang="pt-BR" sz="2400" dirty="0">
              <a:latin typeface="+mj-lt"/>
            </a:endParaRPr>
          </a:p>
        </p:txBody>
      </p:sp>
      <p:cxnSp>
        <p:nvCxnSpPr>
          <p:cNvPr id="8" name="Conector de seta reta 7"/>
          <p:cNvCxnSpPr/>
          <p:nvPr/>
        </p:nvCxnSpPr>
        <p:spPr>
          <a:xfrm flipV="1">
            <a:off x="2962131" y="3591600"/>
            <a:ext cx="985093" cy="3927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de seta reta 9"/>
          <p:cNvCxnSpPr/>
          <p:nvPr/>
        </p:nvCxnSpPr>
        <p:spPr>
          <a:xfrm>
            <a:off x="2956916" y="4180673"/>
            <a:ext cx="985093" cy="3762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714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2060848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Antes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da intervenção os atendimentos ao pré-natal e puerpério eram concentrados na enfermeira, que somente procurava o médico quando tinha alguma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dúvida.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BR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Os atendimentos eram realizados somente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à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s quintas-feiras e provocava acúmulo de usuárias que tinham que esperar largas horas para serem atendidas.</a:t>
            </a:r>
          </a:p>
          <a:p>
            <a:pPr algn="just">
              <a:lnSpc>
                <a:spcPct val="150000"/>
              </a:lnSpc>
            </a:pPr>
            <a:r>
              <a:rPr lang="pt-B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t-BR" sz="2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3419872" y="1170330"/>
            <a:ext cx="2042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Introdução</a:t>
            </a:r>
            <a:endParaRPr lang="pt-BR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4636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2018" y="2928257"/>
            <a:ext cx="7776864" cy="113184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Melhorar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qualidade da atenção as gestantes 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puérperas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da UBS da Sede do município de Pio IX / PI.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419872" y="1170330"/>
            <a:ext cx="2581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Objetivo geral</a:t>
            </a:r>
            <a:endParaRPr lang="pt-BR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857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666607" y="870392"/>
            <a:ext cx="38827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Objetivos específicos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95536" y="1628800"/>
            <a:ext cx="842493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/>
              <a:t>1 - Ampliar a cobertura da atenção ao pré-natal e puerpério;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/>
              <a:t>2 </a:t>
            </a:r>
            <a:r>
              <a:rPr lang="pt-BR" sz="2400" dirty="0"/>
              <a:t>- Melhorar a qualidade da atenção ao pré-natal e às puérperas da Unidade de </a:t>
            </a:r>
            <a:r>
              <a:rPr lang="pt-BR" sz="2400" dirty="0" smtClean="0"/>
              <a:t>saúde;</a:t>
            </a:r>
            <a:endParaRPr lang="pt-BR" sz="2400" dirty="0"/>
          </a:p>
          <a:p>
            <a:pPr algn="just">
              <a:lnSpc>
                <a:spcPct val="150000"/>
              </a:lnSpc>
            </a:pPr>
            <a:r>
              <a:rPr lang="pt-BR" sz="2400" dirty="0"/>
              <a:t>3- Melhorar a adesão ao pré-natal e das mães ao </a:t>
            </a:r>
            <a:r>
              <a:rPr lang="pt-BR" sz="2400" dirty="0" smtClean="0"/>
              <a:t>puerpério</a:t>
            </a:r>
            <a:r>
              <a:rPr lang="pt-BR" sz="2400" dirty="0"/>
              <a:t>;</a:t>
            </a:r>
          </a:p>
          <a:p>
            <a:pPr algn="just">
              <a:lnSpc>
                <a:spcPct val="150000"/>
              </a:lnSpc>
            </a:pPr>
            <a:r>
              <a:rPr lang="pt-BR" sz="2400" dirty="0"/>
              <a:t>4 - Melhorar o registro do programa de pré-natal e os registros das informações das </a:t>
            </a:r>
            <a:r>
              <a:rPr lang="pt-BR" sz="2400" dirty="0" smtClean="0"/>
              <a:t>puérperas;</a:t>
            </a:r>
            <a:endParaRPr lang="pt-BR" sz="2400" dirty="0"/>
          </a:p>
          <a:p>
            <a:pPr algn="just">
              <a:lnSpc>
                <a:spcPct val="150000"/>
              </a:lnSpc>
            </a:pPr>
            <a:r>
              <a:rPr lang="pt-BR" sz="2400" dirty="0"/>
              <a:t>5- Realizar avaliação de </a:t>
            </a:r>
            <a:r>
              <a:rPr lang="pt-BR" sz="2400" dirty="0" smtClean="0"/>
              <a:t>risco;</a:t>
            </a:r>
            <a:endParaRPr lang="pt-BR" sz="2400" dirty="0"/>
          </a:p>
          <a:p>
            <a:pPr algn="just">
              <a:lnSpc>
                <a:spcPct val="150000"/>
              </a:lnSpc>
            </a:pPr>
            <a:r>
              <a:rPr lang="pt-BR" sz="2400" dirty="0"/>
              <a:t>6 - Promover a saúde no pré-natal e puerpério.</a:t>
            </a:r>
          </a:p>
        </p:txBody>
      </p:sp>
    </p:spTree>
    <p:extLst>
      <p:ext uri="{BB962C8B-B14F-4D97-AF65-F5344CB8AC3E}">
        <p14:creationId xmlns:p14="http://schemas.microsoft.com/office/powerpoint/2010/main" val="3200894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699792" y="1170330"/>
            <a:ext cx="3666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Metas estabelecidas</a:t>
            </a:r>
            <a:endParaRPr lang="pt-BR" sz="2800" b="1" dirty="0">
              <a:latin typeface="+mj-lt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07026" y="5805264"/>
            <a:ext cx="47500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         Metas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de Qualidade: 100%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187624" y="2492896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latin typeface="+mj-lt"/>
              </a:rPr>
              <a:t>Metas de cobertura:   Pré-natal                </a:t>
            </a:r>
            <a:r>
              <a:rPr lang="pt-BR" sz="2400" dirty="0">
                <a:latin typeface="+mj-lt"/>
              </a:rPr>
              <a:t> </a:t>
            </a:r>
            <a:r>
              <a:rPr lang="pt-BR" sz="2400" dirty="0" smtClean="0">
                <a:latin typeface="+mj-lt"/>
              </a:rPr>
              <a:t>Puerpério</a:t>
            </a:r>
          </a:p>
          <a:p>
            <a:r>
              <a:rPr lang="pt-BR" sz="2400" dirty="0" smtClean="0">
                <a:latin typeface="+mj-lt"/>
              </a:rPr>
              <a:t>                                        75%                      100%</a:t>
            </a:r>
            <a:endParaRPr lang="pt-BR" sz="2400" dirty="0">
              <a:latin typeface="+mj-lt"/>
            </a:endParaRPr>
          </a:p>
        </p:txBody>
      </p:sp>
      <p:sp>
        <p:nvSpPr>
          <p:cNvPr id="7" name="Texto explicativo em seta para a esquerda e para a direita 6"/>
          <p:cNvSpPr/>
          <p:nvPr/>
        </p:nvSpPr>
        <p:spPr>
          <a:xfrm>
            <a:off x="5652120" y="2435692"/>
            <a:ext cx="1216152" cy="576072"/>
          </a:xfrm>
          <a:prstGeom prst="left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1655676" y="4149080"/>
            <a:ext cx="6480720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lvl="0" indent="-457200" algn="ctr">
              <a:buNone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Antes da intervenção a cobertura era de 35% para pré-natal e 88% para puerpério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Conector de seta reta 7"/>
          <p:cNvCxnSpPr/>
          <p:nvPr/>
        </p:nvCxnSpPr>
        <p:spPr>
          <a:xfrm>
            <a:off x="6258111" y="3156762"/>
            <a:ext cx="0" cy="7258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4241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916832"/>
            <a:ext cx="813690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  -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 intervenção foi realizada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no período de 12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semanas, a população alvo foram as grávidas e puérperas que faziam o atendimento em nossa unidade de saúde.</a:t>
            </a:r>
          </a:p>
          <a:p>
            <a:pPr>
              <a:lnSpc>
                <a:spcPct val="150000"/>
              </a:lnSpc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   - Foram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ofertados atendimentos de acompanhamento ao pré-natal e puerpério para todas as usuárias cadastradas na área de saúde da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equipe. 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75856" y="1170330"/>
            <a:ext cx="2302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atin typeface="+mj-lt"/>
              </a:rPr>
              <a:t>Metodologia</a:t>
            </a:r>
            <a:endParaRPr lang="pt-BR" sz="2800" b="1" dirty="0">
              <a:latin typeface="+mj-lt"/>
            </a:endParaRPr>
          </a:p>
        </p:txBody>
      </p:sp>
      <p:cxnSp>
        <p:nvCxnSpPr>
          <p:cNvPr id="11" name="Conector de seta reta 10"/>
          <p:cNvCxnSpPr/>
          <p:nvPr/>
        </p:nvCxnSpPr>
        <p:spPr>
          <a:xfrm>
            <a:off x="5796136" y="3641911"/>
            <a:ext cx="503044" cy="76033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6" name="Conector de seta reta 15"/>
          <p:cNvCxnSpPr/>
          <p:nvPr/>
        </p:nvCxnSpPr>
        <p:spPr>
          <a:xfrm>
            <a:off x="2195736" y="3641910"/>
            <a:ext cx="504056" cy="76033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6677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7584" y="2420888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No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primeiro encontro a equipe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estudou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os protocolos do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MS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para obter um maior conhecimento sobre este período da mulher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 das crianças, para assim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ampliar a adesão ao programa de pré-natal 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puerpério.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054598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755576" y="1124744"/>
            <a:ext cx="79928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/>
              <a:t>                        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Qualificação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da prática clínica </a:t>
            </a:r>
            <a:endParaRPr lang="pt-BR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                          Médico e enfermeira </a:t>
            </a:r>
          </a:p>
          <a:p>
            <a:pPr algn="just">
              <a:lnSpc>
                <a:spcPct val="150000"/>
              </a:lnSpc>
            </a:pP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>
                <a:latin typeface="Arial" pitchFamily="34" charset="0"/>
                <a:cs typeface="Arial" pitchFamily="34" charset="0"/>
              </a:rPr>
              <a:t>R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esponsáveis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por capacitar a equipe, sobre acolhimento, importância das consultas, busca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faltosas, classificação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de risco, intercorrências, promoção de saúde e treiná-los sobre o preenchimento da ficha espelho e do SISPRENATAL.</a:t>
            </a:r>
          </a:p>
        </p:txBody>
      </p:sp>
      <p:cxnSp>
        <p:nvCxnSpPr>
          <p:cNvPr id="3" name="Conector de seta reta 2"/>
          <p:cNvCxnSpPr/>
          <p:nvPr/>
        </p:nvCxnSpPr>
        <p:spPr>
          <a:xfrm>
            <a:off x="4499992" y="2852936"/>
            <a:ext cx="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3505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1472585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Priorizar 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primeira consulta no primeiro trimestre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gestação.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Exames clínicos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realizados de acordo com os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protocolos.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Prescrição de sulfato ferroso e ácido fólico.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Monitorar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 cartão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vacinação.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Trabalhar em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parceria com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odontologista.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292271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31640" y="2672588"/>
            <a:ext cx="6768752" cy="175432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dirty="0" smtClean="0"/>
              <a:t>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E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ncontros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todos os meses com 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comunidade e grupo de gestantes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para orientar e buscar apoio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nossas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ações.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914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1113706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/>
              <a:t>                            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Monitoramento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e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avaliação</a:t>
            </a:r>
          </a:p>
          <a:p>
            <a:pPr>
              <a:lnSpc>
                <a:spcPct val="150000"/>
              </a:lnSpc>
            </a:pPr>
            <a:endParaRPr lang="pt-BR" sz="24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             Registros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organizados pela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enfermeira</a:t>
            </a:r>
          </a:p>
          <a:p>
            <a:pPr algn="just">
              <a:lnSpc>
                <a:spcPct val="150000"/>
              </a:lnSpc>
            </a:pP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 objetivo de monitorar a cobertura do pré-natal e puerpério, as faltosas a consultas, adesão, qualidade do atendimento, o registro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atualizado e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ficha espelho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atualizada.</a:t>
            </a:r>
          </a:p>
        </p:txBody>
      </p:sp>
      <p:cxnSp>
        <p:nvCxnSpPr>
          <p:cNvPr id="4" name="Conector de seta reta 3"/>
          <p:cNvCxnSpPr/>
          <p:nvPr/>
        </p:nvCxnSpPr>
        <p:spPr>
          <a:xfrm>
            <a:off x="4572000" y="2918663"/>
            <a:ext cx="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64998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1401738"/>
            <a:ext cx="770485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Organização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e gestão do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serviço</a:t>
            </a: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Foram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atualizados os cadastros das gestantes e puérperas da área adstrita, para logo após poder acolher, acompanhar as usuárias e poder preencher as fichas espelhos e organizar as visitas domiciliares na busca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faltosas.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640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115616" y="1616601"/>
            <a:ext cx="74168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Organizamos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agenda para oferecer os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atendimentos de forma planejada e organizada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com o médico e odontólogo. 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O primeiro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contato com a usuária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foi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feito pela técnica em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enfermagem.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atualização de cadastro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realizada periodicamente.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069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3608" y="1974319"/>
            <a:ext cx="7416824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Estabelecemos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 papel de cada membro da equipe nas questões de promoção e educação em saúde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- As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visitas domiciliares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foram 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realizadas nas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quartas-feiras pela equipe e todos os dias da semana pelos ACS.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118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980728"/>
            <a:ext cx="813690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pt-BR" sz="2400" b="1" dirty="0" smtClean="0">
                <a:latin typeface="+mj-lt"/>
                <a:cs typeface="Arial" pitchFamily="34" charset="0"/>
              </a:rPr>
              <a:t>Engajamento </a:t>
            </a:r>
            <a:r>
              <a:rPr lang="pt-BR" sz="2400" b="1" dirty="0">
                <a:latin typeface="+mj-lt"/>
                <a:cs typeface="Arial" pitchFamily="34" charset="0"/>
              </a:rPr>
              <a:t>público </a:t>
            </a:r>
            <a:endParaRPr lang="pt-BR" sz="2400" b="1" dirty="0" smtClean="0">
              <a:latin typeface="+mj-lt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pt-BR" sz="2400" dirty="0" smtClean="0">
              <a:latin typeface="+mj-lt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+mj-lt"/>
                <a:cs typeface="Arial" pitchFamily="34" charset="0"/>
              </a:rPr>
              <a:t>	A </a:t>
            </a:r>
            <a:r>
              <a:rPr lang="pt-BR" sz="2400" dirty="0">
                <a:latin typeface="+mj-lt"/>
                <a:cs typeface="Arial" pitchFamily="34" charset="0"/>
              </a:rPr>
              <a:t>equipe </a:t>
            </a:r>
            <a:r>
              <a:rPr lang="pt-BR" sz="2400" dirty="0" smtClean="0">
                <a:latin typeface="+mj-lt"/>
                <a:cs typeface="Arial" pitchFamily="34" charset="0"/>
              </a:rPr>
              <a:t>reunia-se uma vez por mês  para oferecer ações </a:t>
            </a:r>
            <a:r>
              <a:rPr lang="pt-BR" sz="2400" dirty="0">
                <a:latin typeface="+mj-lt"/>
                <a:cs typeface="Arial" pitchFamily="34" charset="0"/>
              </a:rPr>
              <a:t>de orientações e conversas com a </a:t>
            </a:r>
            <a:r>
              <a:rPr lang="pt-BR" sz="2400" dirty="0" smtClean="0">
                <a:latin typeface="+mj-lt"/>
                <a:cs typeface="Arial" pitchFamily="34" charset="0"/>
              </a:rPr>
              <a:t>comunidade </a:t>
            </a:r>
            <a:r>
              <a:rPr lang="pt-BR" sz="2400" dirty="0">
                <a:latin typeface="+mj-lt"/>
                <a:cs typeface="Arial" pitchFamily="34" charset="0"/>
              </a:rPr>
              <a:t>sobre a importância das consultas do pré-natal e </a:t>
            </a:r>
            <a:r>
              <a:rPr lang="pt-BR" sz="2400" dirty="0" smtClean="0">
                <a:latin typeface="+mj-lt"/>
                <a:cs typeface="Arial" pitchFamily="34" charset="0"/>
              </a:rPr>
              <a:t>puerpério,</a:t>
            </a:r>
            <a:r>
              <a:rPr lang="pt-BR" sz="2400" dirty="0" smtClean="0">
                <a:latin typeface="+mj-lt"/>
              </a:rPr>
              <a:t> </a:t>
            </a:r>
            <a:r>
              <a:rPr lang="pt-BR" sz="2400" dirty="0">
                <a:latin typeface="+mj-lt"/>
                <a:cs typeface="Arial" pitchFamily="34" charset="0"/>
              </a:rPr>
              <a:t>do exame físico no atendimento, o acompanhamento e participação familiar nas consultas e orientar sobre promoção </a:t>
            </a:r>
            <a:r>
              <a:rPr lang="pt-BR" sz="2400" dirty="0" smtClean="0">
                <a:latin typeface="+mj-lt"/>
                <a:cs typeface="Arial" pitchFamily="34" charset="0"/>
              </a:rPr>
              <a:t>da saúde.</a:t>
            </a:r>
            <a:endParaRPr lang="pt-BR" sz="24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338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7864" y="980728"/>
            <a:ext cx="176362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800" b="1" dirty="0">
                <a:latin typeface="Arial" pitchFamily="34" charset="0"/>
                <a:cs typeface="Arial" pitchFamily="34" charset="0"/>
              </a:rPr>
              <a:t>Logística</a:t>
            </a:r>
          </a:p>
        </p:txBody>
      </p:sp>
      <p:sp>
        <p:nvSpPr>
          <p:cNvPr id="4" name="Estrela de 5 pontas 3"/>
          <p:cNvSpPr/>
          <p:nvPr/>
        </p:nvSpPr>
        <p:spPr>
          <a:xfrm>
            <a:off x="2339752" y="982701"/>
            <a:ext cx="914400" cy="57606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1916832"/>
            <a:ext cx="78488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cs typeface="Arial" pitchFamily="34" charset="0"/>
              </a:rPr>
              <a:t>- Caderno </a:t>
            </a:r>
            <a:r>
              <a:rPr lang="pt-BR" sz="2400" dirty="0">
                <a:cs typeface="Arial" pitchFamily="34" charset="0"/>
              </a:rPr>
              <a:t>de atenção básica </a:t>
            </a:r>
            <a:r>
              <a:rPr lang="pt-BR" sz="2400" dirty="0" smtClean="0">
                <a:cs typeface="Arial" pitchFamily="34" charset="0"/>
              </a:rPr>
              <a:t>ao </a:t>
            </a:r>
            <a:r>
              <a:rPr lang="pt-BR" sz="2400" dirty="0">
                <a:cs typeface="Arial" pitchFamily="34" charset="0"/>
              </a:rPr>
              <a:t>pré-natal de baixo risco do MS, </a:t>
            </a:r>
            <a:r>
              <a:rPr lang="pt-BR" sz="2400" dirty="0" smtClean="0">
                <a:cs typeface="Arial" pitchFamily="34" charset="0"/>
              </a:rPr>
              <a:t>2012.</a:t>
            </a:r>
            <a:endParaRPr lang="pt-BR" sz="2400" dirty="0"/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cs typeface="Arial" pitchFamily="34" charset="0"/>
              </a:rPr>
              <a:t>- Ficha </a:t>
            </a:r>
            <a:r>
              <a:rPr lang="pt-BR" sz="2400" dirty="0">
                <a:cs typeface="Arial" pitchFamily="34" charset="0"/>
              </a:rPr>
              <a:t>espelho para gestantes e puérperas fornecidas pelo curso. </a:t>
            </a:r>
          </a:p>
          <a:p>
            <a:pPr algn="just">
              <a:lnSpc>
                <a:spcPct val="150000"/>
              </a:lnSpc>
            </a:pPr>
            <a:r>
              <a:rPr lang="pt-BR" sz="2400" dirty="0">
                <a:cs typeface="Arial" pitchFamily="34" charset="0"/>
              </a:rPr>
              <a:t>- Planilha eletrônica de coleta de dados de pré-natal.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cs typeface="Arial" pitchFamily="34" charset="0"/>
              </a:rPr>
              <a:t>- Planilha </a:t>
            </a:r>
            <a:r>
              <a:rPr lang="pt-BR" sz="2400" dirty="0">
                <a:cs typeface="Arial" pitchFamily="34" charset="0"/>
              </a:rPr>
              <a:t>eletrônica de coleta de dados para o puerpério.</a:t>
            </a:r>
          </a:p>
        </p:txBody>
      </p:sp>
    </p:spTree>
    <p:extLst>
      <p:ext uri="{BB962C8B-B14F-4D97-AF65-F5344CB8AC3E}">
        <p14:creationId xmlns:p14="http://schemas.microsoft.com/office/powerpoint/2010/main" val="25035868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980728"/>
            <a:ext cx="7920880" cy="230832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acolhimento das gestantes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foi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realizado pela técnica em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enfermagem. 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Mulheres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com atraso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menstrual foram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atendidas pelo médico no mesmo turno para ampliar a captação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" name="Retângulo 2"/>
          <p:cNvSpPr/>
          <p:nvPr/>
        </p:nvSpPr>
        <p:spPr>
          <a:xfrm>
            <a:off x="899592" y="4005064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ACS visitaram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as usuárias faltosas 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agendaram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as consultas. </a:t>
            </a: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- 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enfermeira e o médico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organizaram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agenda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para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acolher 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usuárias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provenientes das buscas. </a:t>
            </a:r>
          </a:p>
        </p:txBody>
      </p:sp>
      <p:sp>
        <p:nvSpPr>
          <p:cNvPr id="4" name="Seta em curva para a direita 3"/>
          <p:cNvSpPr/>
          <p:nvPr/>
        </p:nvSpPr>
        <p:spPr>
          <a:xfrm>
            <a:off x="174928" y="2924944"/>
            <a:ext cx="580648" cy="165618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560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67744" y="2352955"/>
            <a:ext cx="52806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latin typeface="Arial" pitchFamily="34" charset="0"/>
                <a:cs typeface="Arial" pitchFamily="34" charset="0"/>
              </a:rPr>
              <a:t>Objetivos, metas e resultados</a:t>
            </a:r>
            <a:endParaRPr lang="pt-BR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707904" y="4077072"/>
            <a:ext cx="16450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latin typeface="Arial" pitchFamily="34" charset="0"/>
                <a:cs typeface="Arial" pitchFamily="34" charset="0"/>
              </a:rPr>
              <a:t>P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ré-natal</a:t>
            </a:r>
            <a:endParaRPr lang="pt-BR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963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620688"/>
            <a:ext cx="820891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pt-BR" sz="2800" b="1" dirty="0" smtClean="0">
                <a:latin typeface="Arial" pitchFamily="34" charset="0"/>
                <a:cs typeface="Arial" pitchFamily="34" charset="0"/>
              </a:rPr>
              <a:t>Objetivo 1.</a:t>
            </a:r>
            <a:endParaRPr lang="pt-BR" sz="28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      -   Ampliar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cobertura da atenção ao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pré-natal.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47664" y="3489796"/>
            <a:ext cx="6845902" cy="1131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Meta: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 Aumentar a cobertura do programa pré-natal de 35% para 75%.</a:t>
            </a:r>
          </a:p>
        </p:txBody>
      </p:sp>
      <p:sp>
        <p:nvSpPr>
          <p:cNvPr id="4" name="Seta em curva para a direita 3"/>
          <p:cNvSpPr/>
          <p:nvPr/>
        </p:nvSpPr>
        <p:spPr>
          <a:xfrm>
            <a:off x="539552" y="2276872"/>
            <a:ext cx="576064" cy="165618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6125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áfico 4"/>
          <p:cNvGraphicFramePr/>
          <p:nvPr>
            <p:extLst>
              <p:ext uri="{D42A27DB-BD31-4B8C-83A1-F6EECF244321}">
                <p14:modId xmlns:p14="http://schemas.microsoft.com/office/powerpoint/2010/main" val="2461805287"/>
              </p:ext>
            </p:extLst>
          </p:nvPr>
        </p:nvGraphicFramePr>
        <p:xfrm>
          <a:off x="205979" y="2618968"/>
          <a:ext cx="5832649" cy="33497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tângulo 5"/>
          <p:cNvSpPr/>
          <p:nvPr/>
        </p:nvSpPr>
        <p:spPr>
          <a:xfrm>
            <a:off x="179512" y="5949280"/>
            <a:ext cx="66247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Figura 1: Proporção de gestantes cadastrados </a:t>
            </a:r>
            <a:r>
              <a:rPr lang="pt-BR" sz="1400" dirty="0" smtClean="0"/>
              <a:t>no programa </a:t>
            </a:r>
            <a:r>
              <a:rPr lang="pt-BR" sz="1400" dirty="0"/>
              <a:t>de pré-natal.</a:t>
            </a:r>
          </a:p>
          <a:p>
            <a:r>
              <a:rPr lang="pt-BR" sz="1400" dirty="0"/>
              <a:t>Fonte: Dados da UBS da Sede, Pio IX / PI, Planilha de Coleta de Dados, UNASUS/UFPEL.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5536" y="692696"/>
            <a:ext cx="8136904" cy="129266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800" dirty="0" smtClean="0">
                <a:cs typeface="Arial" pitchFamily="34" charset="0"/>
              </a:rPr>
              <a:t>	</a:t>
            </a:r>
            <a:r>
              <a:rPr lang="pt-BR" sz="2400" dirty="0" smtClean="0">
                <a:cs typeface="Arial" pitchFamily="34" charset="0"/>
              </a:rPr>
              <a:t>O </a:t>
            </a:r>
            <a:r>
              <a:rPr lang="pt-BR" sz="2400" dirty="0">
                <a:cs typeface="Arial" pitchFamily="34" charset="0"/>
              </a:rPr>
              <a:t>número total de usuárias residentes na área é de 39 gestantes, 13 fazem o pré-natal de forma particular. 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311173" y="2780928"/>
            <a:ext cx="266429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>
                <a:cs typeface="Arial" pitchFamily="34" charset="0"/>
              </a:rPr>
              <a:t>Ao iniciar a intervenção, 22 (48,9%) gestantes </a:t>
            </a:r>
            <a:r>
              <a:rPr lang="pt-BR" dirty="0" smtClean="0">
                <a:cs typeface="Arial" pitchFamily="34" charset="0"/>
              </a:rPr>
              <a:t>estavam cadastradas, </a:t>
            </a:r>
            <a:r>
              <a:rPr lang="pt-BR" dirty="0">
                <a:cs typeface="Arial" pitchFamily="34" charset="0"/>
              </a:rPr>
              <a:t>no </a:t>
            </a:r>
            <a:r>
              <a:rPr lang="pt-BR" dirty="0" smtClean="0">
                <a:cs typeface="Arial" pitchFamily="34" charset="0"/>
              </a:rPr>
              <a:t>2° </a:t>
            </a:r>
            <a:r>
              <a:rPr lang="pt-BR" dirty="0">
                <a:cs typeface="Arial" pitchFamily="34" charset="0"/>
              </a:rPr>
              <a:t>mês 25 (55,6%) e no </a:t>
            </a:r>
            <a:r>
              <a:rPr lang="pt-BR" dirty="0" smtClean="0">
                <a:cs typeface="Arial" pitchFamily="34" charset="0"/>
              </a:rPr>
              <a:t>3° </a:t>
            </a:r>
            <a:r>
              <a:rPr lang="pt-BR" dirty="0">
                <a:cs typeface="Arial" pitchFamily="34" charset="0"/>
              </a:rPr>
              <a:t>mês 26 (57,8%) usuárias foram </a:t>
            </a:r>
            <a:r>
              <a:rPr lang="pt-BR" dirty="0" smtClean="0">
                <a:cs typeface="Arial" pitchFamily="34" charset="0"/>
              </a:rPr>
              <a:t>cadastradas.</a:t>
            </a:r>
            <a:endParaRPr lang="pt-BR" dirty="0"/>
          </a:p>
        </p:txBody>
      </p:sp>
      <p:sp>
        <p:nvSpPr>
          <p:cNvPr id="8" name="Seta em curva para a direita 7"/>
          <p:cNvSpPr/>
          <p:nvPr/>
        </p:nvSpPr>
        <p:spPr>
          <a:xfrm flipH="1">
            <a:off x="8532440" y="1439842"/>
            <a:ext cx="611560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347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1685126"/>
            <a:ext cx="81369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pt-BR" sz="2800" b="1" dirty="0" smtClean="0">
                <a:latin typeface="Arial" pitchFamily="34" charset="0"/>
                <a:cs typeface="Arial" pitchFamily="34" charset="0"/>
              </a:rPr>
              <a:t>Objetivo 2.</a:t>
            </a:r>
          </a:p>
          <a:p>
            <a:endParaRPr lang="pt-BR" sz="2800" dirty="0">
              <a:latin typeface="Arial" pitchFamily="34" charset="0"/>
              <a:cs typeface="Arial" pitchFamily="34" charset="0"/>
            </a:endParaRPr>
          </a:p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-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Melhorar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qualidade da atenção ao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pré-natal.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1560" y="3916213"/>
            <a:ext cx="784887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Garantir a 100% das gestantes o ingresso no Programa de Pré-natal no primeiro trimestre da gestação.</a:t>
            </a:r>
          </a:p>
        </p:txBody>
      </p:sp>
      <p:sp>
        <p:nvSpPr>
          <p:cNvPr id="4" name="Seta em curva para a direita 3"/>
          <p:cNvSpPr/>
          <p:nvPr/>
        </p:nvSpPr>
        <p:spPr>
          <a:xfrm>
            <a:off x="251520" y="2708920"/>
            <a:ext cx="731520" cy="165618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1262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563118274"/>
              </p:ext>
            </p:extLst>
          </p:nvPr>
        </p:nvGraphicFramePr>
        <p:xfrm>
          <a:off x="395536" y="1458536"/>
          <a:ext cx="5544616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755576" y="5301208"/>
            <a:ext cx="4536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Figura 2: Proporção de gestantes captadas no primeiro trimestre de gestação.</a:t>
            </a:r>
          </a:p>
          <a:p>
            <a:r>
              <a:rPr lang="pt-BR" sz="1600" dirty="0"/>
              <a:t>Fonte: Dados da UBS da Sede, Pio IX / PI, Planilha de Coleta de Dados, </a:t>
            </a:r>
            <a:r>
              <a:rPr lang="pt-BR" sz="1600" dirty="0" smtClean="0"/>
              <a:t>UNASUS/UFPEL</a:t>
            </a:r>
            <a:r>
              <a:rPr lang="pt-BR" sz="1600" dirty="0"/>
              <a:t>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444208" y="1523927"/>
            <a:ext cx="2376264" cy="378565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dirty="0" smtClean="0">
                <a:latin typeface="Arial" pitchFamily="34" charset="0"/>
                <a:cs typeface="Arial" pitchFamily="34" charset="0"/>
              </a:rPr>
              <a:t>No 1°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iniciaram o pré-natal no primeiro trimestre 22 usuárias (95,5%),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foram 25 (96%) usuárias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tínhamos 26 usuárias, somente duas não ingressaram no primeiro trimestre totalizando 92,3% (24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).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eta em curva para a direita 4"/>
          <p:cNvSpPr/>
          <p:nvPr/>
        </p:nvSpPr>
        <p:spPr>
          <a:xfrm rot="5400000">
            <a:off x="5602124" y="362084"/>
            <a:ext cx="679861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6092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2464150041"/>
              </p:ext>
            </p:extLst>
          </p:nvPr>
        </p:nvGraphicFramePr>
        <p:xfrm>
          <a:off x="359532" y="2132856"/>
          <a:ext cx="5400600" cy="315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332935" y="5373216"/>
            <a:ext cx="56166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/>
              <a:t>Figura 3: Proporção de gestantes com pelo menos um exame ginecológico por  trimestre.</a:t>
            </a:r>
          </a:p>
          <a:p>
            <a:pPr algn="just"/>
            <a:r>
              <a:rPr lang="pt-BR" sz="1600" dirty="0"/>
              <a:t>Fonte: Dados da UBS da Sede, Pio IX / PI, Planilha de Coleta de Dados, UNASUS/UFPEL.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866846" y="709523"/>
            <a:ext cx="734481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dirty="0"/>
              <a:t>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Realizar pelo menos um exame ginecológico por trimestre em 100% das gestantes.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5940152" y="2276872"/>
            <a:ext cx="29634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Ao inicio da intervenção 9 (40,9%) usuárias do total de 22, tinham feito o exame ginecológico por trimestre,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25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dirty="0">
                <a:latin typeface="Arial" pitchFamily="34" charset="0"/>
                <a:cs typeface="Arial" pitchFamily="34" charset="0"/>
              </a:rPr>
              <a:t>26 usuárias foram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cadastradas</a:t>
            </a:r>
            <a:r>
              <a:rPr lang="pt-BR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6012566" y="1174284"/>
            <a:ext cx="448831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3597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16822" y="4077072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22 usuárias foram cadastradas,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25 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26 gestantes tiveram a solicitação de exames laboratoriais de acordo com o protocolo,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 exame das mamas totalizando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uma cobertura de 100% nos três meses. </a:t>
            </a:r>
          </a:p>
        </p:txBody>
      </p:sp>
      <p:cxnSp>
        <p:nvCxnSpPr>
          <p:cNvPr id="4" name="Conector de seta reta 3"/>
          <p:cNvCxnSpPr/>
          <p:nvPr/>
        </p:nvCxnSpPr>
        <p:spPr>
          <a:xfrm>
            <a:off x="4565413" y="2708920"/>
            <a:ext cx="0" cy="9725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tângulo 4"/>
          <p:cNvSpPr/>
          <p:nvPr/>
        </p:nvSpPr>
        <p:spPr>
          <a:xfrm>
            <a:off x="827584" y="1772816"/>
            <a:ext cx="7475658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Garantir a 100% das gestantes a solicitação de exames laboratoriais de acordo com 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protocolo.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827584" y="692696"/>
            <a:ext cx="7475658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Realizar pelo menos um exame de mamas em 100% das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gestantes.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6049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3956234983"/>
              </p:ext>
            </p:extLst>
          </p:nvPr>
        </p:nvGraphicFramePr>
        <p:xfrm>
          <a:off x="323528" y="2492896"/>
          <a:ext cx="5760640" cy="3091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179512" y="5589240"/>
            <a:ext cx="61206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/>
              <a:t>Figura 4: Proporção de gestantes com prescrição de sulfato ferroso e ácido fólico.</a:t>
            </a:r>
          </a:p>
          <a:p>
            <a:pPr algn="just"/>
            <a:r>
              <a:rPr lang="pt-BR" sz="1600" dirty="0"/>
              <a:t>Fonte: Dados da UBS da Sede, Pio IX / PI, Planilha de Coleta de Dados, UNASUS/UFPEL.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912198" y="791756"/>
            <a:ext cx="7488832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Garantir a 100% das gestantes a prescrição de sulfato ferroso e ácido fólico conforme protocolo.</a:t>
            </a:r>
          </a:p>
        </p:txBody>
      </p:sp>
      <p:sp>
        <p:nvSpPr>
          <p:cNvPr id="5" name="Retângulo 4"/>
          <p:cNvSpPr/>
          <p:nvPr/>
        </p:nvSpPr>
        <p:spPr>
          <a:xfrm>
            <a:off x="6372200" y="2564904"/>
            <a:ext cx="248471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>
                <a:latin typeface="Arial" pitchFamily="34" charset="0"/>
                <a:cs typeface="Arial" pitchFamily="34" charset="0"/>
              </a:rPr>
              <a:t>No 1° mês 1 </a:t>
            </a:r>
            <a:r>
              <a:rPr lang="pt-BR" dirty="0">
                <a:latin typeface="Arial" pitchFamily="34" charset="0"/>
                <a:cs typeface="Arial" pitchFamily="34" charset="0"/>
              </a:rPr>
              <a:t>usuária não estava tomando 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suplemento (95,5%) de 21 gestantes. </a:t>
            </a:r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25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mês </a:t>
            </a:r>
            <a:r>
              <a:rPr lang="pt-BR" dirty="0">
                <a:latin typeface="Arial" pitchFamily="34" charset="0"/>
                <a:cs typeface="Arial" pitchFamily="34" charset="0"/>
              </a:rPr>
              <a:t>26 usuárias tiveram prescrição de sulfato ferroso e ácido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fólico.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6084169" y="1462316"/>
            <a:ext cx="576062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4480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1819995179"/>
              </p:ext>
            </p:extLst>
          </p:nvPr>
        </p:nvGraphicFramePr>
        <p:xfrm>
          <a:off x="143508" y="2331380"/>
          <a:ext cx="5832648" cy="3297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179512" y="5633974"/>
            <a:ext cx="57606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Figura 5: Proporção de gestantes com vacina antitetânica em dia.</a:t>
            </a:r>
          </a:p>
          <a:p>
            <a:r>
              <a:rPr lang="pt-BR" sz="1600" dirty="0"/>
              <a:t>Fonte: Dados da UBS da Sede,  Pio IX / PI, Planilha de Coleta de Dados, UNASUS/UFPEL.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372200" y="2331380"/>
            <a:ext cx="245297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mês, 16 usuárias tinham vacina antitetânica atualizada (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72,7%). </a:t>
            </a:r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25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26 usuárias tinham a vacinação antitetânica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atualizada</a:t>
            </a:r>
            <a:r>
              <a:rPr lang="pt-BR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Retângulo 4"/>
          <p:cNvSpPr/>
          <p:nvPr/>
        </p:nvSpPr>
        <p:spPr>
          <a:xfrm>
            <a:off x="604405" y="620688"/>
            <a:ext cx="7992888" cy="89255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Garantir que 100% das gestantes estejam com vacina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antitetânica e da hepatite B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em dia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6084169" y="1174285"/>
            <a:ext cx="576062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3628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1765887999"/>
              </p:ext>
            </p:extLst>
          </p:nvPr>
        </p:nvGraphicFramePr>
        <p:xfrm>
          <a:off x="395536" y="2204864"/>
          <a:ext cx="5688632" cy="3119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395536" y="5517232"/>
            <a:ext cx="55446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/>
              <a:t>Figura 7: Proporção de gestantes com avaliação da necessidade do atendimento odontológico.</a:t>
            </a:r>
          </a:p>
          <a:p>
            <a:pPr algn="just"/>
            <a:r>
              <a:rPr lang="pt-BR" sz="1600" dirty="0"/>
              <a:t>Fonte: Dados da UBS da Sede, Pio IX / PI, Planilha de Coleta de Dados, UNASUS/UFPEL.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660232" y="2276872"/>
            <a:ext cx="19583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20 usuárias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foram cadastradas (90,9%), </a:t>
            </a:r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25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mês </a:t>
            </a:r>
            <a:r>
              <a:rPr lang="pt-BR" dirty="0">
                <a:latin typeface="Arial" pitchFamily="34" charset="0"/>
                <a:cs typeface="Arial" pitchFamily="34" charset="0"/>
              </a:rPr>
              <a:t>26 gestantes tinham avaliação de atendimento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odontológico.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09646" y="620688"/>
            <a:ext cx="8208912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Realizar avaliação da necessidade de atendimento odontológico em 100% das gestantes durante o pré-natal.</a:t>
            </a: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6084169" y="1174285"/>
            <a:ext cx="576062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479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151805250"/>
              </p:ext>
            </p:extLst>
          </p:nvPr>
        </p:nvGraphicFramePr>
        <p:xfrm>
          <a:off x="251520" y="2060848"/>
          <a:ext cx="5872289" cy="337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251520" y="5589240"/>
            <a:ext cx="56886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/>
              <a:t>Figura 8 Proporção de gestantes com primeira consulta odontológica programática.</a:t>
            </a:r>
          </a:p>
          <a:p>
            <a:pPr algn="just"/>
            <a:r>
              <a:rPr lang="pt-BR" sz="1600" dirty="0"/>
              <a:t>Fonte: Dados da UBS da Sede, Pio IX / PI, Planilha de Coleta de Dados, UNASUS/UFPEL.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478647" y="2132856"/>
            <a:ext cx="23042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 </a:t>
            </a:r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somente 8 gestantes tinham a primeira consulta odontológica realizada (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36,4%), </a:t>
            </a:r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mês </a:t>
            </a:r>
            <a:r>
              <a:rPr lang="pt-BR" dirty="0">
                <a:latin typeface="Arial" pitchFamily="34" charset="0"/>
                <a:cs typeface="Arial" pitchFamily="34" charset="0"/>
              </a:rPr>
              <a:t>25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26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(100%) usuárias </a:t>
            </a:r>
            <a:r>
              <a:rPr lang="pt-BR" dirty="0">
                <a:latin typeface="Arial" pitchFamily="34" charset="0"/>
                <a:cs typeface="Arial" pitchFamily="34" charset="0"/>
              </a:rPr>
              <a:t>tinham sua primeira consulta programática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realizada</a:t>
            </a:r>
            <a:r>
              <a:rPr lang="pt-BR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Retângulo 4"/>
          <p:cNvSpPr/>
          <p:nvPr/>
        </p:nvSpPr>
        <p:spPr>
          <a:xfrm>
            <a:off x="539552" y="620688"/>
            <a:ext cx="7776864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Garantir a primeira consulta odontológica programática para 100% das gestantes cadastradas</a:t>
            </a:r>
            <a:r>
              <a:rPr lang="pt-BR" sz="2400" dirty="0"/>
              <a:t>.</a:t>
            </a: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6394673" y="1102276"/>
            <a:ext cx="432043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852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320104" y="1601505"/>
            <a:ext cx="460254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Objetivo 3</a:t>
            </a:r>
          </a:p>
          <a:p>
            <a:endParaRPr lang="pt-BR" sz="2800" dirty="0">
              <a:latin typeface="Arial" pitchFamily="34" charset="0"/>
              <a:cs typeface="Arial" pitchFamily="34" charset="0"/>
            </a:endParaRPr>
          </a:p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Melhorar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adesão ao pré-na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tal</a:t>
            </a:r>
            <a:r>
              <a:rPr lang="pt-BR" dirty="0"/>
              <a:t>.</a:t>
            </a:r>
          </a:p>
        </p:txBody>
      </p:sp>
      <p:sp>
        <p:nvSpPr>
          <p:cNvPr id="2" name="Retângulo 1"/>
          <p:cNvSpPr/>
          <p:nvPr/>
        </p:nvSpPr>
        <p:spPr>
          <a:xfrm>
            <a:off x="1331640" y="3546882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Realizar busca ativa de 100% das gestantes faltosas ás consultas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pré-natal.</a:t>
            </a:r>
            <a:endParaRPr lang="pt-BR" sz="2400" dirty="0"/>
          </a:p>
        </p:txBody>
      </p:sp>
      <p:sp>
        <p:nvSpPr>
          <p:cNvPr id="5" name="Seta em curva para a direita 4"/>
          <p:cNvSpPr/>
          <p:nvPr/>
        </p:nvSpPr>
        <p:spPr>
          <a:xfrm>
            <a:off x="467544" y="2708920"/>
            <a:ext cx="731520" cy="165618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0486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2369447508"/>
              </p:ext>
            </p:extLst>
          </p:nvPr>
        </p:nvGraphicFramePr>
        <p:xfrm>
          <a:off x="1949478" y="1988840"/>
          <a:ext cx="5904656" cy="3445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1932916" y="5373216"/>
            <a:ext cx="58794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/>
              <a:t>Figura 9: Proporção de gestantes faltosas as consulta que receberam busca ativa.</a:t>
            </a:r>
          </a:p>
          <a:p>
            <a:pPr algn="just"/>
            <a:r>
              <a:rPr lang="pt-BR" sz="1600" dirty="0"/>
              <a:t>Fonte: Dados da UBS da Sede, Pio IX / PI, Planilha de Coleta de Dados, UNASUS/UFPE</a:t>
            </a:r>
            <a:r>
              <a:rPr lang="pt-BR" dirty="0"/>
              <a:t>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3322203" y="992794"/>
            <a:ext cx="4680519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>
                <a:latin typeface="Arial" pitchFamily="34" charset="0"/>
                <a:cs typeface="Arial" pitchFamily="34" charset="0"/>
              </a:rPr>
              <a:t>No primeiro mês 2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dirty="0">
                <a:latin typeface="Arial" pitchFamily="34" charset="0"/>
                <a:cs typeface="Arial" pitchFamily="34" charset="0"/>
              </a:rPr>
              <a:t>gestantes do total de 22 usuárias receberam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busca</a:t>
            </a:r>
            <a:endParaRPr lang="pt-BR" dirty="0"/>
          </a:p>
        </p:txBody>
      </p:sp>
      <p:sp>
        <p:nvSpPr>
          <p:cNvPr id="5" name="Seta em curva para baixo 4"/>
          <p:cNvSpPr/>
          <p:nvPr/>
        </p:nvSpPr>
        <p:spPr>
          <a:xfrm rot="17411121" flipH="1">
            <a:off x="2278150" y="958000"/>
            <a:ext cx="1200373" cy="548092"/>
          </a:xfrm>
          <a:prstGeom prst="curvedDownArrow">
            <a:avLst>
              <a:gd name="adj1" fmla="val 25000"/>
              <a:gd name="adj2" fmla="val 65417"/>
              <a:gd name="adj3" fmla="val 200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4170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23728" y="476672"/>
            <a:ext cx="66967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Objetivo 4.</a:t>
            </a:r>
          </a:p>
          <a:p>
            <a:endParaRPr lang="pt-BR" sz="2800" dirty="0">
              <a:latin typeface="Arial" pitchFamily="34" charset="0"/>
              <a:cs typeface="Arial" pitchFamily="34" charset="0"/>
            </a:endParaRPr>
          </a:p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Melhorar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 registro do programa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pré-natal </a:t>
            </a:r>
          </a:p>
          <a:p>
            <a:endParaRPr lang="pt-BR" sz="2800" dirty="0">
              <a:latin typeface="Arial" pitchFamily="34" charset="0"/>
              <a:cs typeface="Arial" pitchFamily="34" charset="0"/>
            </a:endParaRPr>
          </a:p>
          <a:p>
            <a:endParaRPr lang="pt-BR" sz="28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: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Manter registro na ficha espelho de pré-natal/vacinação em 100% das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gestantes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a direita 2"/>
          <p:cNvSpPr/>
          <p:nvPr/>
        </p:nvSpPr>
        <p:spPr>
          <a:xfrm>
            <a:off x="1196653" y="1412776"/>
            <a:ext cx="731520" cy="18002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27584" y="4221088"/>
            <a:ext cx="7848872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22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usuárias foram avaliadas quanto ao risco gestacional totalizando 100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%,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25 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26 tiveram avaliação de risco gestacional, chegando em 100% de cobertura para todos os meses de intervenção. </a:t>
            </a:r>
          </a:p>
        </p:txBody>
      </p:sp>
      <p:cxnSp>
        <p:nvCxnSpPr>
          <p:cNvPr id="5" name="Conector de seta reta 4"/>
          <p:cNvCxnSpPr/>
          <p:nvPr/>
        </p:nvCxnSpPr>
        <p:spPr>
          <a:xfrm>
            <a:off x="4494034" y="3501008"/>
            <a:ext cx="0" cy="4862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48759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81476" y="548680"/>
            <a:ext cx="5749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Objetivo 5.</a:t>
            </a:r>
          </a:p>
          <a:p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Realizar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avaliação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risco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69558" y="1911541"/>
            <a:ext cx="63789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Meta: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 Avaliar risco gestacional em 100% das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gestantes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eta em curva para a direita 3"/>
          <p:cNvSpPr/>
          <p:nvPr/>
        </p:nvSpPr>
        <p:spPr>
          <a:xfrm>
            <a:off x="1475656" y="1556792"/>
            <a:ext cx="731520" cy="77024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883409" y="3933056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22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usuárias foram avaliadas quanto ao risco gestacional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totalizando, no 2° mês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25 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3° mês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26 tiveram avaliação de risco gestacional, chegando em 100% de cobertura para todos os meses de intervenção. </a:t>
            </a:r>
          </a:p>
        </p:txBody>
      </p:sp>
      <p:cxnSp>
        <p:nvCxnSpPr>
          <p:cNvPr id="6" name="Conector de seta reta 5"/>
          <p:cNvCxnSpPr/>
          <p:nvPr/>
        </p:nvCxnSpPr>
        <p:spPr>
          <a:xfrm>
            <a:off x="4355976" y="2742538"/>
            <a:ext cx="0" cy="7584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42061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2242759838"/>
              </p:ext>
            </p:extLst>
          </p:nvPr>
        </p:nvGraphicFramePr>
        <p:xfrm>
          <a:off x="287524" y="2636912"/>
          <a:ext cx="5580620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251520" y="5877272"/>
            <a:ext cx="590465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/>
              <a:t>Figura 10 Proporção de gestantes com orientação nutricional.</a:t>
            </a:r>
          </a:p>
          <a:p>
            <a:pPr algn="just"/>
            <a:r>
              <a:rPr lang="pt-BR" sz="1600" dirty="0"/>
              <a:t>Fonte: Dados da UBS da Sede, Pio IX / PI, Planilha de Coleta de Dados, UNASUS/UFPEL</a:t>
            </a:r>
            <a:r>
              <a:rPr lang="pt-BR" dirty="0"/>
              <a:t>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372200" y="2564904"/>
            <a:ext cx="24482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tivemos 95,5% de cobertura, onde somente uma usuária ficou sem ter orientação, n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o 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25 usuárias foram orientadas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26 gestantes tiveram orientação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nutricional.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547664" y="476672"/>
            <a:ext cx="58961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Objetivo 6.</a:t>
            </a:r>
            <a:endParaRPr lang="pt-BR" sz="2800" dirty="0">
              <a:latin typeface="Arial" pitchFamily="34" charset="0"/>
              <a:cs typeface="Arial" pitchFamily="34" charset="0"/>
            </a:endParaRPr>
          </a:p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Promover a saúde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pré-natal</a:t>
            </a:r>
            <a:endParaRPr lang="pt-BR" sz="2400" dirty="0"/>
          </a:p>
        </p:txBody>
      </p:sp>
      <p:sp>
        <p:nvSpPr>
          <p:cNvPr id="6" name="Retângulo 5"/>
          <p:cNvSpPr/>
          <p:nvPr/>
        </p:nvSpPr>
        <p:spPr>
          <a:xfrm>
            <a:off x="395536" y="1430779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Promover orientação nutricional a 100% das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gestantes</a:t>
            </a:r>
            <a:endParaRPr lang="pt-BR" sz="2400" dirty="0"/>
          </a:p>
        </p:txBody>
      </p:sp>
      <p:sp>
        <p:nvSpPr>
          <p:cNvPr id="7" name="Seta em curva para a direita 6"/>
          <p:cNvSpPr/>
          <p:nvPr/>
        </p:nvSpPr>
        <p:spPr>
          <a:xfrm rot="5400000">
            <a:off x="5724129" y="1591233"/>
            <a:ext cx="432043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8732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548680"/>
            <a:ext cx="8208912" cy="3416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b="1" dirty="0" smtClean="0">
                <a:latin typeface="Arial" pitchFamily="34" charset="0"/>
                <a:cs typeface="Arial" pitchFamily="34" charset="0"/>
              </a:rPr>
              <a:t>Metas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: - Promover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 aleitamento materno junto a 100% das gestantes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Orientar 100% das gestantes sobre os cuidados com o recém-nascido </a:t>
            </a: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	- Orientar 100% das gestantes sobre anticoncepção após 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parto.</a:t>
            </a: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	- Orientar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100% das gestantes sobre os riscos do tabagismo e do consumo de álcool e drogas na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gestação.</a:t>
            </a: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	- Orientar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100% das gestantes sobre higiene bucal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71600" y="4725144"/>
            <a:ext cx="7488832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22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gestantes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 cadastradas no 1° mês, 25 no 2° mês e 26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usuárias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no 3° mês,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totalizando 100% de cobertura durante os três meses. </a:t>
            </a:r>
          </a:p>
        </p:txBody>
      </p:sp>
      <p:sp>
        <p:nvSpPr>
          <p:cNvPr id="6" name="Seta em curva para a direita 5"/>
          <p:cNvSpPr/>
          <p:nvPr/>
        </p:nvSpPr>
        <p:spPr>
          <a:xfrm>
            <a:off x="108700" y="3496948"/>
            <a:ext cx="502860" cy="122819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6048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03648" y="1268760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      Objetivo 1 </a:t>
            </a:r>
          </a:p>
          <a:p>
            <a:endParaRPr lang="pt-BR" sz="2800" dirty="0">
              <a:latin typeface="Arial" pitchFamily="34" charset="0"/>
              <a:cs typeface="Arial" pitchFamily="34" charset="0"/>
            </a:endParaRPr>
          </a:p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     Ampliar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cobertura da atenção ao puerpério.</a:t>
            </a:r>
          </a:p>
        </p:txBody>
      </p:sp>
      <p:sp>
        <p:nvSpPr>
          <p:cNvPr id="3" name="Retângulo 2"/>
          <p:cNvSpPr/>
          <p:nvPr/>
        </p:nvSpPr>
        <p:spPr>
          <a:xfrm>
            <a:off x="1412238" y="2797477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Aumentar consulta puerperal antes dos 42 dias após o parto de um 88% para um 100%.</a:t>
            </a:r>
          </a:p>
        </p:txBody>
      </p:sp>
      <p:sp>
        <p:nvSpPr>
          <p:cNvPr id="4" name="Seta em curva para a direita 3"/>
          <p:cNvSpPr/>
          <p:nvPr/>
        </p:nvSpPr>
        <p:spPr>
          <a:xfrm>
            <a:off x="632367" y="2160360"/>
            <a:ext cx="731520" cy="105261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89288" y="476672"/>
            <a:ext cx="1745991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t-BR" sz="2800" dirty="0">
                <a:latin typeface="Arial" pitchFamily="34" charset="0"/>
                <a:cs typeface="Arial" pitchFamily="34" charset="0"/>
              </a:rPr>
              <a:t>Puerpério</a:t>
            </a:r>
          </a:p>
        </p:txBody>
      </p:sp>
      <p:sp>
        <p:nvSpPr>
          <p:cNvPr id="6" name="Retângulo 5"/>
          <p:cNvSpPr/>
          <p:nvPr/>
        </p:nvSpPr>
        <p:spPr>
          <a:xfrm>
            <a:off x="632367" y="4509120"/>
            <a:ext cx="8260113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tivemos 11 (100%) puérperas cadastradas,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13 (100%) 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17 (100%) usuárias foram cadastradas na unidade de saúde.</a:t>
            </a:r>
          </a:p>
        </p:txBody>
      </p:sp>
      <p:cxnSp>
        <p:nvCxnSpPr>
          <p:cNvPr id="7" name="Conector de seta reta 6"/>
          <p:cNvCxnSpPr/>
          <p:nvPr/>
        </p:nvCxnSpPr>
        <p:spPr>
          <a:xfrm>
            <a:off x="4499992" y="3589239"/>
            <a:ext cx="0" cy="6302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25162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476672"/>
            <a:ext cx="871296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      Objetivo 2.</a:t>
            </a:r>
            <a:endParaRPr lang="pt-BR" sz="28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u="sng" dirty="0" smtClean="0">
                <a:latin typeface="Arial" pitchFamily="34" charset="0"/>
                <a:cs typeface="Arial" pitchFamily="34" charset="0"/>
              </a:rPr>
              <a:t>Melhorar </a:t>
            </a:r>
            <a:r>
              <a:rPr lang="pt-BR" sz="2400" u="sng" dirty="0">
                <a:latin typeface="Arial" pitchFamily="34" charset="0"/>
                <a:cs typeface="Arial" pitchFamily="34" charset="0"/>
              </a:rPr>
              <a:t>a qualidade da </a:t>
            </a:r>
            <a:r>
              <a:rPr lang="pt-BR" sz="2400" u="sng" dirty="0" smtClean="0">
                <a:latin typeface="Arial" pitchFamily="34" charset="0"/>
                <a:cs typeface="Arial" pitchFamily="34" charset="0"/>
              </a:rPr>
              <a:t>atenção às </a:t>
            </a:r>
            <a:r>
              <a:rPr lang="pt-BR" sz="2400" u="sng" dirty="0">
                <a:latin typeface="Arial" pitchFamily="34" charset="0"/>
                <a:cs typeface="Arial" pitchFamily="34" charset="0"/>
              </a:rPr>
              <a:t>puérperas da unidade de saúde.</a:t>
            </a:r>
          </a:p>
        </p:txBody>
      </p:sp>
      <p:sp>
        <p:nvSpPr>
          <p:cNvPr id="3" name="Retângulo 2"/>
          <p:cNvSpPr/>
          <p:nvPr/>
        </p:nvSpPr>
        <p:spPr>
          <a:xfrm>
            <a:off x="323528" y="1753944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Examinar as mamas em 100% das puérperas cadastradas no programa.</a:t>
            </a:r>
          </a:p>
        </p:txBody>
      </p:sp>
      <p:sp>
        <p:nvSpPr>
          <p:cNvPr id="4" name="Retângulo 3"/>
          <p:cNvSpPr/>
          <p:nvPr/>
        </p:nvSpPr>
        <p:spPr>
          <a:xfrm>
            <a:off x="323528" y="2644783"/>
            <a:ext cx="83809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Examinar o abdômen em 100% das puérperas cadastradas no programa.</a:t>
            </a:r>
          </a:p>
        </p:txBody>
      </p:sp>
      <p:sp>
        <p:nvSpPr>
          <p:cNvPr id="5" name="Retângulo 4"/>
          <p:cNvSpPr/>
          <p:nvPr/>
        </p:nvSpPr>
        <p:spPr>
          <a:xfrm>
            <a:off x="395536" y="3543041"/>
            <a:ext cx="8356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Realizar o exame ginecológico em 100% das puérperas cadastradas no programa.</a:t>
            </a:r>
          </a:p>
        </p:txBody>
      </p:sp>
      <p:sp>
        <p:nvSpPr>
          <p:cNvPr id="7" name="Retângulo 6"/>
          <p:cNvSpPr/>
          <p:nvPr/>
        </p:nvSpPr>
        <p:spPr>
          <a:xfrm>
            <a:off x="359532" y="4374038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Avaliar o estado psíquico em 100% das puérperas cadastradas no programa.</a:t>
            </a:r>
          </a:p>
        </p:txBody>
      </p:sp>
      <p:sp>
        <p:nvSpPr>
          <p:cNvPr id="8" name="Retângulo 7"/>
          <p:cNvSpPr/>
          <p:nvPr/>
        </p:nvSpPr>
        <p:spPr>
          <a:xfrm>
            <a:off x="439561" y="5373216"/>
            <a:ext cx="8284687" cy="126188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Durante 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11 (100%) puérperas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foram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examinadas,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foram 13 (100%) 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17 (100%) usuárias foram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examinada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s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. </a:t>
            </a:r>
            <a:endParaRPr lang="pt-BR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6721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1562675322"/>
              </p:ext>
            </p:extLst>
          </p:nvPr>
        </p:nvGraphicFramePr>
        <p:xfrm>
          <a:off x="179512" y="2420888"/>
          <a:ext cx="5760640" cy="3259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179512" y="5805264"/>
            <a:ext cx="59046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Figura 11: Proporção de puérperas avaliadas para intercorrências.</a:t>
            </a:r>
          </a:p>
          <a:p>
            <a:r>
              <a:rPr lang="pt-BR" sz="1600" dirty="0"/>
              <a:t>Fonte: Dados da UBS da Sede, Pio IX / PI, Planilha de Coleta de Dados, UNASUS/UFPEL.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192748" y="2564904"/>
            <a:ext cx="26639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da intervenção foram avaliadas 9 (81,8%) puérperas, 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13 (100%)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17 (100%) puérperas foram avaliadas para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intercorrências.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39552" y="692695"/>
            <a:ext cx="8208533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Avaliar intercorrências em 100% das puérperas cadastradas no programa.</a:t>
            </a: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5724129" y="1375212"/>
            <a:ext cx="432043" cy="134108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297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3947328293"/>
              </p:ext>
            </p:extLst>
          </p:nvPr>
        </p:nvGraphicFramePr>
        <p:xfrm>
          <a:off x="215516" y="2613295"/>
          <a:ext cx="5400600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251520" y="5661248"/>
            <a:ext cx="53285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Figura 12: Proporção de puérperas que receberam prescrição de métodos de anticoncepção.</a:t>
            </a:r>
          </a:p>
          <a:p>
            <a:r>
              <a:rPr lang="pt-BR" sz="1400" dirty="0"/>
              <a:t>Fonte: Dados da UBS da Sede, Pio IX / PI, Planilha de Coleta de Dados, UNASUS/UFPEL</a:t>
            </a:r>
            <a:r>
              <a:rPr lang="pt-BR" dirty="0"/>
              <a:t>.</a:t>
            </a:r>
          </a:p>
        </p:txBody>
      </p:sp>
      <p:sp>
        <p:nvSpPr>
          <p:cNvPr id="4" name="Retângulo 3"/>
          <p:cNvSpPr/>
          <p:nvPr/>
        </p:nvSpPr>
        <p:spPr>
          <a:xfrm>
            <a:off x="467544" y="764704"/>
            <a:ext cx="7830616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Prescrever a 100% das puérperas um dos métodos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anticoncepção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940152" y="2348879"/>
            <a:ext cx="298650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Ao inicio da intervenção 11 (81,8%) puérperas foram cadastradas, somente 2 não receberam prescrição de métodos anticoncepcionais por terem sido esterilizadas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cirurgicamente, </a:t>
            </a:r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13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e </a:t>
            </a:r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3°mês </a:t>
            </a:r>
            <a:r>
              <a:rPr lang="pt-BR" dirty="0">
                <a:latin typeface="Arial" pitchFamily="34" charset="0"/>
                <a:cs typeface="Arial" pitchFamily="34" charset="0"/>
              </a:rPr>
              <a:t>17 (100%)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usuárias receberam prescrição.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5415018" y="1418764"/>
            <a:ext cx="519146" cy="134108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9277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692696"/>
            <a:ext cx="770485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Objetivo 3</a:t>
            </a:r>
          </a:p>
          <a:p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   Melhorar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adesão ao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puerpério</a:t>
            </a: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 smtClean="0">
                <a:latin typeface="Arial" pitchFamily="34" charset="0"/>
                <a:cs typeface="Arial" pitchFamily="34" charset="0"/>
              </a:rPr>
              <a:t>  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Realizar busca ativa de 100% das puérperas que não realizaram a consulta de puerpério até 30 dias após 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parto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em curva para a direita 2"/>
          <p:cNvSpPr/>
          <p:nvPr/>
        </p:nvSpPr>
        <p:spPr>
          <a:xfrm>
            <a:off x="377818" y="1700807"/>
            <a:ext cx="731520" cy="86409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43578" y="4077072"/>
            <a:ext cx="7680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2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usuárias de 11 precisaram de busca ativa pelo motivo de estarem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faltosas,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2° e 3° mês uma usuária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esteve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faltosa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as consultas,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100% das usuárias tiveram busca ativa.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5507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9632" y="669176"/>
            <a:ext cx="74168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Objetivo 4</a:t>
            </a:r>
          </a:p>
          <a:p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  Melhorar o registro do programa e das informações das puérperas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75656" y="2509794"/>
            <a:ext cx="7200800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Manter o registro na ficha de acompanhamento do programa 100% das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puérperas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eta em curva para a direita 3"/>
          <p:cNvSpPr/>
          <p:nvPr/>
        </p:nvSpPr>
        <p:spPr>
          <a:xfrm>
            <a:off x="528112" y="1542054"/>
            <a:ext cx="731520" cy="131088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28112" y="4365104"/>
            <a:ext cx="828092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No começo da intervenção 11 (100%) puérperas foram cadastradas,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2° mês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13 (100%) 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3° mês 17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(100%) tinham o registro adequado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90250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95736" y="620688"/>
            <a:ext cx="4602542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Objetivo 5 </a:t>
            </a:r>
          </a:p>
          <a:p>
            <a:endParaRPr lang="pt-BR" sz="2400" dirty="0">
              <a:latin typeface="Arial" pitchFamily="34" charset="0"/>
              <a:cs typeface="Arial" pitchFamily="34" charset="0"/>
            </a:endParaRPr>
          </a:p>
          <a:p>
            <a:r>
              <a:rPr lang="pt-BR" sz="2400" dirty="0" smtClean="0">
                <a:latin typeface="Arial" pitchFamily="34" charset="0"/>
                <a:cs typeface="Arial" pitchFamily="34" charset="0"/>
              </a:rPr>
              <a:t>Promover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saúde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puerpério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5576" y="1988840"/>
            <a:ext cx="7668852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Orientar 100% das puérperas cadastradas no programa sobre os cuidados do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recém-nascido</a:t>
            </a:r>
            <a:endParaRPr lang="pt-BR" sz="2400" dirty="0"/>
          </a:p>
        </p:txBody>
      </p:sp>
      <p:sp>
        <p:nvSpPr>
          <p:cNvPr id="4" name="Retângulo 3"/>
          <p:cNvSpPr/>
          <p:nvPr/>
        </p:nvSpPr>
        <p:spPr>
          <a:xfrm>
            <a:off x="755576" y="2967334"/>
            <a:ext cx="7668852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Arial" pitchFamily="34" charset="0"/>
                <a:cs typeface="Arial" pitchFamily="34" charset="0"/>
              </a:rPr>
              <a:t>Meta: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 Orientar 100% das puérperas cadastradas no programa sobre aleitamento materno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exclusivo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01570" y="4509120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Metas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cumprida com êxito,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tivemos 11 puérperas cadastradas,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2°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13 e no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3°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mês 17 usuárias receberam orientação sobre os cuidados com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recém-nascido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e aleitamento materno, atingindo 100% de cobertura em todos os meses.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Conector de seta reta 8"/>
          <p:cNvCxnSpPr/>
          <p:nvPr/>
        </p:nvCxnSpPr>
        <p:spPr>
          <a:xfrm>
            <a:off x="4497007" y="3881058"/>
            <a:ext cx="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6722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1197833355"/>
              </p:ext>
            </p:extLst>
          </p:nvPr>
        </p:nvGraphicFramePr>
        <p:xfrm>
          <a:off x="395537" y="2493904"/>
          <a:ext cx="5112568" cy="31919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tângulo 2"/>
          <p:cNvSpPr/>
          <p:nvPr/>
        </p:nvSpPr>
        <p:spPr>
          <a:xfrm>
            <a:off x="251520" y="5685895"/>
            <a:ext cx="532859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Figura 13: Proporção de puérperas que foram orientadas sobre planejamento familiar.</a:t>
            </a:r>
          </a:p>
          <a:p>
            <a:r>
              <a:rPr lang="pt-BR" sz="1600" dirty="0"/>
              <a:t>Fonte: Dados da UBS da Sede, Pio IX / PI, Planilha de Coleta de Dados,  </a:t>
            </a:r>
            <a:r>
              <a:rPr lang="pt-BR" sz="1600" dirty="0" smtClean="0"/>
              <a:t> </a:t>
            </a:r>
            <a:r>
              <a:rPr lang="pt-BR" sz="1400" dirty="0"/>
              <a:t>UNASUS/UFPEL.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084168" y="2636911"/>
            <a:ext cx="24482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itchFamily="34" charset="0"/>
                <a:cs typeface="Arial" pitchFamily="34" charset="0"/>
              </a:rPr>
              <a:t>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1°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foram </a:t>
            </a:r>
            <a:r>
              <a:rPr lang="pt-BR" dirty="0">
                <a:latin typeface="Arial" pitchFamily="34" charset="0"/>
                <a:cs typeface="Arial" pitchFamily="34" charset="0"/>
              </a:rPr>
              <a:t>orientadas 9 usuárias de 11 (81,8%),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no 2° </a:t>
            </a:r>
            <a:r>
              <a:rPr lang="pt-BR" dirty="0">
                <a:latin typeface="Arial" pitchFamily="34" charset="0"/>
                <a:cs typeface="Arial" pitchFamily="34" charset="0"/>
              </a:rPr>
              <a:t>mês 13 (100%) e no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3° mês </a:t>
            </a:r>
            <a:r>
              <a:rPr lang="pt-BR" dirty="0">
                <a:latin typeface="Arial" pitchFamily="34" charset="0"/>
                <a:cs typeface="Arial" pitchFamily="34" charset="0"/>
              </a:rPr>
              <a:t>17 (100%) usuárias foram orientadas sobre planejamento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familiar.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83568" y="764704"/>
            <a:ext cx="7848872" cy="83099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Meta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: Orientar 100% das puérperas cadastradas no programa sobre o planejamento familiar.</a:t>
            </a:r>
          </a:p>
        </p:txBody>
      </p:sp>
      <p:sp>
        <p:nvSpPr>
          <p:cNvPr id="6" name="Seta em curva para a direita 5"/>
          <p:cNvSpPr/>
          <p:nvPr/>
        </p:nvSpPr>
        <p:spPr>
          <a:xfrm rot="5400000">
            <a:off x="5343009" y="1490772"/>
            <a:ext cx="663163" cy="134108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6054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91880" y="692696"/>
            <a:ext cx="1843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>
                <a:latin typeface="Arial" pitchFamily="34" charset="0"/>
                <a:cs typeface="Arial" pitchFamily="34" charset="0"/>
              </a:rPr>
              <a:t>Discussão</a:t>
            </a:r>
          </a:p>
        </p:txBody>
      </p:sp>
      <p:sp>
        <p:nvSpPr>
          <p:cNvPr id="3" name="Retângulo 2"/>
          <p:cNvSpPr/>
          <p:nvPr/>
        </p:nvSpPr>
        <p:spPr>
          <a:xfrm>
            <a:off x="467544" y="1712997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A intervenção exigiu que nossa equipe estudasse o protocolo do MS para o pré-natal 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puerpério: </a:t>
            </a:r>
          </a:p>
          <a:p>
            <a:pPr algn="just"/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-Diagnóstico precoce e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exame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físico.                                  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 </a:t>
            </a: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-Metodologia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consultas e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dos exames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laboratoriais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.</a:t>
            </a: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-Avaliação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risco. </a:t>
            </a:r>
          </a:p>
          <a:p>
            <a:pPr algn="just"/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-Uso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de antianêmicos na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gravidez. </a:t>
            </a:r>
          </a:p>
          <a:p>
            <a:pPr algn="just"/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valiação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de intercorrências e orientações. </a:t>
            </a:r>
          </a:p>
        </p:txBody>
      </p:sp>
    </p:spTree>
    <p:extLst>
      <p:ext uri="{BB962C8B-B14F-4D97-AF65-F5344CB8AC3E}">
        <p14:creationId xmlns:p14="http://schemas.microsoft.com/office/powerpoint/2010/main" val="174317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71800" y="836712"/>
            <a:ext cx="2866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u="sng" dirty="0" smtClean="0">
                <a:latin typeface="Arial" pitchFamily="34" charset="0"/>
                <a:cs typeface="Arial" pitchFamily="34" charset="0"/>
              </a:rPr>
              <a:t>Pontos positivos</a:t>
            </a:r>
            <a:endParaRPr lang="pt-B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1628800"/>
            <a:ext cx="828092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>
                <a:latin typeface="Arial" pitchFamily="34" charset="0"/>
                <a:cs typeface="Arial" pitchFamily="34" charset="0"/>
              </a:rPr>
              <a:t>.                                    </a:t>
            </a:r>
            <a:endParaRPr lang="pt-BR" dirty="0">
              <a:latin typeface="Arial" pitchFamily="34" charset="0"/>
              <a:cs typeface="Arial" pitchFamily="34" charset="0"/>
            </a:endParaRPr>
          </a:p>
          <a:p>
            <a:pPr algn="just"/>
            <a:endParaRPr lang="pt-BR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Maior compenetração dos membros da equipe.</a:t>
            </a:r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pt-B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- Atividade integrada do médico, enfermeira e técnica em enfermagem.</a:t>
            </a:r>
          </a:p>
          <a:p>
            <a:pPr marL="285750" indent="-285750" algn="just">
              <a:buFontTx/>
              <a:buChar char="-"/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O papel de cada membro da equipe foi redefinido.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 </a:t>
            </a: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 - Maior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viabilização da demanda espontânea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 comunidade aceitou de forma positiva 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intervenção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54810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25323" y="1052736"/>
            <a:ext cx="3042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u="sng" dirty="0">
                <a:latin typeface="Arial" pitchFamily="34" charset="0"/>
                <a:cs typeface="Arial" pitchFamily="34" charset="0"/>
              </a:rPr>
              <a:t>Pontos </a:t>
            </a:r>
            <a:r>
              <a:rPr lang="pt-BR" sz="2800" u="sng" dirty="0" smtClean="0">
                <a:latin typeface="Arial" pitchFamily="34" charset="0"/>
                <a:cs typeface="Arial" pitchFamily="34" charset="0"/>
              </a:rPr>
              <a:t>negativos</a:t>
            </a:r>
            <a:endParaRPr lang="pt-BR" sz="2800" dirty="0"/>
          </a:p>
        </p:txBody>
      </p:sp>
      <p:sp>
        <p:nvSpPr>
          <p:cNvPr id="3" name="Retângulo 2"/>
          <p:cNvSpPr/>
          <p:nvPr/>
        </p:nvSpPr>
        <p:spPr>
          <a:xfrm>
            <a:off x="323528" y="2852936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- Poderia </a:t>
            </a:r>
            <a:r>
              <a:rPr lang="pt-BR" sz="2400" dirty="0"/>
              <a:t>ter sido mais </a:t>
            </a:r>
            <a:r>
              <a:rPr lang="pt-BR" sz="2400" dirty="0" smtClean="0"/>
              <a:t>ampla </a:t>
            </a:r>
            <a:r>
              <a:rPr lang="pt-BR" sz="2400" dirty="0"/>
              <a:t>em relação à </a:t>
            </a:r>
            <a:r>
              <a:rPr lang="pt-BR" sz="2400" dirty="0" smtClean="0"/>
              <a:t>cobertura para o pré-natal.</a:t>
            </a:r>
          </a:p>
          <a:p>
            <a:endParaRPr lang="pt-BR" sz="2400" dirty="0" smtClean="0"/>
          </a:p>
          <a:p>
            <a:r>
              <a:rPr lang="pt-BR" sz="2400" dirty="0" smtClean="0"/>
              <a:t>- Dificuldades no transporte para as visitas domiciliares.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3868485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79168" y="1196752"/>
            <a:ext cx="3809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u="sng" dirty="0">
                <a:latin typeface="Arial" pitchFamily="34" charset="0"/>
                <a:cs typeface="Arial" pitchFamily="34" charset="0"/>
              </a:rPr>
              <a:t>Pontos </a:t>
            </a:r>
            <a:r>
              <a:rPr lang="pt-BR" sz="2800" u="sng" dirty="0" smtClean="0">
                <a:latin typeface="Arial" pitchFamily="34" charset="0"/>
                <a:cs typeface="Arial" pitchFamily="34" charset="0"/>
              </a:rPr>
              <a:t> para melhorar</a:t>
            </a:r>
            <a:endParaRPr lang="pt-BR" u="sng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3568" y="2780928"/>
            <a:ext cx="7560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-lograr </a:t>
            </a:r>
            <a:r>
              <a:rPr lang="pt-BR" sz="2400" dirty="0"/>
              <a:t>a incorporação das usuárias residentes na área de abrangência que fazem o atendimento de forma particular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- </a:t>
            </a:r>
            <a:r>
              <a:rPr lang="pt-BR" sz="2400" dirty="0"/>
              <a:t>Trabalhar na melhoraria ao acesso às visitas domiciliares, por meio do </a:t>
            </a:r>
            <a:r>
              <a:rPr lang="pt-BR" sz="2400" dirty="0" smtClean="0"/>
              <a:t>transporte.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9986776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r. Pedro\Documents\Fotos da intervenção\20150113_2011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424936" cy="533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123728" y="6300028"/>
            <a:ext cx="5134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itchFamily="34" charset="0"/>
                <a:cs typeface="Arial" pitchFamily="34" charset="0"/>
              </a:rPr>
              <a:t>Reunião  da equipe preparando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a intervenção.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91848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r. Pedro\Documents\Fotos da intervenção\20150212_114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1320800"/>
            <a:ext cx="7035800" cy="421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91780" y="569257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Atendimento domiciliar à puérpera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80888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r. Pedro\Documents\Fotos da intervenção\20150205_0818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31900"/>
            <a:ext cx="7315200" cy="439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843808" y="587727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Dia de consulta pré-natal.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532231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3608" y="2492896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A comunidade aceitou de forma positiva a intervenção, a participação de líderes comunitários e familiares foi decisiva na hora de lograr mudanças nas condutas das usuárias, grávidas e puérperas. </a:t>
            </a:r>
          </a:p>
        </p:txBody>
      </p:sp>
    </p:spTree>
    <p:extLst>
      <p:ext uri="{BB962C8B-B14F-4D97-AF65-F5344CB8AC3E}">
        <p14:creationId xmlns:p14="http://schemas.microsoft.com/office/powerpoint/2010/main" val="427641224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2276872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itchFamily="34" charset="0"/>
                <a:cs typeface="Arial" pitchFamily="34" charset="0"/>
              </a:rPr>
              <a:t>Nossa intervenção já está incorporada na rotina de serviços da unidade. A equipe pretende aumentar a cobertura ao pré-natal e manter o puerpério, logrando a incorporação das usuárias residentes na área de abrangência que fazem o atendimento de forma particular. </a:t>
            </a:r>
          </a:p>
        </p:txBody>
      </p:sp>
    </p:spTree>
    <p:extLst>
      <p:ext uri="{BB962C8B-B14F-4D97-AF65-F5344CB8AC3E}">
        <p14:creationId xmlns:p14="http://schemas.microsoft.com/office/powerpoint/2010/main" val="84068990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2348880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Estamos melhorando 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acesso às visitas domiciliares, por meio do transporte, podendo assim trazer maior número de usuárias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acompanhadas. Pretendemos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mostrar a intervenção às demais equipes para avaliar a incorporação de nosso projeto no trabalho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diário. 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52384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692696"/>
            <a:ext cx="74168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latin typeface="Arial" pitchFamily="34" charset="0"/>
                <a:cs typeface="Arial" pitchFamily="34" charset="0"/>
              </a:rPr>
              <a:t>Reflexão crítica sobre o processo pessoal de </a:t>
            </a:r>
            <a:r>
              <a:rPr lang="pt-BR" sz="2800" dirty="0" smtClean="0">
                <a:latin typeface="Arial" pitchFamily="34" charset="0"/>
                <a:cs typeface="Arial" pitchFamily="34" charset="0"/>
              </a:rPr>
              <a:t>aprendizagem</a:t>
            </a:r>
            <a:endParaRPr lang="pt-B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1560" y="2136339"/>
            <a:ext cx="770485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expectativa era conhecer a realidade da saúde no Brasil e sua medicina comunitária,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mais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 curso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foi muito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abarcador de aspectos da atenção básica de saúde, sua infraestrutura e funcionamento. Na medida em que foram avançando as unidades comecei a compreender a importância e relevância do mesmo e sua magnitude.</a:t>
            </a:r>
          </a:p>
        </p:txBody>
      </p:sp>
    </p:spTree>
    <p:extLst>
      <p:ext uri="{BB962C8B-B14F-4D97-AF65-F5344CB8AC3E}">
        <p14:creationId xmlns:p14="http://schemas.microsoft.com/office/powerpoint/2010/main" val="101419047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2828836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	Cada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unidade apresentava um novo foco, novas coisas para aprender, novas matérias para estudar, com o objetivo de preparar a fase final que era o projeto de intervenção. </a:t>
            </a:r>
          </a:p>
        </p:txBody>
      </p:sp>
    </p:spTree>
    <p:extLst>
      <p:ext uri="{BB962C8B-B14F-4D97-AF65-F5344CB8AC3E}">
        <p14:creationId xmlns:p14="http://schemas.microsoft.com/office/powerpoint/2010/main" val="37809448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2132856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O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curso contribui para o crescimento profissional, aprendi as diretrizes do SUS e sobre a estratégia de saúde da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família,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como modelo de atenção á saúde eficaz. Aprendi protocolos de tratamentos que foram praticados de forma imediata na minha unidade e no trabalho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diário.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4118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1988840"/>
            <a:ext cx="792088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 smtClean="0">
                <a:latin typeface="Arial" pitchFamily="34" charset="0"/>
                <a:cs typeface="Arial" pitchFamily="34" charset="0"/>
              </a:rPr>
              <a:t>	Aumentei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os conhecimentos sobre informática, aprendi a importância do trabalho em equipe e o valor do apoio comunitário no logro de </a:t>
            </a:r>
            <a:r>
              <a:rPr lang="pt-BR" sz="2400" dirty="0" smtClean="0">
                <a:latin typeface="Arial" pitchFamily="34" charset="0"/>
                <a:cs typeface="Arial" pitchFamily="34" charset="0"/>
              </a:rPr>
              <a:t>qualquer mudança.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Todo o esforço durante o transcurso do curso constituem aprendizagens muito importantes para o trabalho diário e a disciplina como profissional da saúde</a:t>
            </a:r>
            <a:r>
              <a:rPr lang="pt-BR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634772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059832" y="908720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/>
              <a:t>R</a:t>
            </a:r>
            <a:r>
              <a:rPr lang="pt-BR" sz="2800" dirty="0" smtClean="0"/>
              <a:t>eferências</a:t>
            </a:r>
            <a:endParaRPr lang="pt-BR" sz="2800" dirty="0"/>
          </a:p>
        </p:txBody>
      </p:sp>
      <p:sp>
        <p:nvSpPr>
          <p:cNvPr id="3" name="Retângulo 2"/>
          <p:cNvSpPr/>
          <p:nvPr/>
        </p:nvSpPr>
        <p:spPr>
          <a:xfrm>
            <a:off x="323528" y="4005064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 -</a:t>
            </a:r>
            <a:r>
              <a:rPr lang="pt-BR" sz="1400" dirty="0" smtClean="0"/>
              <a:t>BRASIL</a:t>
            </a:r>
            <a:r>
              <a:rPr lang="pt-BR" sz="1400" dirty="0"/>
              <a:t>. Ministério da Saúde. Secretaria de Atenção á Saúde. Departamento de Atenção 2013. 318p. (Série A. Normas e Manuais Técnicos) (Cadernos de Atenção </a:t>
            </a:r>
            <a:r>
              <a:rPr lang="pt-BR" sz="1400" dirty="0" smtClean="0"/>
              <a:t>Básica. </a:t>
            </a:r>
            <a:r>
              <a:rPr lang="pt-BR" sz="1400" dirty="0"/>
              <a:t>Atenção ao pré-natal de baixo risco Brasília: Editora do Ministério da Saúde</a:t>
            </a:r>
            <a:r>
              <a:rPr lang="pt-BR" sz="1400" dirty="0" smtClean="0"/>
              <a:t>,, </a:t>
            </a:r>
            <a:r>
              <a:rPr lang="pt-BR" sz="1400" dirty="0"/>
              <a:t>n 32).Acesso em: 22 Dic. 2014.</a:t>
            </a:r>
          </a:p>
          <a:p>
            <a:pPr algn="just"/>
            <a:r>
              <a:rPr lang="pt-BR" sz="1400" dirty="0"/>
              <a:t> </a:t>
            </a:r>
          </a:p>
          <a:p>
            <a:pPr algn="just"/>
            <a:r>
              <a:rPr lang="pt-BR" sz="1400" dirty="0" smtClean="0"/>
              <a:t> -BRASIL</a:t>
            </a:r>
            <a:r>
              <a:rPr lang="pt-BR" sz="1400" dirty="0"/>
              <a:t>. Ministério da Saúde. Assistência integral à saúde da mulher: bases de ação programática. Disponível em: &lt;http://portal.saude.gov.br/portal/saude&gt;. Acesso em: 6 Jan. 2014.</a:t>
            </a:r>
          </a:p>
          <a:p>
            <a:r>
              <a:rPr lang="pt-BR" sz="1400" dirty="0"/>
              <a:t> </a:t>
            </a:r>
          </a:p>
          <a:p>
            <a:r>
              <a:rPr lang="pt-BR" dirty="0"/>
              <a:t> </a:t>
            </a:r>
          </a:p>
        </p:txBody>
      </p:sp>
      <p:sp>
        <p:nvSpPr>
          <p:cNvPr id="4" name="Retângulo 3"/>
          <p:cNvSpPr/>
          <p:nvPr/>
        </p:nvSpPr>
        <p:spPr>
          <a:xfrm>
            <a:off x="323528" y="2132856"/>
            <a:ext cx="849694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-</a:t>
            </a:r>
            <a:r>
              <a:rPr lang="pt-BR" sz="1400" dirty="0" smtClean="0"/>
              <a:t>BRASIL</a:t>
            </a:r>
            <a:r>
              <a:rPr lang="pt-BR" sz="1400" dirty="0"/>
              <a:t>. Ministério da Saúde. Secretaria de Atenção à Saúde. Departamento de Ações Programáticas e Estratégicas. Área Técnica de Saúde da Mulher. Pré-natal e puerpério: atenção qualificada e humanizada - manual técnico. Brasília, 2005e. Acesso em: 11 Fev. 2014.</a:t>
            </a:r>
          </a:p>
          <a:p>
            <a:pPr algn="just"/>
            <a:r>
              <a:rPr lang="pt-BR" sz="1400" dirty="0"/>
              <a:t> </a:t>
            </a:r>
          </a:p>
          <a:p>
            <a:pPr algn="just"/>
            <a:r>
              <a:rPr lang="pt-BR" sz="1400" dirty="0"/>
              <a:t> </a:t>
            </a:r>
            <a:r>
              <a:rPr lang="pt-BR" sz="1400" dirty="0" smtClean="0"/>
              <a:t>-CENTRO </a:t>
            </a:r>
            <a:r>
              <a:rPr lang="pt-BR" sz="1400" dirty="0"/>
              <a:t>LATINO-AMERICANO DE PERINATOLOGIA E DESENVOLVIMENTO HUMANO. Atenção pré-natal e do parto de baixo risco. Publicação Científica do CLAP, [s.l.], n. 1321, mar. 1996. Acesso em: 3 março. 2014.</a:t>
            </a:r>
          </a:p>
        </p:txBody>
      </p:sp>
    </p:spTree>
    <p:extLst>
      <p:ext uri="{BB962C8B-B14F-4D97-AF65-F5344CB8AC3E}">
        <p14:creationId xmlns:p14="http://schemas.microsoft.com/office/powerpoint/2010/main" val="39820705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933</TotalTime>
  <Words>2938</Words>
  <Application>Microsoft Office PowerPoint</Application>
  <PresentationFormat>Apresentação na tela (4:3)</PresentationFormat>
  <Paragraphs>260</Paragraphs>
  <Slides>63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63</vt:i4>
      </vt:variant>
    </vt:vector>
  </HeadingPairs>
  <TitlesOfParts>
    <vt:vector size="64" baseType="lpstr">
      <vt:lpstr>Brilho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Dr. Pedro</dc:creator>
  <cp:lastModifiedBy>Dr. Pedro</cp:lastModifiedBy>
  <cp:revision>130</cp:revision>
  <dcterms:created xsi:type="dcterms:W3CDTF">2015-06-03T23:07:22Z</dcterms:created>
  <dcterms:modified xsi:type="dcterms:W3CDTF">2015-06-19T17:34:35Z</dcterms:modified>
</cp:coreProperties>
</file>