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1">
  <p:sldMasterIdLst>
    <p:sldMasterId id="2147483660" r:id="rId1"/>
  </p:sldMasterIdLst>
  <p:notesMasterIdLst>
    <p:notesMasterId r:id="rId64"/>
  </p:notesMasterIdLst>
  <p:sldIdLst>
    <p:sldId id="258" r:id="rId2"/>
    <p:sldId id="308" r:id="rId3"/>
    <p:sldId id="259" r:id="rId4"/>
    <p:sldId id="260" r:id="rId5"/>
    <p:sldId id="261" r:id="rId6"/>
    <p:sldId id="317" r:id="rId7"/>
    <p:sldId id="318" r:id="rId8"/>
    <p:sldId id="315" r:id="rId9"/>
    <p:sldId id="316" r:id="rId10"/>
    <p:sldId id="319" r:id="rId11"/>
    <p:sldId id="264" r:id="rId12"/>
    <p:sldId id="262" r:id="rId13"/>
    <p:sldId id="309" r:id="rId14"/>
    <p:sldId id="265" r:id="rId15"/>
    <p:sldId id="276" r:id="rId16"/>
    <p:sldId id="267" r:id="rId17"/>
    <p:sldId id="321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273" r:id="rId31"/>
    <p:sldId id="274" r:id="rId32"/>
    <p:sldId id="275" r:id="rId33"/>
    <p:sldId id="277" r:id="rId34"/>
    <p:sldId id="284" r:id="rId35"/>
    <p:sldId id="285" r:id="rId36"/>
    <p:sldId id="286" r:id="rId37"/>
    <p:sldId id="310" r:id="rId38"/>
    <p:sldId id="287" r:id="rId39"/>
    <p:sldId id="278" r:id="rId40"/>
    <p:sldId id="288" r:id="rId41"/>
    <p:sldId id="311" r:id="rId42"/>
    <p:sldId id="289" r:id="rId43"/>
    <p:sldId id="290" r:id="rId44"/>
    <p:sldId id="291" r:id="rId45"/>
    <p:sldId id="312" r:id="rId46"/>
    <p:sldId id="292" r:id="rId47"/>
    <p:sldId id="293" r:id="rId48"/>
    <p:sldId id="279" r:id="rId49"/>
    <p:sldId id="313" r:id="rId50"/>
    <p:sldId id="294" r:id="rId51"/>
    <p:sldId id="295" r:id="rId52"/>
    <p:sldId id="280" r:id="rId53"/>
    <p:sldId id="314" r:id="rId54"/>
    <p:sldId id="296" r:id="rId55"/>
    <p:sldId id="297" r:id="rId56"/>
    <p:sldId id="298" r:id="rId57"/>
    <p:sldId id="281" r:id="rId58"/>
    <p:sldId id="282" r:id="rId59"/>
    <p:sldId id="283" r:id="rId60"/>
    <p:sldId id="299" r:id="rId61"/>
    <p:sldId id="300" r:id="rId62"/>
    <p:sldId id="301" r:id="rId63"/>
  </p:sldIdLst>
  <p:sldSz cx="9144000" cy="6858000" type="screen4x3"/>
  <p:notesSz cx="6877050" cy="100028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ir" initials="E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24" autoAdjust="0"/>
  </p:normalViewPr>
  <p:slideViewPr>
    <p:cSldViewPr>
      <p:cViewPr>
        <p:scale>
          <a:sx n="70" d="100"/>
          <a:sy n="70" d="100"/>
        </p:scale>
        <p:origin x="-135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88293DFE-FE25-4C5C-B90E-EEFD3AAB2F06}" type="datetimeFigureOut">
              <a:rPr lang="pt-BR" smtClean="0"/>
              <a:pPr/>
              <a:t>20/01/2015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7705" y="4751348"/>
            <a:ext cx="5501640" cy="4501277"/>
          </a:xfrm>
          <a:prstGeom prst="rect">
            <a:avLst/>
          </a:prstGeom>
        </p:spPr>
        <p:txBody>
          <a:bodyPr vert="horz" lIns="96451" tIns="48225" rIns="96451" bIns="48225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43FDC3A3-C2AF-4B6F-8063-B6A8BF804B9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55916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DC3A3-C2AF-4B6F-8063-B6A8BF804B95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6B64-A7E8-488D-9DBF-493171F2ECF9}" type="datetimeFigureOut">
              <a:rPr lang="pt-BR" smtClean="0"/>
              <a:pPr/>
              <a:t>20/01/2015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A08A-7CE6-4544-82D8-0012D89790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6B64-A7E8-488D-9DBF-493171F2ECF9}" type="datetimeFigureOut">
              <a:rPr lang="pt-BR" smtClean="0"/>
              <a:pPr/>
              <a:t>20/01/2015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A08A-7CE6-4544-82D8-0012D89790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6B64-A7E8-488D-9DBF-493171F2ECF9}" type="datetimeFigureOut">
              <a:rPr lang="pt-BR" smtClean="0"/>
              <a:pPr/>
              <a:t>20/01/2015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A08A-7CE6-4544-82D8-0012D89790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6B64-A7E8-488D-9DBF-493171F2ECF9}" type="datetimeFigureOut">
              <a:rPr lang="pt-BR" smtClean="0"/>
              <a:pPr/>
              <a:t>20/01/2015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A08A-7CE6-4544-82D8-0012D89790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6B64-A7E8-488D-9DBF-493171F2ECF9}" type="datetimeFigureOut">
              <a:rPr lang="pt-BR" smtClean="0"/>
              <a:pPr/>
              <a:t>20/01/2015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A08A-7CE6-4544-82D8-0012D89790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6B64-A7E8-488D-9DBF-493171F2ECF9}" type="datetimeFigureOut">
              <a:rPr lang="pt-BR" smtClean="0"/>
              <a:pPr/>
              <a:t>20/01/2015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A08A-7CE6-4544-82D8-0012D89790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6B64-A7E8-488D-9DBF-493171F2ECF9}" type="datetimeFigureOut">
              <a:rPr lang="pt-BR" smtClean="0"/>
              <a:pPr/>
              <a:t>20/01/2015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A08A-7CE6-4544-82D8-0012D89790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6B64-A7E8-488D-9DBF-493171F2ECF9}" type="datetimeFigureOut">
              <a:rPr lang="pt-BR" smtClean="0"/>
              <a:pPr/>
              <a:t>20/01/2015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A08A-7CE6-4544-82D8-0012D89790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6B64-A7E8-488D-9DBF-493171F2ECF9}" type="datetimeFigureOut">
              <a:rPr lang="pt-BR" smtClean="0"/>
              <a:pPr/>
              <a:t>20/01/2015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A08A-7CE6-4544-82D8-0012D89790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6B64-A7E8-488D-9DBF-493171F2ECF9}" type="datetimeFigureOut">
              <a:rPr lang="pt-BR" smtClean="0"/>
              <a:pPr/>
              <a:t>20/01/2015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A08A-7CE6-4544-82D8-0012D89790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6B64-A7E8-488D-9DBF-493171F2ECF9}" type="datetimeFigureOut">
              <a:rPr lang="pt-BR" smtClean="0"/>
              <a:pPr/>
              <a:t>20/01/2015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A08A-7CE6-4544-82D8-0012D89790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66B64-A7E8-488D-9DBF-493171F2ECF9}" type="datetimeFigureOut">
              <a:rPr lang="pt-BR" smtClean="0"/>
              <a:pPr/>
              <a:t>20/01/2015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AA08A-7CE6-4544-82D8-0012D89790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 anchor="b">
            <a:no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UNIVERSIDADE ABERTA DO SUS -  UNASUS</a:t>
            </a:r>
            <a:b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UNIVERSIDADE FEDERAL DE PELOTAS</a:t>
            </a:r>
            <a:b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DEPARTAMENTO DE MEDICINA SOCIAL</a:t>
            </a:r>
            <a:b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ESPECIALIZAÇÃO EM SAÚDE DA FAMÍLIA</a:t>
            </a:r>
            <a:b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MODALIDADE A DISTÂNCIA</a:t>
            </a:r>
            <a:b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TURMA 5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384375"/>
          </a:xfrm>
        </p:spPr>
        <p:txBody>
          <a:bodyPr/>
          <a:lstStyle/>
          <a:p>
            <a:pPr algn="ctr">
              <a:buNone/>
            </a:pPr>
            <a:r>
              <a:rPr lang="pt-BR" sz="3300" b="1" dirty="0" smtClean="0">
                <a:solidFill>
                  <a:srgbClr val="0070C0"/>
                </a:solidFill>
              </a:rPr>
              <a:t>QUALIFICAÇÃO DA ATENÇÃO À SAÚDE DOS HIPERTENSOS E DIABÉTICOS </a:t>
            </a:r>
          </a:p>
          <a:p>
            <a:pPr algn="ctr">
              <a:buNone/>
            </a:pPr>
            <a:r>
              <a:rPr lang="pt-BR" sz="3300" b="1" dirty="0" smtClean="0">
                <a:solidFill>
                  <a:srgbClr val="0070C0"/>
                </a:solidFill>
              </a:rPr>
              <a:t>NA UBS CORDEIRO DE FARIAS, PELOTAS/RS.</a:t>
            </a:r>
          </a:p>
          <a:p>
            <a:pPr algn="ctr">
              <a:buNone/>
            </a:pPr>
            <a:endParaRPr lang="pt-BR" sz="1600" b="1" dirty="0" smtClean="0"/>
          </a:p>
          <a:p>
            <a:pPr algn="ctr">
              <a:buNone/>
            </a:pPr>
            <a:endParaRPr lang="pt-BR" sz="1600" b="1" dirty="0" smtClean="0"/>
          </a:p>
          <a:p>
            <a:pPr algn="ctr">
              <a:buNone/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Orientadora: </a:t>
            </a:r>
            <a:r>
              <a:rPr lang="pt-BR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Elenir</a:t>
            </a: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Terezinha  </a:t>
            </a:r>
            <a:r>
              <a:rPr lang="pt-BR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Rizzetti</a:t>
            </a: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Anversa</a:t>
            </a:r>
            <a:endParaRPr lang="pt-BR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Aluno:  Pedro Pinto David</a:t>
            </a:r>
            <a:endParaRPr lang="pt-BR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62068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4008" y="328498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23528" y="692696"/>
            <a:ext cx="8424936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Situação da Ação Programática</a:t>
            </a:r>
          </a:p>
          <a:p>
            <a:r>
              <a:rPr lang="pt-BR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400" b="1" dirty="0" smtClean="0">
                <a:latin typeface="Arial" pitchFamily="34" charset="0"/>
                <a:cs typeface="Arial" pitchFamily="34" charset="0"/>
              </a:rPr>
            </a:br>
            <a:r>
              <a:rPr lang="pt-BR" sz="5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Hipertensos – 313 cadastrados, 158 com  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   acompanhamento.</a:t>
            </a:r>
          </a:p>
          <a:p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. Diabéticos – 90 cadastrados só 31 com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   acompanhamento.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3200" dirty="0" smtClean="0">
                <a:latin typeface="Arial" pitchFamily="34" charset="0"/>
                <a:cs typeface="Arial" pitchFamily="34" charset="0"/>
              </a:rPr>
              <a:t>. Atendimento médico anteriormente era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   1 ou 2  x semana.</a:t>
            </a:r>
          </a:p>
          <a:p>
            <a:endParaRPr lang="pt-BR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pt-BR" sz="28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pt-BR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pt-BR" sz="2800" b="1" dirty="0"/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3867" y="5462954"/>
            <a:ext cx="2356338" cy="13950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404665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OBJETIVOS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latin typeface="Arial" pitchFamily="34" charset="0"/>
                <a:cs typeface="Arial" pitchFamily="34" charset="0"/>
              </a:rPr>
            </a:b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Objetivo Geral</a:t>
            </a:r>
            <a:r>
              <a:rPr lang="pt-BR" sz="3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000" b="1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endParaRPr lang="pt-BR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Melhoria da atenção à saúde dos   Hipertensos e Diabéticos na UBS Cordeiro de Farias. Pelotas/RS.</a:t>
            </a:r>
          </a:p>
          <a:p>
            <a:pPr algn="just"/>
            <a:endParaRPr lang="pt-BR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pt-BR" sz="28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pt-BR" sz="28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pt-BR" sz="28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pt-BR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pt-BR" sz="28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pt-BR" sz="28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764704"/>
            <a:ext cx="2520280" cy="13950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Objetivos Específicos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85313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	Melhorar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a qualidade da Atenção à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Hipertensos e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Diabéticos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;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	Melhorar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à Adesão de Hipertensos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e Diabéticos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ao Programa;</a:t>
            </a:r>
          </a:p>
          <a:p>
            <a:pPr marL="0" indent="0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Melhorar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o registro das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informações;</a:t>
            </a:r>
          </a:p>
          <a:p>
            <a:pPr marL="0" indent="0"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	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Mapear Hipertensos e Diabéticos de risco </a:t>
            </a:r>
          </a:p>
          <a:p>
            <a:pPr marL="0" indent="0" algn="just">
              <a:buNone/>
            </a:pP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doença cardiovascular.</a:t>
            </a:r>
          </a:p>
          <a:p>
            <a:pPr marL="0" indent="0" algn="just">
              <a:buNone/>
            </a:pPr>
            <a:r>
              <a:rPr lang="pt-BR" sz="6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Promover à Saúde de Hipertensos e  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Diabéticos.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86984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1520" y="0"/>
            <a:ext cx="8712968" cy="734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Metas:</a:t>
            </a:r>
          </a:p>
          <a:p>
            <a:r>
              <a:rPr lang="pt-BR" sz="5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2 Metas para o objetivo geral: </a:t>
            </a:r>
          </a:p>
          <a:p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  Metas de cobertura, buscando  </a:t>
            </a:r>
          </a:p>
          <a:p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  cadastramento de 75% dos Hipertensos e </a:t>
            </a:r>
          </a:p>
          <a:p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  60% dos Diabéticos.</a:t>
            </a:r>
          </a:p>
          <a:p>
            <a:r>
              <a:rPr lang="pt-BR" sz="5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22 Metas, visando 100% em todos os </a:t>
            </a:r>
          </a:p>
          <a:p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  indicadores de qualidade tanto para os </a:t>
            </a:r>
          </a:p>
          <a:p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  Hipertensos como para os Diabéticos nos 5</a:t>
            </a:r>
          </a:p>
          <a:p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  objetivos específicos:</a:t>
            </a:r>
          </a:p>
          <a:p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5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Qualidade: Realização de exame clinico  </a:t>
            </a:r>
          </a:p>
          <a:p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  apropriado, realização de exames  </a:t>
            </a:r>
          </a:p>
          <a:p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  complementares,priorização da prescrição de</a:t>
            </a:r>
          </a:p>
          <a:p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  medicamentos da Farmácia Popular, e avaliação da</a:t>
            </a:r>
          </a:p>
          <a:p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  necessidade de atendimento odontológico.</a:t>
            </a:r>
            <a:r>
              <a:rPr lang="pt-BR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404664"/>
            <a:ext cx="871296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4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Adesão – Busca de usuários faltosos.</a:t>
            </a:r>
          </a:p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Registro – Propõe-se manter ficha de </a:t>
            </a:r>
          </a:p>
          <a:p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 acompanhamento.</a:t>
            </a:r>
          </a:p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Avaliação de risco – Realização da estratificação do</a:t>
            </a:r>
          </a:p>
          <a:p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 risco cardiovascular.</a:t>
            </a:r>
          </a:p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Promoção da saúde - Garantia de orientação </a:t>
            </a:r>
          </a:p>
          <a:p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  nutricional, orientação sobre pratica regular de </a:t>
            </a:r>
          </a:p>
          <a:p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  atividade física, orientação sobre riscos do</a:t>
            </a:r>
          </a:p>
          <a:p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  tabagismo e orientação sobre higiene bucal.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88640"/>
            <a:ext cx="8136904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METODOLOGIA:</a:t>
            </a:r>
          </a:p>
          <a:p>
            <a:r>
              <a:rPr lang="pt-BR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Ações/Detalhamento das Aç</a:t>
            </a: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ões</a:t>
            </a:r>
          </a:p>
          <a:p>
            <a:r>
              <a:rPr lang="pt-BR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pt-BR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Para ampliar a cobertura à Hipertensos e Diabéticos:</a:t>
            </a: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Busca ativa dos cadastrados sem acompanhamento</a:t>
            </a: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. (Monitoramento e Avaliação)</a:t>
            </a:r>
            <a:endParaRPr lang="pt-BR" sz="27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- Organização do registro dos hipertensos e diabéticos cadastrados no programa, pela enfermeira à partir dos registros clínicos, listas HIPERDIA, e ficha espelho da </a:t>
            </a: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UFPel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. (Organização e Gestão do Serviço).</a:t>
            </a: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-  Acolhimento por todos os membros da equipe de saúde, para melhoria na atenção. (Organização e Gestão do Serviço).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88640"/>
            <a:ext cx="8136904" cy="6627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- Garantir material adequado para medição da pressão arterial e para realização do </a:t>
            </a: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Hemoglicoteste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pela enfermagem (Organização e Gestão do Serviço).</a:t>
            </a: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- Informação à comunidade sobre o programa de HAS e DM, sobre a importância de medir a pressão arterial, sobre a importância do rastreamento para DM, e orientação da comunidade sobre os fatores de risco para desenvolvimento de HAS e DM, pelos ACS. (Engajamento Público).</a:t>
            </a: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- Ações de capacitação dos ACS sobre a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orientação em relação ao contato com os pacientes pela enfermeira. (Qualificação da Pratica Clinica).</a:t>
            </a:r>
            <a:endParaRPr lang="pt-BR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"/>
            <a:ext cx="8136904" cy="774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pt-BR" sz="33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Para melhorar a qualidade da atenção a hipertensos e diabéticos</a:t>
            </a:r>
            <a:r>
              <a:rPr lang="pt-BR" sz="33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pt-BR" sz="33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300" b="1" dirty="0" smtClean="0">
                <a:latin typeface="Arial" pitchFamily="34" charset="0"/>
                <a:cs typeface="Arial" pitchFamily="34" charset="0"/>
              </a:rPr>
              <a:t>- Monitoramento da realização de exame clinico apropriado em hipertensos e diabéticos, monitoramento de hipertensos e diabéticos com exames laboratoriais de acordo com o protocolo, e monitoramento do acesso aos medicamentos da Farmácia  Popular/HIPERDIA. (Monitoramento e Avaliação).</a:t>
            </a:r>
          </a:p>
          <a:p>
            <a:endParaRPr lang="pt-BR" sz="3300" b="1" dirty="0" smtClean="0">
              <a:latin typeface="Arial" pitchFamily="34" charset="0"/>
              <a:cs typeface="Arial" pitchFamily="34" charset="0"/>
            </a:endParaRPr>
          </a:p>
          <a:p>
            <a:endParaRPr lang="pt-BR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548680"/>
            <a:ext cx="8784976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pt-BR" sz="3300" b="1" dirty="0" smtClean="0">
                <a:latin typeface="Arial" pitchFamily="34" charset="0"/>
                <a:cs typeface="Arial" pitchFamily="34" charset="0"/>
              </a:rPr>
              <a:t>Definição das atribuições de cada membro de equipe de acordo com o protocolo atualizado. (Organização e Gestão do Serviço).</a:t>
            </a:r>
          </a:p>
          <a:p>
            <a:endParaRPr lang="pt-BR" sz="33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3300" b="1" dirty="0" smtClean="0">
                <a:latin typeface="Arial" pitchFamily="34" charset="0"/>
                <a:cs typeface="Arial" pitchFamily="34" charset="0"/>
              </a:rPr>
              <a:t>Controle do ‘stock’ de medicamentos, mantendo um registro das necessidades de medicamentos dos pacientes cadastrados na UBS sob supervisão da enfermeira. (Organização e Gestão do Serviço).</a:t>
            </a:r>
          </a:p>
          <a:p>
            <a:endParaRPr lang="pt-BR" sz="3300" b="1" dirty="0" smtClean="0">
              <a:latin typeface="Arial" pitchFamily="34" charset="0"/>
              <a:cs typeface="Arial" pitchFamily="34" charset="0"/>
            </a:endParaRPr>
          </a:p>
          <a:p>
            <a:endParaRPr lang="pt-BR" sz="33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61" t="17719" r="31654" b="63577"/>
          <a:stretch>
            <a:fillRect/>
          </a:stretch>
        </p:blipFill>
        <p:spPr bwMode="auto">
          <a:xfrm>
            <a:off x="0" y="0"/>
            <a:ext cx="914400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l_fi" descr="http://3.bp.blogspot.com/_TMzEax0xNOA/TOpL8Tn1RfI/AAAAAAAAAEw/3d30uvcmv3I/S220/logo_UFPE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76250"/>
            <a:ext cx="122396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4" descr="http://www.unasus.ufma.br/unasus_data/site/images/noticias/1356913b26unasu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20713"/>
            <a:ext cx="130968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866621" y="2204864"/>
            <a:ext cx="752180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None/>
            </a:pPr>
            <a:r>
              <a:rPr lang="pt-BR" sz="3200" b="1" dirty="0">
                <a:solidFill>
                  <a:srgbClr val="0070C0"/>
                </a:solidFill>
              </a:rPr>
              <a:t>QUALIFICAÇÃO DA ATENÇÃO À SAÚDE DOS HIPERTENSOS E DIABÉTICOS </a:t>
            </a:r>
          </a:p>
          <a:p>
            <a:pPr algn="ctr">
              <a:buNone/>
            </a:pPr>
            <a:r>
              <a:rPr lang="pt-BR" sz="3200" b="1" dirty="0">
                <a:solidFill>
                  <a:srgbClr val="0070C0"/>
                </a:solidFill>
              </a:rPr>
              <a:t>NA UBS CORDEIRO DE FARIAS, PELOTAS/RS</a:t>
            </a:r>
            <a:endParaRPr lang="pt-BR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187624" y="5084763"/>
            <a:ext cx="74166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Aluno:  Pedro Pinto David</a:t>
            </a:r>
            <a:endParaRPr lang="pt-BR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Orientadora</a:t>
            </a: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 Elenir Terezinha  </a:t>
            </a:r>
            <a:r>
              <a:rPr lang="pt-BR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Rizzetti</a:t>
            </a: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Anversa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699792" y="6227762"/>
            <a:ext cx="35290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cs typeface="+mn-cs"/>
              </a:rPr>
              <a:t>Pelotas, </a:t>
            </a:r>
            <a:r>
              <a:rPr lang="pt-B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cs typeface="+mn-cs"/>
              </a:rPr>
              <a:t>2015</a:t>
            </a:r>
            <a:endParaRPr lang="pt-BR" i="1" dirty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698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332656"/>
            <a:ext cx="878497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pt-BR" sz="3300" b="1" dirty="0" smtClean="0">
                <a:latin typeface="Arial" pitchFamily="34" charset="0"/>
                <a:cs typeface="Arial" pitchFamily="34" charset="0"/>
              </a:rPr>
              <a:t> Orientação </a:t>
            </a:r>
            <a:r>
              <a:rPr lang="pt-BR" sz="3300" b="1" dirty="0" smtClean="0">
                <a:latin typeface="Arial" pitchFamily="34" charset="0"/>
                <a:cs typeface="Arial" pitchFamily="34" charset="0"/>
              </a:rPr>
              <a:t>dos pacientes e da comunidade quanto aos riscos de doenças cardiovasculares e neurológicos decorrentes da HAS e DM e orientação quanto a realização de exames complementares e  sua periodicidade pela enfermeira e </a:t>
            </a:r>
            <a:r>
              <a:rPr lang="pt-BR" sz="3300" b="1" dirty="0" smtClean="0">
                <a:latin typeface="Arial" pitchFamily="34" charset="0"/>
                <a:cs typeface="Arial" pitchFamily="34" charset="0"/>
              </a:rPr>
              <a:t>médico na UBS, enquanto os ACS promovem a consencialização das mesmas questões na comunidade. (Engajamento Público).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"/>
            <a:ext cx="8784976" cy="7309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300" b="1" dirty="0" smtClean="0">
                <a:latin typeface="Arial" pitchFamily="34" charset="0"/>
                <a:cs typeface="Arial" pitchFamily="34" charset="0"/>
              </a:rPr>
              <a:t>Capacitação </a:t>
            </a:r>
            <a:r>
              <a:rPr lang="pt-BR" sz="3300" b="1" dirty="0" smtClean="0">
                <a:latin typeface="Arial" pitchFamily="34" charset="0"/>
                <a:cs typeface="Arial" pitchFamily="34" charset="0"/>
              </a:rPr>
              <a:t>da equipe para seguir o protocolo adotado, e para orientar os usuários sobre o acesso a medicamentos da Farmácia Popular /</a:t>
            </a:r>
            <a:r>
              <a:rPr lang="pt-BR" sz="3300" b="1" dirty="0" smtClean="0">
                <a:latin typeface="Arial" pitchFamily="34" charset="0"/>
                <a:cs typeface="Arial" pitchFamily="34" charset="0"/>
              </a:rPr>
              <a:t>HIPERDIA.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(Qualificação da Prática Clinica).</a:t>
            </a:r>
          </a:p>
          <a:p>
            <a:r>
              <a:rPr lang="pt-BR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pt-BR" sz="33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Para melhorar a adesão de hipertensos e diabéticos:</a:t>
            </a:r>
          </a:p>
          <a:p>
            <a:pPr>
              <a:buFontTx/>
              <a:buChar char="-"/>
            </a:pPr>
            <a:r>
              <a:rPr lang="pt-BR" sz="3300" b="1" dirty="0" smtClean="0">
                <a:latin typeface="Arial" pitchFamily="34" charset="0"/>
                <a:cs typeface="Arial" pitchFamily="34" charset="0"/>
              </a:rPr>
              <a:t> Monitoramento do cumprimento da periodicidade das consultas previstas no protocolo. (Monitoramento e Avaliação).</a:t>
            </a:r>
          </a:p>
          <a:p>
            <a:r>
              <a:rPr lang="pt-BR" sz="3300" b="1" dirty="0" smtClean="0">
                <a:latin typeface="Arial" pitchFamily="34" charset="0"/>
                <a:cs typeface="Arial" pitchFamily="34" charset="0"/>
              </a:rPr>
              <a:t>- Organização de visitas domiciliares para buscar os hipertensos e diabéticos faltosos</a:t>
            </a:r>
            <a:r>
              <a:rPr lang="pt-BR" sz="3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(Organização e Gestão do Serviço).</a:t>
            </a:r>
          </a:p>
          <a:p>
            <a:endParaRPr lang="pt-BR" sz="33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88640"/>
            <a:ext cx="878497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pt-BR" sz="3300" b="1" dirty="0" smtClean="0">
                <a:latin typeface="Arial" pitchFamily="34" charset="0"/>
                <a:cs typeface="Arial" pitchFamily="34" charset="0"/>
              </a:rPr>
              <a:t> Organização da agenda para acolhimentos dos pacientes provenientes das buscas, pelo médico e equipe de saúde.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(Organização e Gestão do Serviço).</a:t>
            </a:r>
          </a:p>
          <a:p>
            <a:pPr>
              <a:buFontTx/>
              <a:buChar char="-"/>
            </a:pPr>
            <a:r>
              <a:rPr lang="pt-BR" sz="3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300" b="1" dirty="0" smtClean="0">
                <a:latin typeface="Arial" pitchFamily="34" charset="0"/>
                <a:cs typeface="Arial" pitchFamily="34" charset="0"/>
              </a:rPr>
              <a:t>Informação à comunidade sobre as consultas dos hipertensos e diabéticos e sobre a prioridade preconizada para realização de consultas. (Engajamento Público).</a:t>
            </a:r>
          </a:p>
          <a:p>
            <a:r>
              <a:rPr lang="pt-BR" sz="3300" b="1" dirty="0" smtClean="0">
                <a:latin typeface="Arial" pitchFamily="34" charset="0"/>
                <a:cs typeface="Arial" pitchFamily="34" charset="0"/>
              </a:rPr>
              <a:t>- Ações de coordenação e capacitação dos ACS pela enfermeira.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(Qualificação da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Prática Clinica).</a:t>
            </a:r>
          </a:p>
          <a:p>
            <a:pPr>
              <a:buFontTx/>
              <a:buChar char="-"/>
            </a:pPr>
            <a:endParaRPr lang="pt-BR" sz="33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pt-BR" sz="33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Para melhorar o registro das informações:</a:t>
            </a:r>
          </a:p>
          <a:p>
            <a:pPr>
              <a:buFontTx/>
              <a:buChar char="-"/>
            </a:pPr>
            <a:r>
              <a:rPr lang="pt-BR" sz="3300" b="1" dirty="0" smtClean="0">
                <a:latin typeface="Arial" pitchFamily="34" charset="0"/>
                <a:cs typeface="Arial" pitchFamily="34" charset="0"/>
              </a:rPr>
              <a:t> Monitoramento da qualidade dos registros de hipertensos e diabéticos é atribuído a equipe sob a coordenação da enfermeira.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(Monitoramento e Avaliação).</a:t>
            </a:r>
          </a:p>
          <a:p>
            <a:r>
              <a:rPr lang="pt-BR" sz="3300" b="1" dirty="0" smtClean="0">
                <a:latin typeface="Arial" pitchFamily="34" charset="0"/>
                <a:cs typeface="Arial" pitchFamily="34" charset="0"/>
              </a:rPr>
              <a:t>- Manutenção da informações do SIAB atualizadas, implantação da planilha e organização do registro de informações e definição do responsável pelo monitoramento dos registros particularmente os referentes aos hipertensos e diabéticos.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(Organização e Gestão do Serviço).</a:t>
            </a:r>
            <a:endParaRPr lang="pt-BR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332656"/>
            <a:ext cx="871296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pt-BR" sz="3300" b="1" dirty="0" smtClean="0">
                <a:latin typeface="Arial" pitchFamily="34" charset="0"/>
                <a:cs typeface="Arial" pitchFamily="34" charset="0"/>
              </a:rPr>
              <a:t>Orientação dos hipertensos, diabéticos, e da comunidade sobre os seus direitos em relação à manutenção de seus registros de saúde e acesso a segunda via se necessário.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(Engajamento Público).</a:t>
            </a:r>
          </a:p>
          <a:p>
            <a:r>
              <a:rPr lang="pt-BR" sz="3300" b="1" dirty="0" smtClean="0">
                <a:latin typeface="Arial" pitchFamily="34" charset="0"/>
                <a:cs typeface="Arial" pitchFamily="34" charset="0"/>
              </a:rPr>
              <a:t>- Capacitação da equipe no preenchimentos de todos os registros no acompanhamento ao hipertenso e diabético para uma prática clinica com registros completos e apropriados.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(Qualificação da Prática Clínica).</a:t>
            </a:r>
            <a:endParaRPr lang="pt-BR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0"/>
            <a:ext cx="878497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pt-BR" sz="33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1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Para realizar o mapeamento de hipertensos e diabéticos de risco cardiovascular:</a:t>
            </a:r>
          </a:p>
          <a:p>
            <a:endParaRPr lang="pt-BR" sz="31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Monitoramento do numero de hipertensos e diabéticos com pelo menos uma verificação da estratificação de risco por ano. (Monitoramento e Avaliação).</a:t>
            </a:r>
          </a:p>
          <a:p>
            <a:pPr>
              <a:buFontTx/>
              <a:buChar char="-"/>
            </a:pP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Priorização do atendimento dos hipertensos e diabéticos de alto risco e organização da agenda para o atendimento desta demanda. (Organização e Gestão do Serviço).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188640"/>
            <a:ext cx="85689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pt-BR" sz="3300" b="1" dirty="0" smtClean="0">
                <a:latin typeface="Arial" pitchFamily="34" charset="0"/>
                <a:cs typeface="Arial" pitchFamily="34" charset="0"/>
              </a:rPr>
              <a:t>Orientação </a:t>
            </a:r>
            <a:r>
              <a:rPr lang="pt-BR" sz="3300" b="1" dirty="0" smtClean="0">
                <a:latin typeface="Arial" pitchFamily="34" charset="0"/>
                <a:cs typeface="Arial" pitchFamily="34" charset="0"/>
              </a:rPr>
              <a:t>dos usuários quanto ao seu nível de risco, quanto a </a:t>
            </a:r>
            <a:r>
              <a:rPr lang="pt-BR" sz="3300" b="1" dirty="0" smtClean="0">
                <a:latin typeface="Arial" pitchFamily="34" charset="0"/>
                <a:cs typeface="Arial" pitchFamily="34" charset="0"/>
              </a:rPr>
              <a:t>importância </a:t>
            </a:r>
            <a:r>
              <a:rPr lang="pt-BR" sz="3300" b="1" dirty="0" smtClean="0">
                <a:latin typeface="Arial" pitchFamily="34" charset="0"/>
                <a:cs typeface="Arial" pitchFamily="34" charset="0"/>
              </a:rPr>
              <a:t>do acompanhamento regular, e esclarecimento dos pacientes e da comunidade quanto a </a:t>
            </a:r>
            <a:r>
              <a:rPr lang="pt-BR" sz="3300" b="1" dirty="0" smtClean="0">
                <a:latin typeface="Arial" pitchFamily="34" charset="0"/>
                <a:cs typeface="Arial" pitchFamily="34" charset="0"/>
              </a:rPr>
              <a:t>importância </a:t>
            </a:r>
            <a:r>
              <a:rPr lang="pt-BR" sz="3300" b="1" dirty="0" smtClean="0">
                <a:latin typeface="Arial" pitchFamily="34" charset="0"/>
                <a:cs typeface="Arial" pitchFamily="34" charset="0"/>
              </a:rPr>
              <a:t>do adequando controle de fatores de risco </a:t>
            </a:r>
            <a:r>
              <a:rPr lang="pt-BR" sz="3300" b="1" dirty="0" smtClean="0">
                <a:latin typeface="Arial" pitchFamily="34" charset="0"/>
                <a:cs typeface="Arial" pitchFamily="34" charset="0"/>
              </a:rPr>
              <a:t>modificáveis.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(Engajamento Público).</a:t>
            </a:r>
          </a:p>
          <a:p>
            <a:r>
              <a:rPr lang="pt-BR" sz="3300" b="1" dirty="0" smtClean="0">
                <a:latin typeface="Arial" pitchFamily="34" charset="0"/>
                <a:cs typeface="Arial" pitchFamily="34" charset="0"/>
              </a:rPr>
              <a:t>- Capacitação para a importância do registro da avaliação cardiovascular, e para à estratégia para o controle de fatores de risco modificáveis na HAS e DM.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(Qualificação da Pratica Clinica).</a:t>
            </a:r>
            <a:endParaRPr lang="pt-BR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pt-BR" sz="33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1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Para promoção da saúde de hipertensos e diabéticos:</a:t>
            </a:r>
          </a:p>
          <a:p>
            <a:pPr algn="just">
              <a:buFontTx/>
              <a:buChar char="-"/>
            </a:pP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 Monitoramento da realização de consultas periódicas anuais dos hipertensos e diabéticos com o dentista.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(Monitoramento e Avaliação).</a:t>
            </a:r>
          </a:p>
          <a:p>
            <a:pPr algn="just">
              <a:buFontTx/>
              <a:buChar char="-"/>
            </a:pP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 Monitoramento da realização de orientação nutricional, orientação para atividade física regular, e realização de orientação sob riscos do tabagismo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. (Monitoramento e Avaliação).</a:t>
            </a: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Organização da agenda da atenção a saúde bucal dos hipertensos e diabéticos, estabelecendo prioridades, considerando a classificação do risco odontológico.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(Organização e Gestão do Serviço).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0"/>
            <a:ext cx="864096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pt-BR" sz="31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Organização de praticas coletiva para orientação de atividade física para hipertensos e diabéticos.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(Organização e Gestão do Serviço). </a:t>
            </a:r>
          </a:p>
          <a:p>
            <a:pPr>
              <a:buFontTx/>
              <a:buChar char="-"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Orientação de hipertensos, diabéticos e seus familiares sobre importância da alimentação saudável, da pratica regular de atividade física e dos riscos do tabagismo e existência de tratamento para tal dependência.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(Engajamento Público).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0" y="980728"/>
            <a:ext cx="8712968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Capacitação </a:t>
            </a: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da equipe sobre a promoção da pratica de atividade física regular entre os hipertensos e diabéticos, sobre o tratamento de pacientes afetados por tabagismo, e sobre metodologias de educação em saúde.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(Qualificação da Pratica Clinica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FontTx/>
              <a:buChar char="-"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Atividades semanais de grupos de HAS e DM na comunidade e na UBS.</a:t>
            </a:r>
            <a:endParaRPr lang="pt-BR" sz="31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0"/>
            <a:ext cx="2498451" cy="155679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640960" cy="5904656"/>
          </a:xfrm>
        </p:spPr>
        <p:txBody>
          <a:bodyPr>
            <a:normAutofit/>
          </a:bodyPr>
          <a:lstStyle/>
          <a:p>
            <a:pPr algn="l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Introdução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latin typeface="Arial" pitchFamily="34" charset="0"/>
                <a:cs typeface="Arial" pitchFamily="34" charset="0"/>
              </a:rPr>
            </a:br>
            <a:r>
              <a:rPr lang="pt-BR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Importância da Ação Programática</a:t>
            </a:r>
            <a:r>
              <a:rPr lang="pt-BR" sz="3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000" b="1" dirty="0" smtClean="0">
                <a:latin typeface="Arial" pitchFamily="34" charset="0"/>
                <a:cs typeface="Arial" pitchFamily="34" charset="0"/>
              </a:rPr>
            </a:br>
            <a:r>
              <a:rPr lang="pt-BR" sz="3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000" b="1" dirty="0" smtClean="0">
                <a:latin typeface="Arial" pitchFamily="34" charset="0"/>
                <a:cs typeface="Arial" pitchFamily="34" charset="0"/>
              </a:rPr>
            </a:br>
            <a:r>
              <a:rPr lang="pt-BR" sz="5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Um dos campos de maior impacto na</a:t>
            </a:r>
            <a:br>
              <a:rPr lang="pt-BR" sz="2800" b="1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  Saúde Pública Mundial.</a:t>
            </a:r>
            <a:br>
              <a:rPr lang="pt-BR" sz="2800" b="1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b="1" dirty="0" smtClean="0">
                <a:latin typeface="Arial" pitchFamily="34" charset="0"/>
                <a:cs typeface="Arial" pitchFamily="34" charset="0"/>
              </a:rPr>
            </a:br>
            <a:r>
              <a:rPr lang="pt-BR" sz="5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Previsivelmente estas patologias serão o </a:t>
            </a:r>
            <a:br>
              <a:rPr lang="pt-BR" sz="2800" b="1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  desafio das próximas décadas.</a:t>
            </a:r>
            <a:br>
              <a:rPr lang="pt-BR" sz="2800" b="1" dirty="0" smtClean="0">
                <a:latin typeface="Arial" pitchFamily="34" charset="0"/>
                <a:cs typeface="Arial" pitchFamily="34" charset="0"/>
              </a:rPr>
            </a:br>
            <a:r>
              <a:rPr lang="pt-BR" sz="5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Números muito expressivos na população</a:t>
            </a:r>
            <a:br>
              <a:rPr lang="pt-BR" sz="2800" b="1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   local.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692696"/>
            <a:ext cx="820891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Logística:</a:t>
            </a: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400" b="1" dirty="0" smtClean="0">
                <a:latin typeface="Arial" pitchFamily="34" charset="0"/>
                <a:cs typeface="Arial" pitchFamily="34" charset="0"/>
              </a:rPr>
            </a:b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Uso de Protocolos – Manuais de Hipertensão e </a:t>
            </a: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Diabetes do MS, 2013.</a:t>
            </a:r>
          </a:p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Uso de Ficha do Hipertenso, Ficha do Diabético e</a:t>
            </a: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Ficha Espelho.</a:t>
            </a:r>
          </a:p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Organização do Registro Especifico do Programa</a:t>
            </a: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pela Enfermeira.</a:t>
            </a:r>
          </a:p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Cadastramento dos Usuários pelos ACS.</a:t>
            </a:r>
          </a:p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Revisão dos Cadastros pela Enfermeira e pelo</a:t>
            </a: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Médico todas as semanas.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548680"/>
            <a:ext cx="9144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Informação pelos ACS à comunidade com relação à existência do Programa sobre HAS e DM, a importância de medir a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T.A.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e os fatores   de risco.</a:t>
            </a:r>
          </a:p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Monitoramento pelo pessoal clinico, da realização dos exames clínicos apropriados à Hipertensos e Diabéticos, e monitoramento dos exames laboratoriais dentro do protocolo, conforme à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periodicidade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recomendada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Orientação da equipe, quanto aos exames, e quanto ao direito de acesso aos medicamentos da Farmácia Popular/HIPERDIA.</a:t>
            </a:r>
          </a:p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Mapeamento dos Hipertensos e Diabéticos  com risco Cardiovascular por Intervenção médica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b="1" dirty="0"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717032"/>
            <a:ext cx="9144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Ações desenvolvidas periodicamente, pelo Dentista, Enfermeira  e Médico para promoção da Educação em Saúde e qualificação profissional.</a:t>
            </a:r>
          </a:p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Reuniões semanais de HAS e DM, sob orientação da Equipe Clínica, com a cooperação de outros profissionais.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177281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Organização por parte da equipe 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práticas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coletivas sobre alimentação saudável, orientação de atividade física regular, orientação sobre tabagismo e sobre a existência de tratamento para essa dependência</a:t>
            </a:r>
            <a:r>
              <a:rPr lang="pt-B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260648"/>
            <a:ext cx="89644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Monitoramento pela equipe clinica da realização das consultas periódicas anuais dos Hipertensos e Diabéticos com o Dentista.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474345"/>
            <a:ext cx="849694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b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1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200" b="1" dirty="0" smtClean="0">
                <a:latin typeface="Arial" pitchFamily="34" charset="0"/>
                <a:cs typeface="Arial" pitchFamily="34" charset="0"/>
              </a:rPr>
            </a:br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endParaRPr lang="pt-BR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449720"/>
            <a:ext cx="8712968" cy="38164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Objetivo 1. Ampliar a cobertura à  hipertensos e diabéticos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1.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Cadastrar 75% dos hipertensos da área de abrangência no Programa de Atenção à Hipertensão Arterial.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2.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Cadastrar 60% dos diabéticos da área de abrangência no Programa de Atenção  à Diabetes </a:t>
            </a:r>
            <a:r>
              <a:rPr kumimoji="0" lang="pt-BR" sz="22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Mellitus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da unidade de saúde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pt-BR" sz="2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76064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5760640" cy="317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5940152" y="1052736"/>
            <a:ext cx="3203848" cy="160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40872199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1. </a:t>
            </a:r>
            <a:endParaRPr kumimoji="0" lang="pt-BR" sz="1600" b="1" i="0" u="none" strike="noStrike" cap="none" normalizeH="0" baseline="0" dirty="0" smtClean="0" bmk="_Toc408721996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40872199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Cobertura </a:t>
            </a:r>
            <a:r>
              <a:rPr kumimoji="0" lang="pt-BR" sz="1600" b="1" i="0" u="none" strike="noStrike" cap="none" normalizeH="0" baseline="0" dirty="0" smtClean="0" bmk="_Toc40872199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 Programa de Aten</a:t>
            </a:r>
            <a:r>
              <a:rPr kumimoji="0" lang="pt-BR" sz="1600" b="1" i="0" u="none" strike="noStrike" cap="none" normalizeH="0" baseline="0" dirty="0" smtClean="0" bmk="_Toc408721996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600" b="1" i="0" u="none" strike="noStrike" cap="none" normalizeH="0" baseline="0" dirty="0" smtClean="0" bmk="_Toc40872199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ao Hipertenso.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40872199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UBS Cordeiro de Farias, Pelotas/RS.2014.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012160" y="4365104"/>
            <a:ext cx="2952328" cy="163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1600" b="1" i="0" u="none" strike="noStrike" cap="none" normalizeH="0" baseline="0" dirty="0" smtClean="0" bmk="_Toc40872199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</a:t>
            </a:r>
            <a:r>
              <a:rPr kumimoji="0" lang="pt-BR" sz="1600" b="1" i="0" u="none" strike="noStrike" cap="none" normalizeH="0" dirty="0" smtClean="0" bmk="_Toc40872199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 </a:t>
            </a:r>
            <a:r>
              <a:rPr kumimoji="0" lang="pt-BR" sz="1600" b="1" i="0" u="none" strike="noStrike" cap="none" normalizeH="0" baseline="0" dirty="0" smtClean="0" bmk="_Toc40872199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pt-BR" sz="1600" b="1" i="0" u="none" strike="noStrike" cap="none" normalizeH="0" baseline="0" dirty="0" smtClean="0" bmk="_Toc408721996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1600" b="1" i="0" u="none" strike="noStrike" cap="none" normalizeH="0" baseline="0" dirty="0" smtClean="0" bmk="_Toc40872199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Cobertura </a:t>
            </a:r>
            <a:r>
              <a:rPr kumimoji="0" lang="pt-BR" sz="1600" b="1" i="0" u="none" strike="noStrike" cap="none" normalizeH="0" baseline="0" dirty="0" smtClean="0" bmk="_Toc40872199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 Programa de Aten</a:t>
            </a:r>
            <a:r>
              <a:rPr kumimoji="0" lang="pt-BR" sz="1600" b="1" i="0" u="none" strike="noStrike" cap="none" normalizeH="0" baseline="0" dirty="0" smtClean="0" bmk="_Toc408721996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600" b="1" i="0" u="none" strike="noStrike" cap="none" normalizeH="0" baseline="0" dirty="0" smtClean="0" bmk="_Toc40872199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aos Diabéticos.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40872199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UBS Cordeiro de Farias, Pelotas/RS.2014.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0" y="1915273"/>
            <a:ext cx="9144000" cy="28007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Objetivo 2. 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pt-BR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Melhorar a qualidade da atenção à hipertensos e diabéticos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3. 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Realizar exame clínico apropriado em 100% dos hipertensos cadastrados na unidade de saúde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4.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Realizar exame clínico apropriado em 100% dos diabéticos cadastrados na unidade de saúde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pt-B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5760640" cy="317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5868144" y="4314002"/>
            <a:ext cx="3096344" cy="188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40872199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4. </a:t>
            </a:r>
            <a:endParaRPr kumimoji="0" lang="pt-BR" sz="1600" b="1" i="0" u="none" strike="noStrike" cap="none" normalizeH="0" baseline="0" dirty="0" smtClean="0" bmk="_Toc408721999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40872199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1600" b="1" i="0" u="none" strike="noStrike" cap="none" normalizeH="0" baseline="0" dirty="0" smtClean="0" bmk="_Toc40872199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</a:t>
            </a:r>
            <a:r>
              <a:rPr kumimoji="0" lang="pt-BR" sz="1600" b="1" i="0" u="none" strike="noStrike" cap="none" normalizeH="0" baseline="0" dirty="0" smtClean="0" bmk="_Toc408721999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600" b="1" i="0" u="none" strike="noStrike" cap="none" normalizeH="0" baseline="0" dirty="0" smtClean="0" bmk="_Toc40872199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de diab</a:t>
            </a:r>
            <a:r>
              <a:rPr kumimoji="0" lang="pt-BR" sz="1600" b="1" i="0" u="none" strike="noStrike" cap="none" normalizeH="0" baseline="0" dirty="0" smtClean="0" bmk="_Toc408721999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pt-BR" sz="1600" b="1" i="0" u="none" strike="noStrike" cap="none" normalizeH="0" baseline="0" dirty="0" smtClean="0" bmk="_Toc40872199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ticos com o exame cl</a:t>
            </a:r>
            <a:r>
              <a:rPr kumimoji="0" lang="pt-BR" sz="1600" b="1" i="0" u="none" strike="noStrike" cap="none" normalizeH="0" baseline="0" dirty="0" smtClean="0" bmk="_Toc408721999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pt-BR" sz="1600" b="1" i="0" u="none" strike="noStrike" cap="none" normalizeH="0" baseline="0" dirty="0" smtClean="0" bmk="_Toc40872199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nico em dia de acordo com o protocolo. UBS Cordeiro de Farias, Pelotas/RS.2014.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576064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868144" y="869231"/>
            <a:ext cx="3096344" cy="212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9121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408721998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3.  </a:t>
            </a:r>
            <a:endParaRPr kumimoji="0" lang="pt-BR" sz="1600" b="1" i="0" u="none" strike="noStrike" cap="none" normalizeH="0" baseline="0" dirty="0" smtClean="0" bmk="_Toc408721998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408721998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</a:t>
            </a:r>
            <a:r>
              <a:rPr kumimoji="0" lang="pt-BR" sz="1600" b="1" i="0" u="none" strike="noStrike" cap="none" normalizeH="0" baseline="0" dirty="0" smtClean="0" bmk="_Toc408721998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600" b="1" i="0" u="none" strike="noStrike" cap="none" normalizeH="0" baseline="0" dirty="0" smtClean="0" bmk="_Toc408721998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</a:t>
            </a:r>
            <a:r>
              <a:rPr kumimoji="0" lang="pt-BR" sz="1600" b="1" i="0" u="none" strike="noStrike" cap="none" normalizeH="0" baseline="0" dirty="0" smtClean="0" bmk="_Toc408721998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hipertensos com o exame cl</a:t>
            </a:r>
            <a:r>
              <a:rPr kumimoji="0" lang="pt-BR" sz="1600" b="1" i="0" u="none" strike="noStrike" cap="none" normalizeH="0" baseline="0" dirty="0" smtClean="0" bmk="_Toc408721998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pt-BR" sz="1600" b="1" i="0" u="none" strike="noStrike" cap="none" normalizeH="0" baseline="0" dirty="0" smtClean="0" bmk="_Toc408721998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nico em dia de acordo com o protocolo. </a:t>
            </a:r>
            <a:r>
              <a:rPr kumimoji="0" lang="en-US" sz="1600" b="1" i="0" u="none" strike="noStrike" cap="none" normalizeH="0" baseline="0" dirty="0" smtClean="0" bmk="_Toc408721998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UBS Cordeiro de </a:t>
            </a:r>
            <a:r>
              <a:rPr kumimoji="0" lang="en-US" sz="1600" b="1" i="0" u="none" strike="noStrike" cap="none" normalizeH="0" baseline="0" dirty="0" smtClean="0" bmk="_Toc408721998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Farias, Pelotas/RS,2014</a:t>
            </a:r>
            <a:r>
              <a:rPr kumimoji="0" lang="en-US" sz="1600" b="1" i="0" u="none" strike="noStrike" cap="none" normalizeH="0" baseline="0" dirty="0" smtClean="0" bmk="_Toc408721998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Meta 5.</a:t>
            </a:r>
            <a:r>
              <a:rPr lang="pt-BR" dirty="0">
                <a:latin typeface="Arial" pitchFamily="34" charset="0"/>
                <a:ea typeface="Times New Roman" pitchFamily="18" charset="0"/>
                <a:cs typeface="Arial" pitchFamily="34" charset="0"/>
              </a:rPr>
              <a:t> Garantir a 100% dos hipertensos a realização de exames complementares em dia de acordo com o protocolo</a:t>
            </a:r>
            <a:r>
              <a:rPr lang="pt-B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pt-BR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pt-BR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Meta 6.</a:t>
            </a:r>
            <a:r>
              <a:rPr lang="pt-BR" dirty="0">
                <a:latin typeface="Arial" pitchFamily="34" charset="0"/>
                <a:ea typeface="Times New Roman" pitchFamily="18" charset="0"/>
                <a:cs typeface="Arial" pitchFamily="34" charset="0"/>
              </a:rPr>
              <a:t> Garantir a 100% dos diabéticos a realização de exames complementares em dia de acordo com o protocolo.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3772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9046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6012160" y="734508"/>
            <a:ext cx="2771801" cy="234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40872200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5.  </a:t>
            </a:r>
            <a:endParaRPr kumimoji="0" lang="pt-BR" sz="1600" b="1" i="0" u="none" strike="noStrike" cap="none" normalizeH="0" baseline="0" dirty="0" smtClean="0" bmk="_Toc40872200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40872200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</a:t>
            </a:r>
            <a:r>
              <a:rPr kumimoji="0" lang="pt-BR" sz="1600" b="1" i="0" u="none" strike="noStrike" cap="none" normalizeH="0" baseline="0" dirty="0" smtClean="0" bmk="_Toc40872200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600" b="1" i="0" u="none" strike="noStrike" cap="none" normalizeH="0" baseline="0" dirty="0" smtClean="0" bmk="_Toc40872200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</a:t>
            </a:r>
            <a:r>
              <a:rPr kumimoji="0" lang="pt-BR" sz="1600" b="1" i="0" u="none" strike="noStrike" cap="none" normalizeH="0" baseline="0" dirty="0" smtClean="0" bmk="_Toc40872200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hipertensos com  exames complementares em dia de acordo com o protocolo. </a:t>
            </a:r>
            <a:r>
              <a:rPr kumimoji="0" lang="en-US" sz="1600" b="1" i="0" u="none" strike="noStrike" cap="none" normalizeH="0" baseline="0" dirty="0" smtClean="0" bmk="_Toc40872200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UBS Cordeiro de Farias, Pelotas/RS.2014.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5904656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6012160" y="4262899"/>
            <a:ext cx="2771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6.  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Proporção 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diabéticos com  exames complementares em dia de acordo com o protocolo. UBS Cordeiro de Farias, Pelotas/RS.2014.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56091"/>
            <a:ext cx="9144000" cy="17851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7.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Priorizar a prescrição de medicamentos da farmácia popular para 100% dos hipertensos cadastrados na unidade de saúde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8.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Priorizar a prescrição de medicamentos da farmácia popular para 100% dos diabéticos cadastrados na unidade de saúde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pt-BR" sz="2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4872935"/>
            <a:ext cx="9144000" cy="430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696200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5960359"/>
            <a:ext cx="9144000" cy="89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40872200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7.  Propor</a:t>
            </a:r>
            <a:r>
              <a:rPr kumimoji="0" lang="pt-BR" sz="1600" b="1" i="0" u="none" strike="noStrike" cap="none" normalizeH="0" baseline="0" dirty="0" smtClean="0" bmk="_Toc408722001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600" b="1" i="0" u="none" strike="noStrike" cap="none" normalizeH="0" baseline="0" dirty="0" smtClean="0" bmk="_Toc40872200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de hipertensos com prescri</a:t>
            </a:r>
            <a:r>
              <a:rPr kumimoji="0" lang="pt-BR" sz="1600" b="1" i="0" u="none" strike="noStrike" cap="none" normalizeH="0" baseline="0" dirty="0" smtClean="0" bmk="_Toc408722001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600" b="1" i="0" u="none" strike="noStrike" cap="none" normalizeH="0" baseline="0" dirty="0" smtClean="0" bmk="_Toc40872200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de medicamentos da farm</a:t>
            </a:r>
            <a:r>
              <a:rPr kumimoji="0" lang="pt-BR" sz="1600" b="1" i="0" u="none" strike="noStrike" cap="none" normalizeH="0" baseline="0" dirty="0" smtClean="0" bmk="_Toc408722001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pt-BR" sz="1600" b="1" i="0" u="none" strike="noStrike" cap="none" normalizeH="0" baseline="0" dirty="0" smtClean="0" bmk="_Toc40872200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cia popular / Hiperdia priorizada. </a:t>
            </a:r>
            <a:r>
              <a:rPr kumimoji="0" lang="en-US" sz="1600" b="1" i="0" u="none" strike="noStrike" cap="none" normalizeH="0" baseline="0" dirty="0" smtClean="0" bmk="_Toc40872200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UBS Cordeiro de Farias, Pelotas/RS.2014.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856984" cy="6480720"/>
          </a:xfrm>
        </p:spPr>
        <p:txBody>
          <a:bodyPr>
            <a:normAutofit fontScale="90000"/>
          </a:bodyPr>
          <a:lstStyle/>
          <a:p>
            <a:pPr algn="l"/>
            <a:r>
              <a:rPr lang="pt-BR" sz="37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CARACTERIZAÇÃO DO MUNICÍPIO.</a:t>
            </a:r>
            <a:r>
              <a:rPr lang="pt-BR" sz="3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000" b="1" dirty="0" smtClean="0">
                <a:latin typeface="Arial" pitchFamily="34" charset="0"/>
                <a:cs typeface="Arial" pitchFamily="34" charset="0"/>
              </a:rPr>
            </a:br>
            <a:r>
              <a:rPr lang="pt-BR" sz="5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Localização – Sul do Rio Grande do Sul </a:t>
            </a:r>
            <a:br>
              <a:rPr lang="pt-BR" sz="3100" b="1" dirty="0" smtClean="0">
                <a:latin typeface="Arial" pitchFamily="34" charset="0"/>
                <a:cs typeface="Arial" pitchFamily="34" charset="0"/>
              </a:rPr>
            </a:b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   257 km de Porto Alegre.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b="1" dirty="0" smtClean="0">
                <a:latin typeface="Arial" pitchFamily="34" charset="0"/>
                <a:cs typeface="Arial" pitchFamily="34" charset="0"/>
              </a:rPr>
            </a:br>
            <a:r>
              <a:rPr lang="pt-BR" sz="5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População – 341.180 (IBGE,2013).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b="1" dirty="0" smtClean="0">
                <a:latin typeface="Arial" pitchFamily="34" charset="0"/>
                <a:cs typeface="Arial" pitchFamily="34" charset="0"/>
              </a:rPr>
            </a:br>
            <a:r>
              <a:rPr lang="pt-BR" sz="56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97 Estabelecimentos de Saúde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pt-BR" sz="2800" b="1" dirty="0" smtClean="0">
                <a:latin typeface="Arial" pitchFamily="34" charset="0"/>
                <a:cs typeface="Arial" pitchFamily="34" charset="0"/>
              </a:rPr>
            </a:br>
            <a:r>
              <a:rPr lang="pt-BR" sz="56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50 UBS.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b="1" dirty="0" smtClean="0">
                <a:latin typeface="Arial" pitchFamily="34" charset="0"/>
                <a:cs typeface="Arial" pitchFamily="34" charset="0"/>
              </a:rPr>
            </a:br>
            <a:r>
              <a:rPr lang="pt-BR" sz="5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6 Hospitais (3 Hospitais Filantrópicos, </a:t>
            </a:r>
            <a:br>
              <a:rPr lang="pt-BR" sz="3100" b="1" dirty="0" smtClean="0">
                <a:latin typeface="Arial" pitchFamily="34" charset="0"/>
                <a:cs typeface="Arial" pitchFamily="34" charset="0"/>
              </a:rPr>
            </a:b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  2 Hospitais Universitários e 1 Hospital Privado).</a:t>
            </a:r>
            <a:br>
              <a:rPr lang="pt-BR" sz="3100" b="1" dirty="0" smtClean="0">
                <a:latin typeface="Arial" pitchFamily="34" charset="0"/>
                <a:cs typeface="Arial" pitchFamily="34" charset="0"/>
              </a:rPr>
            </a:br>
            <a:r>
              <a:rPr lang="pt-BR" sz="56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1 CEO , 7 CAPS. Não existe NASF.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0" y="515719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8. Proporção de diabéticos com prescrição de medicamentos da farmácia popular / Hiperdia priorizada. UBS Cordeiro de Farias, Pelotas/RS.2014.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68407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289451"/>
          </a:xfrm>
        </p:spPr>
        <p:txBody>
          <a:bodyPr/>
          <a:lstStyle/>
          <a:p>
            <a:pPr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Meta </a:t>
            </a:r>
            <a:r>
              <a:rPr lang="pt-BR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9.</a:t>
            </a:r>
            <a:r>
              <a:rPr lang="pt-BR" dirty="0">
                <a:latin typeface="Arial" pitchFamily="34" charset="0"/>
                <a:ea typeface="Times New Roman" pitchFamily="18" charset="0"/>
                <a:cs typeface="Arial" pitchFamily="34" charset="0"/>
              </a:rPr>
              <a:t> Realizar avaliação da necessidade de atendimento odontológico em 100% dos hipertensos</a:t>
            </a:r>
            <a:r>
              <a:rPr lang="pt-B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pt-BR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pt-BR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pt-BR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t-B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Meta </a:t>
            </a:r>
            <a:r>
              <a:rPr lang="pt-BR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10.</a:t>
            </a:r>
            <a:r>
              <a:rPr lang="pt-BR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Realizar avaliação da necessidade de atendimento odontológico em 100% dos diabéticos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6492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7"/>
            <a:ext cx="5472608" cy="308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5868144" y="569586"/>
            <a:ext cx="3275856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 bmk="_Toc408722002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9.  </a:t>
            </a:r>
            <a:endParaRPr kumimoji="0" lang="en-US" sz="1600" b="1" i="0" u="none" strike="noStrike" cap="none" normalizeH="0" baseline="0" dirty="0" smtClean="0" bmk="_Toc408722002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 bmk="_Toc408722002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</a:t>
            </a:r>
            <a:r>
              <a:rPr kumimoji="0" lang="en-US" sz="1600" b="1" i="0" u="none" strike="noStrike" cap="none" normalizeH="0" baseline="0" dirty="0" smtClean="0" bmk="_Toc408722002">
                <a:ln>
                  <a:noFill/>
                </a:ln>
                <a:effectLst/>
                <a:latin typeface="Cambria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en-US" sz="1600" b="1" i="0" u="none" strike="noStrike" cap="none" normalizeH="0" baseline="0" dirty="0" smtClean="0" bmk="_Toc408722002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</a:t>
            </a:r>
            <a:r>
              <a:rPr kumimoji="0" lang="en-US" sz="1600" b="1" i="0" u="none" strike="noStrike" cap="none" normalizeH="0" baseline="0" dirty="0" smtClean="0" bmk="_Toc408722002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hipertensos com avalia</a:t>
            </a:r>
            <a:r>
              <a:rPr kumimoji="0" lang="en-US" sz="1600" b="1" i="0" u="none" strike="noStrike" cap="none" normalizeH="0" baseline="0" dirty="0" smtClean="0" bmk="_Toc408722002">
                <a:ln>
                  <a:noFill/>
                </a:ln>
                <a:effectLst/>
                <a:latin typeface="Cambria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en-US" sz="1600" b="1" i="0" u="none" strike="noStrike" cap="none" normalizeH="0" baseline="0" dirty="0" smtClean="0" bmk="_Toc408722002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de necessidades de atendimento odontol</a:t>
            </a:r>
            <a:r>
              <a:rPr kumimoji="0" lang="en-US" sz="1600" b="1" i="0" u="none" strike="noStrike" cap="none" normalizeH="0" baseline="0" dirty="0" smtClean="0" bmk="_Toc408722002">
                <a:ln>
                  <a:noFill/>
                </a:ln>
                <a:effectLst/>
                <a:latin typeface="Cambria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n-US" sz="1600" b="1" i="0" u="none" strike="noStrike" cap="none" normalizeH="0" baseline="0" dirty="0" smtClean="0" bmk="_Toc408722002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gico. UBS Cordeiro de Farias, Pelotas/RS.2014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pt-BR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5544616" cy="312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868144" y="4446403"/>
            <a:ext cx="3096344" cy="185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40872200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10.  </a:t>
            </a:r>
            <a:endParaRPr kumimoji="0" lang="pt-BR" sz="1600" b="1" i="0" u="none" strike="noStrike" cap="none" normalizeH="0" baseline="0" dirty="0" smtClean="0" bmk="_Toc408722003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40872200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</a:t>
            </a:r>
            <a:r>
              <a:rPr kumimoji="0" lang="pt-BR" sz="1600" b="1" i="0" u="none" strike="noStrike" cap="none" normalizeH="0" baseline="0" dirty="0" smtClean="0" bmk="_Toc408722003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600" b="1" i="0" u="none" strike="noStrike" cap="none" normalizeH="0" baseline="0" dirty="0" smtClean="0" bmk="_Toc40872200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</a:t>
            </a:r>
            <a:r>
              <a:rPr kumimoji="0" lang="pt-BR" sz="1600" b="1" i="0" u="none" strike="noStrike" cap="none" normalizeH="0" baseline="0" dirty="0" smtClean="0" bmk="_Toc40872200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hipertensos com avalia</a:t>
            </a:r>
            <a:r>
              <a:rPr kumimoji="0" lang="pt-BR" sz="1600" b="1" i="0" u="none" strike="noStrike" cap="none" normalizeH="0" baseline="0" dirty="0" smtClean="0" bmk="_Toc408722003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600" b="1" i="0" u="none" strike="noStrike" cap="none" normalizeH="0" baseline="0" dirty="0" smtClean="0" bmk="_Toc40872200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de necessidades de atendimento odontol</a:t>
            </a:r>
            <a:r>
              <a:rPr kumimoji="0" lang="pt-BR" sz="1600" b="1" i="0" u="none" strike="noStrike" cap="none" normalizeH="0" baseline="0" dirty="0" smtClean="0" bmk="_Toc408722003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pt-BR" sz="1600" b="1" i="0" u="none" strike="noStrike" cap="none" normalizeH="0" baseline="0" dirty="0" smtClean="0" bmk="_Toc40872200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gico. Cordeiro de Farias, Pelotas/RS.2014.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8864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Objetivo 3.  Melhorar a adesão de hipertensos e/ou diabéticos ao programa.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pt-BR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Meta 11. </a:t>
            </a:r>
            <a:r>
              <a:rPr lang="pt-B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Buscar 100% dos pacientes hipertensos faltosos às consultas na unidade de saúde conforme a periodicidade recomendada.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Meta 12. </a:t>
            </a:r>
            <a:r>
              <a:rPr lang="pt-B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Buscar 100% dos pacientes diabéticos faltosos às consultas na unidade de saúde conforme a periodicidade recomendada</a:t>
            </a:r>
            <a:endParaRPr lang="pt-BR" dirty="0"/>
          </a:p>
        </p:txBody>
      </p:sp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4864"/>
            <a:ext cx="662473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0" y="5960359"/>
            <a:ext cx="9144000" cy="89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40872200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11. Propor</a:t>
            </a:r>
            <a:r>
              <a:rPr kumimoji="0" lang="pt-BR" sz="1600" b="1" i="0" u="none" strike="noStrike" cap="none" normalizeH="0" baseline="0" dirty="0" smtClean="0" bmk="_Toc408722004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600" b="1" i="0" u="none" strike="noStrike" cap="none" normalizeH="0" baseline="0" dirty="0" smtClean="0" bmk="_Toc40872200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de hipertensos faltosos </a:t>
            </a:r>
            <a:r>
              <a:rPr kumimoji="0" lang="pt-BR" sz="1600" b="1" i="0" u="none" strike="noStrike" cap="none" normalizeH="0" baseline="0" dirty="0" smtClean="0" bmk="_Toc408722004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à</a:t>
            </a:r>
            <a:r>
              <a:rPr kumimoji="0" lang="pt-BR" sz="1600" b="1" i="0" u="none" strike="noStrike" cap="none" normalizeH="0" baseline="0" dirty="0" smtClean="0" bmk="_Toc40872200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 consultas, com busca ativa.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40872200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smtClean="0" bmk="_Toc40872200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UBS Cordeiro de Farias, Pelotas/RS.2014.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698477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5373216"/>
            <a:ext cx="9144000" cy="89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40872200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12.  Propor</a:t>
            </a:r>
            <a:r>
              <a:rPr kumimoji="0" lang="pt-BR" sz="1600" b="1" i="0" u="none" strike="noStrike" cap="none" normalizeH="0" baseline="0" dirty="0" smtClean="0" bmk="_Toc408722005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600" b="1" i="0" u="none" strike="noStrike" cap="none" normalizeH="0" baseline="0" dirty="0" smtClean="0" bmk="_Toc40872200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de diab</a:t>
            </a:r>
            <a:r>
              <a:rPr kumimoji="0" lang="pt-BR" sz="1600" b="1" i="0" u="none" strike="noStrike" cap="none" normalizeH="0" baseline="0" dirty="0" smtClean="0" bmk="_Toc408722005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pt-BR" sz="1600" b="1" i="0" u="none" strike="noStrike" cap="none" normalizeH="0" baseline="0" dirty="0" smtClean="0" bmk="_Toc40872200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ticos faltosos </a:t>
            </a:r>
            <a:r>
              <a:rPr kumimoji="0" lang="pt-BR" sz="1600" b="1" i="0" u="none" strike="noStrike" cap="none" normalizeH="0" baseline="0" dirty="0" smtClean="0" bmk="_Toc408722005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à</a:t>
            </a:r>
            <a:r>
              <a:rPr kumimoji="0" lang="pt-BR" sz="1600" b="1" i="0" u="none" strike="noStrike" cap="none" normalizeH="0" baseline="0" dirty="0" smtClean="0" bmk="_Toc40872200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 consultas, com busca ativa.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40872200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UBS Cordeiro de Farias, Pelotas/RS.2014.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pt-B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Objetivo </a:t>
            </a:r>
            <a:r>
              <a:rPr lang="pt-BR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4.  Melhorar o   Registro de </a:t>
            </a:r>
            <a:r>
              <a:rPr lang="pt-B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Informação</a:t>
            </a:r>
            <a:r>
              <a:rPr lang="pt-BR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pt-BR" dirty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t-BR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pt-B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Meta </a:t>
            </a:r>
            <a:r>
              <a:rPr lang="pt-BR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13 </a:t>
            </a:r>
            <a:r>
              <a:rPr lang="pt-BR" dirty="0">
                <a:latin typeface="Arial" pitchFamily="34" charset="0"/>
                <a:ea typeface="Times New Roman" pitchFamily="18" charset="0"/>
                <a:cs typeface="Arial" pitchFamily="34" charset="0"/>
              </a:rPr>
              <a:t>Manter ficha de acompanhamento em 100% dos  hipertensos cadastrados na unidade de saúde.</a:t>
            </a:r>
          </a:p>
          <a:p>
            <a:pPr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t-B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Meta 14</a:t>
            </a:r>
            <a:r>
              <a:rPr lang="pt-B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ea typeface="Times New Roman" pitchFamily="18" charset="0"/>
                <a:cs typeface="Arial" pitchFamily="34" charset="0"/>
              </a:rPr>
              <a:t>Manter ficha de acompanhamento em 100% dos diabéticos cadastrados na unidade de saúde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4595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538714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5652120" y="867557"/>
            <a:ext cx="3312368" cy="188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40872200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13. </a:t>
            </a:r>
            <a:endParaRPr kumimoji="0" lang="pt-BR" sz="1600" b="1" i="0" u="none" strike="noStrike" cap="none" normalizeH="0" baseline="0" dirty="0" smtClean="0" bmk="_Toc408722006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40872200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</a:t>
            </a:r>
            <a:r>
              <a:rPr kumimoji="0" lang="pt-BR" sz="1600" b="1" i="0" u="none" strike="noStrike" cap="none" normalizeH="0" baseline="0" dirty="0" smtClean="0" bmk="_Toc408722006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600" b="1" i="0" u="none" strike="noStrike" cap="none" normalizeH="0" baseline="0" dirty="0" smtClean="0" bmk="_Toc40872200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</a:t>
            </a:r>
            <a:r>
              <a:rPr kumimoji="0" lang="pt-BR" sz="1600" b="1" i="0" u="none" strike="noStrike" cap="none" normalizeH="0" baseline="0" dirty="0" smtClean="0" bmk="_Toc40872200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hipertensos com registro adequado na ficha de acompanhamento. </a:t>
            </a:r>
            <a:r>
              <a:rPr kumimoji="0" lang="en-US" sz="1600" b="1" i="0" u="none" strike="noStrike" cap="none" normalizeH="0" baseline="0" dirty="0" smtClean="0" bmk="_Toc40872200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UBS Cordeiro de Farias, Pelotas/RS.2014.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5328592" cy="318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5868144" y="4797152"/>
            <a:ext cx="3275856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 bmk="_Toc408722007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14</a:t>
            </a:r>
            <a:r>
              <a:rPr kumimoji="0" lang="en-US" sz="1600" b="1" i="0" u="none" strike="noStrike" cap="none" normalizeH="0" baseline="0" dirty="0" smtClean="0" bmk="_Toc408722007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 bmk="_Toc408722007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smtClean="0" bmk="_Toc408722007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</a:t>
            </a:r>
            <a:r>
              <a:rPr kumimoji="0" lang="en-US" sz="1600" b="1" i="0" u="none" strike="noStrike" cap="none" normalizeH="0" baseline="0" dirty="0" smtClean="0" bmk="_Toc408722007">
                <a:ln>
                  <a:noFill/>
                </a:ln>
                <a:effectLst/>
                <a:latin typeface="Cambria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en-US" sz="1600" b="1" i="0" u="none" strike="noStrike" cap="none" normalizeH="0" baseline="0" dirty="0" smtClean="0" bmk="_Toc408722007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de </a:t>
            </a:r>
            <a:r>
              <a:rPr kumimoji="0" lang="en-US" sz="1600" b="1" i="0" u="none" strike="noStrike" cap="none" normalizeH="0" baseline="0" dirty="0" err="1" smtClean="0" bmk="_Toc408722007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diab</a:t>
            </a:r>
            <a:r>
              <a:rPr kumimoji="0" lang="en-US" sz="1600" b="1" i="0" u="none" strike="noStrike" cap="none" normalizeH="0" baseline="0" dirty="0" err="1" smtClean="0" bmk="_Toc408722007">
                <a:ln>
                  <a:noFill/>
                </a:ln>
                <a:effectLst/>
                <a:latin typeface="Cambria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en-US" sz="1600" b="1" i="0" u="none" strike="noStrike" cap="none" normalizeH="0" baseline="0" dirty="0" err="1" smtClean="0" bmk="_Toc408722007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ticos</a:t>
            </a:r>
            <a:r>
              <a:rPr kumimoji="0" lang="en-US" sz="1600" b="1" i="0" u="none" strike="noStrike" cap="none" normalizeH="0" baseline="0" dirty="0" smtClean="0" bmk="_Toc408722007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com </a:t>
            </a:r>
            <a:r>
              <a:rPr kumimoji="0" lang="en-US" sz="1600" b="1" i="0" u="none" strike="noStrike" cap="none" normalizeH="0" baseline="0" dirty="0" err="1" smtClean="0" bmk="_Toc408722007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registro</a:t>
            </a:r>
            <a:r>
              <a:rPr kumimoji="0" lang="en-US" sz="1600" b="1" i="0" u="none" strike="noStrike" cap="none" normalizeH="0" baseline="0" dirty="0" smtClean="0" bmk="_Toc408722007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 bmk="_Toc408722007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adequado</a:t>
            </a:r>
            <a:r>
              <a:rPr kumimoji="0" lang="en-US" sz="1600" b="1" i="0" u="none" strike="noStrike" cap="none" normalizeH="0" baseline="0" dirty="0" smtClean="0" bmk="_Toc408722007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 bmk="_Toc408722007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</a:t>
            </a:r>
            <a:r>
              <a:rPr kumimoji="0" lang="en-US" sz="1600" b="1" i="0" u="none" strike="noStrike" cap="none" normalizeH="0" baseline="0" dirty="0" smtClean="0" bmk="_Toc408722007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 bmk="_Toc408722007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ficha</a:t>
            </a:r>
            <a:r>
              <a:rPr kumimoji="0" lang="en-US" sz="1600" b="1" i="0" u="none" strike="noStrike" cap="none" normalizeH="0" baseline="0" dirty="0" smtClean="0" bmk="_Toc408722007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sz="1600" b="1" i="0" u="none" strike="noStrike" cap="none" normalizeH="0" baseline="0" dirty="0" err="1" smtClean="0" bmk="_Toc408722007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acompanhamento</a:t>
            </a:r>
            <a:r>
              <a:rPr kumimoji="0" lang="en-US" sz="1600" b="1" i="0" u="none" strike="noStrike" cap="none" normalizeH="0" baseline="0" dirty="0" smtClean="0" bmk="_Toc408722007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UBS Cordeiro de Farias, Pelotas/RS.2014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pt-BR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-1" y="124009"/>
            <a:ext cx="9144001" cy="24622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Objetivo 5.  Mapear hipertensos e diabéticos de risco para doença cardiovascular.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15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Realizar estratificação de risco cardiovascular em 100% dos pacientes hipertensos cadastrados na unidade de saúde.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16.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Realizar estratificação de risco cardiovascular em 100% dos pacientes diabéticos cadastrados na unidade de saúde.</a:t>
            </a:r>
            <a:endParaRPr kumimoji="0" lang="pt-BR" sz="2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70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36912"/>
            <a:ext cx="662473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5927086"/>
            <a:ext cx="9144000" cy="89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408722008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15. Propor</a:t>
            </a:r>
            <a:r>
              <a:rPr kumimoji="0" lang="pt-BR" sz="1600" b="1" i="0" u="none" strike="noStrike" cap="none" normalizeH="0" baseline="0" dirty="0" smtClean="0" bmk="_Toc408722008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600" b="1" i="0" u="none" strike="noStrike" cap="none" normalizeH="0" baseline="0" dirty="0" smtClean="0" bmk="_Toc408722008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de hipertensos com realiza</a:t>
            </a:r>
            <a:r>
              <a:rPr kumimoji="0" lang="pt-BR" sz="1600" b="1" i="0" u="none" strike="noStrike" cap="none" normalizeH="0" baseline="0" dirty="0" smtClean="0" bmk="_Toc408722008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600" b="1" i="0" u="none" strike="noStrike" cap="none" normalizeH="0" baseline="0" dirty="0" smtClean="0" bmk="_Toc408722008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de estratifica</a:t>
            </a:r>
            <a:r>
              <a:rPr kumimoji="0" lang="pt-BR" sz="1600" b="1" i="0" u="none" strike="noStrike" cap="none" normalizeH="0" baseline="0" dirty="0" smtClean="0" bmk="_Toc408722008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600" b="1" i="0" u="none" strike="noStrike" cap="none" normalizeH="0" baseline="0" dirty="0" smtClean="0" bmk="_Toc408722008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de risco cardiovascular. </a:t>
            </a:r>
            <a:r>
              <a:rPr kumimoji="0" lang="en-US" sz="1600" b="1" i="0" u="none" strike="noStrike" cap="none" normalizeH="0" baseline="0" dirty="0" smtClean="0" bmk="_Toc408722008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UBS Cordeiro de Farias, Pelotas/RS.2014.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82940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5610145"/>
            <a:ext cx="9144000" cy="114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40872200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16. Propor</a:t>
            </a:r>
            <a:r>
              <a:rPr kumimoji="0" lang="pt-BR" sz="1600" b="1" i="0" u="none" strike="noStrike" cap="none" normalizeH="0" baseline="0" dirty="0" smtClean="0" bmk="_Toc408722009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600" b="1" i="0" u="none" strike="noStrike" cap="none" normalizeH="0" baseline="0" dirty="0" smtClean="0" bmk="_Toc40872200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de hipertensos com realiza</a:t>
            </a:r>
            <a:r>
              <a:rPr kumimoji="0" lang="pt-BR" sz="1600" b="1" i="0" u="none" strike="noStrike" cap="none" normalizeH="0" baseline="0" dirty="0" smtClean="0" bmk="_Toc408722009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600" b="1" i="0" u="none" strike="noStrike" cap="none" normalizeH="0" baseline="0" dirty="0" smtClean="0" bmk="_Toc40872200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de estratifica</a:t>
            </a:r>
            <a:r>
              <a:rPr kumimoji="0" lang="pt-BR" sz="1600" b="1" i="0" u="none" strike="noStrike" cap="none" normalizeH="0" baseline="0" dirty="0" smtClean="0" bmk="_Toc408722009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600" b="1" i="0" u="none" strike="noStrike" cap="none" normalizeH="0" baseline="0" dirty="0" smtClean="0" bmk="_Toc40872200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de risco cardiovascular.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40872200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UBS Cordeiro de Farias, Pelotas/RS.2014.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6264696"/>
          </a:xfrm>
        </p:spPr>
        <p:txBody>
          <a:bodyPr/>
          <a:lstStyle/>
          <a:p>
            <a:pPr marL="0" lvl="0" indent="45085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Objetivo 6.  Promover a saúde de hipertensos e diabéticos.</a:t>
            </a:r>
          </a:p>
          <a:p>
            <a:pPr marL="0" lvl="0" indent="45085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pt-BR" dirty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t-BR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Meta 17</a:t>
            </a:r>
            <a:r>
              <a:rPr lang="pt-BR" dirty="0">
                <a:latin typeface="Arial" pitchFamily="34" charset="0"/>
                <a:ea typeface="Times New Roman" pitchFamily="18" charset="0"/>
                <a:cs typeface="Arial" pitchFamily="34" charset="0"/>
              </a:rPr>
              <a:t>. Garantir orientação nutricional sobre alimentação saudável  em 100% dos hipertensos cadastrados na unidade de saúde</a:t>
            </a:r>
            <a:r>
              <a:rPr lang="pt-B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pt-BR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t-BR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Meta 18.</a:t>
            </a:r>
            <a:r>
              <a:rPr lang="pt-BR" dirty="0">
                <a:latin typeface="Arial" pitchFamily="34" charset="0"/>
                <a:ea typeface="Times New Roman" pitchFamily="18" charset="0"/>
                <a:cs typeface="Arial" pitchFamily="34" charset="0"/>
              </a:rPr>
              <a:t> Garantir orientação nutricional sobre alimentação saudável em 100% dos diabéticos cadastrados na unidade de saúde.    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4975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476673"/>
            <a:ext cx="903649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CARACTERIZAÇÃO DA UBS</a:t>
            </a:r>
          </a:p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UBS Cordeiro de Farias Zona Rural.</a:t>
            </a:r>
            <a:br>
              <a:rPr lang="pt-BR" sz="2800" b="1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. População de 1.400 Habitantes.</a:t>
            </a:r>
          </a:p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. UBS da Prefeitura ,ESF 1.</a:t>
            </a:r>
            <a:br>
              <a:rPr lang="pt-BR" sz="2800" b="1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. Equipe de Saúde: 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1 Enfermeira, 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1 Técnica de Enfermagem, 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1 Médico, 3 ACS.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1 Dentista, 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1 Assistente Social.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2 Administrativos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2  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Auxiliares de limpeza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500" dirty="0" smtClean="0">
                <a:latin typeface="Arial" pitchFamily="34" charset="0"/>
                <a:cs typeface="Arial" pitchFamily="34" charset="0"/>
              </a:rPr>
            </a:br>
            <a:endParaRPr lang="pt-BR" sz="2500" dirty="0"/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0158" y="4941168"/>
            <a:ext cx="2356338" cy="13950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4726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5508104" y="857618"/>
            <a:ext cx="3635896" cy="188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40872201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17. </a:t>
            </a:r>
            <a:endParaRPr kumimoji="0" lang="pt-BR" sz="1600" b="1" i="0" u="none" strike="noStrike" cap="none" normalizeH="0" baseline="0" dirty="0" smtClean="0" bmk="_Toc40872201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40872201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</a:t>
            </a:r>
            <a:r>
              <a:rPr kumimoji="0" lang="pt-BR" sz="1600" b="1" i="0" u="none" strike="noStrike" cap="none" normalizeH="0" baseline="0" dirty="0" smtClean="0" bmk="_Toc40872201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600" b="1" i="0" u="none" strike="noStrike" cap="none" normalizeH="0" baseline="0" dirty="0" smtClean="0" bmk="_Toc40872201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</a:t>
            </a:r>
            <a:r>
              <a:rPr kumimoji="0" lang="pt-BR" sz="1600" b="1" i="0" u="none" strike="noStrike" cap="none" normalizeH="0" baseline="0" dirty="0" smtClean="0" bmk="_Toc40872201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hipertensos com orienta</a:t>
            </a:r>
            <a:r>
              <a:rPr kumimoji="0" lang="pt-BR" sz="1600" b="1" i="0" u="none" strike="noStrike" cap="none" normalizeH="0" baseline="0" dirty="0" smtClean="0" bmk="_Toc40872201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600" b="1" i="0" u="none" strike="noStrike" cap="none" normalizeH="0" baseline="0" dirty="0" smtClean="0" bmk="_Toc40872201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nutricional sobre alimenta</a:t>
            </a:r>
            <a:r>
              <a:rPr kumimoji="0" lang="pt-BR" sz="1600" b="1" i="0" u="none" strike="noStrike" cap="none" normalizeH="0" baseline="0" dirty="0" smtClean="0" bmk="_Toc40872201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600" b="1" i="0" u="none" strike="noStrike" cap="none" normalizeH="0" baseline="0" dirty="0" smtClean="0" bmk="_Toc40872201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saud</a:t>
            </a:r>
            <a:r>
              <a:rPr kumimoji="0" lang="pt-BR" sz="1600" b="1" i="0" u="none" strike="noStrike" cap="none" normalizeH="0" baseline="0" dirty="0" smtClean="0" bmk="_Toc40872201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pt-BR" sz="1600" b="1" i="0" u="none" strike="noStrike" cap="none" normalizeH="0" baseline="0" dirty="0" smtClean="0" bmk="_Toc40872201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vel. </a:t>
            </a:r>
            <a:r>
              <a:rPr kumimoji="0" lang="en-US" sz="1600" b="1" i="0" u="none" strike="noStrike" cap="none" normalizeH="0" baseline="0" dirty="0" smtClean="0" bmk="_Toc40872201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UBS Cordeiro de Farias, Pelotas/RS.2014.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547260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5724128" y="4530025"/>
            <a:ext cx="3419872" cy="185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40872201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18</a:t>
            </a:r>
            <a:r>
              <a:rPr kumimoji="0" lang="pt-BR" sz="1600" b="1" i="0" u="none" strike="noStrike" cap="none" normalizeH="0" baseline="0" dirty="0" smtClean="0" bmk="_Toc40872201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40872201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1600" b="1" i="0" u="none" strike="noStrike" cap="none" normalizeH="0" baseline="0" dirty="0" smtClean="0" bmk="_Toc40872201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</a:t>
            </a:r>
            <a:r>
              <a:rPr kumimoji="0" lang="pt-BR" sz="1600" b="1" i="0" u="none" strike="noStrike" cap="none" normalizeH="0" baseline="0" dirty="0" smtClean="0" bmk="_Toc408722011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600" b="1" i="0" u="none" strike="noStrike" cap="none" normalizeH="0" baseline="0" dirty="0" smtClean="0" bmk="_Toc40872201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de diab</a:t>
            </a:r>
            <a:r>
              <a:rPr kumimoji="0" lang="pt-BR" sz="1600" b="1" i="0" u="none" strike="noStrike" cap="none" normalizeH="0" baseline="0" dirty="0" smtClean="0" bmk="_Toc408722011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pt-BR" sz="1600" b="1" i="0" u="none" strike="noStrike" cap="none" normalizeH="0" baseline="0" dirty="0" smtClean="0" bmk="_Toc40872201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ticos com orienta</a:t>
            </a:r>
            <a:r>
              <a:rPr kumimoji="0" lang="pt-BR" sz="1600" b="1" i="0" u="none" strike="noStrike" cap="none" normalizeH="0" baseline="0" dirty="0" smtClean="0" bmk="_Toc408722011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600" b="1" i="0" u="none" strike="noStrike" cap="none" normalizeH="0" baseline="0" dirty="0" smtClean="0" bmk="_Toc40872201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nutricional sobre alimenta</a:t>
            </a:r>
            <a:r>
              <a:rPr kumimoji="0" lang="pt-BR" sz="1600" b="1" i="0" u="none" strike="noStrike" cap="none" normalizeH="0" baseline="0" dirty="0" smtClean="0" bmk="_Toc408722011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600" b="1" i="0" u="none" strike="noStrike" cap="none" normalizeH="0" baseline="0" dirty="0" smtClean="0" bmk="_Toc40872201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saud</a:t>
            </a:r>
            <a:r>
              <a:rPr kumimoji="0" lang="pt-BR" sz="1600" b="1" i="0" u="none" strike="noStrike" cap="none" normalizeH="0" baseline="0" dirty="0" smtClean="0" bmk="_Toc408722011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pt-BR" sz="1600" b="1" i="0" u="none" strike="noStrike" cap="none" normalizeH="0" baseline="0" dirty="0" smtClean="0" bmk="_Toc40872201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vel. UBS Cordeiro de Farias, Pelotas/RS.2014.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94320"/>
            <a:ext cx="9144000" cy="17851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19.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Garantir orientação em relação à prática regular de atividade física a 100% dos pacientes   hipertensos.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20.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Garantir orientação em relação à prática regular de atividade física   a 100% dos pacientes diabéticos.</a:t>
            </a:r>
            <a:endParaRPr kumimoji="0" lang="pt-BR" sz="2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6624736" cy="391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0" y="5898803"/>
            <a:ext cx="9144000" cy="95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 bmk="_Toc408722012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19. Propor</a:t>
            </a:r>
            <a:r>
              <a:rPr kumimoji="0" lang="pt-BR" b="1" i="0" u="none" strike="noStrike" cap="none" normalizeH="0" baseline="0" dirty="0" smtClean="0" bmk="_Toc408722012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b="1" i="0" u="none" strike="noStrike" cap="none" normalizeH="0" baseline="0" dirty="0" smtClean="0" bmk="_Toc408722012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de hipertensos com orienta</a:t>
            </a:r>
            <a:r>
              <a:rPr kumimoji="0" lang="pt-BR" b="1" i="0" u="none" strike="noStrike" cap="none" normalizeH="0" baseline="0" dirty="0" smtClean="0" bmk="_Toc408722012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b="1" i="0" u="none" strike="noStrike" cap="none" normalizeH="0" baseline="0" dirty="0" smtClean="0" bmk="_Toc408722012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 sobre atividades f</a:t>
            </a:r>
            <a:r>
              <a:rPr kumimoji="0" lang="pt-BR" b="1" i="0" u="none" strike="noStrike" cap="none" normalizeH="0" baseline="0" dirty="0" smtClean="0" bmk="_Toc408722012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pt-BR" b="1" i="0" u="none" strike="noStrike" cap="none" normalizeH="0" baseline="0" dirty="0" smtClean="0" bmk="_Toc408722012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sicas . </a:t>
            </a:r>
            <a:r>
              <a:rPr kumimoji="0" lang="en-US" b="1" i="0" u="none" strike="noStrike" cap="none" normalizeH="0" baseline="0" dirty="0" smtClean="0" bmk="_Toc408722012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UBS Cordeiro de Farias, Pelotas/RS.2014.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7272808" cy="394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5960359"/>
            <a:ext cx="9144000" cy="89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40872201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20. Propor</a:t>
            </a:r>
            <a:r>
              <a:rPr kumimoji="0" lang="pt-BR" sz="1600" b="1" i="0" u="none" strike="noStrike" cap="none" normalizeH="0" baseline="0" dirty="0" smtClean="0" bmk="_Toc408722013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600" b="1" i="0" u="none" strike="noStrike" cap="none" normalizeH="0" baseline="0" dirty="0" smtClean="0" bmk="_Toc40872201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de hipertensos com orienta</a:t>
            </a:r>
            <a:r>
              <a:rPr kumimoji="0" lang="pt-BR" sz="1600" b="1" i="0" u="none" strike="noStrike" cap="none" normalizeH="0" baseline="0" dirty="0" smtClean="0" bmk="_Toc408722013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600" b="1" i="0" u="none" strike="noStrike" cap="none" normalizeH="0" baseline="0" dirty="0" smtClean="0" bmk="_Toc40872201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 sobre atividades f</a:t>
            </a:r>
            <a:r>
              <a:rPr kumimoji="0" lang="pt-BR" sz="1600" b="1" i="0" u="none" strike="noStrike" cap="none" normalizeH="0" baseline="0" dirty="0" smtClean="0" bmk="_Toc408722013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pt-BR" sz="1600" b="1" i="0" u="none" strike="noStrike" cap="none" normalizeH="0" baseline="0" dirty="0" smtClean="0" bmk="_Toc40872201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sicas .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40872201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UBS Cordeiro de Farias, Pelotas/RS.2014.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lvl="0" indent="45085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Meta 21. Garantir orientação sobre os riscos do tabagismo a 100% dos pacientes hipertensos</a:t>
            </a:r>
            <a:r>
              <a:rPr lang="pt-B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lvl="0" indent="45085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pt-BR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45085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pt-BR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45085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pt-BR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t-BR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Meta 22. Garantir orientação sobre os riscos do tabagismo a 100% dos pacientes diabéticos.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38702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535344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5724128" y="713602"/>
            <a:ext cx="2915816" cy="209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40872201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21. </a:t>
            </a:r>
            <a:endParaRPr kumimoji="0" lang="pt-BR" sz="1600" b="1" i="0" u="none" strike="noStrike" cap="none" normalizeH="0" baseline="0" dirty="0" smtClean="0" bmk="_Toc408722014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40872201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</a:t>
            </a:r>
            <a:r>
              <a:rPr kumimoji="0" lang="pt-BR" sz="1600" b="1" i="0" u="none" strike="noStrike" cap="none" normalizeH="0" baseline="0" dirty="0" smtClean="0" bmk="_Toc408722014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600" b="1" i="0" u="none" strike="noStrike" cap="none" normalizeH="0" baseline="0" dirty="0" smtClean="0" bmk="_Toc40872201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</a:t>
            </a:r>
            <a:r>
              <a:rPr kumimoji="0" lang="pt-BR" sz="1600" b="1" i="0" u="none" strike="noStrike" cap="none" normalizeH="0" baseline="0" dirty="0" smtClean="0" bmk="_Toc40872201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hipertensos com orienta</a:t>
            </a:r>
            <a:r>
              <a:rPr kumimoji="0" lang="pt-BR" sz="1600" b="1" i="0" u="none" strike="noStrike" cap="none" normalizeH="0" baseline="0" dirty="0" smtClean="0" bmk="_Toc408722014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600" b="1" i="0" u="none" strike="noStrike" cap="none" normalizeH="0" baseline="0" dirty="0" smtClean="0" bmk="_Toc40872201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sobre os riscos do Tabagismo.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40872201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smtClean="0" bmk="_Toc40872201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UBS Cordeiro de Farias, Pelotas/RS.2014.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539283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6012160" y="4458018"/>
            <a:ext cx="3131840" cy="188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40872201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22. </a:t>
            </a:r>
            <a:endParaRPr kumimoji="0" lang="pt-BR" sz="1600" b="1" i="0" u="none" strike="noStrike" cap="none" normalizeH="0" baseline="0" dirty="0" smtClean="0" bmk="_Toc408722015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40872201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Propor</a:t>
            </a:r>
            <a:r>
              <a:rPr kumimoji="0" lang="pt-BR" sz="1600" b="1" i="0" u="none" strike="noStrike" cap="none" normalizeH="0" baseline="0" dirty="0" smtClean="0" bmk="_Toc408722015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600" b="1" i="0" u="none" strike="noStrike" cap="none" normalizeH="0" baseline="0" dirty="0" smtClean="0" bmk="_Toc40872201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</a:t>
            </a:r>
            <a:r>
              <a:rPr kumimoji="0" lang="pt-BR" sz="1600" b="1" i="0" u="none" strike="noStrike" cap="none" normalizeH="0" baseline="0" dirty="0" smtClean="0" bmk="_Toc40872201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diab</a:t>
            </a:r>
            <a:r>
              <a:rPr kumimoji="0" lang="pt-BR" sz="1600" b="1" i="0" u="none" strike="noStrike" cap="none" normalizeH="0" baseline="0" dirty="0" smtClean="0" bmk="_Toc408722015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pt-BR" sz="1600" b="1" i="0" u="none" strike="noStrike" cap="none" normalizeH="0" baseline="0" dirty="0" smtClean="0" bmk="_Toc40872201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ticos com orienta</a:t>
            </a:r>
            <a:r>
              <a:rPr kumimoji="0" lang="pt-BR" sz="1600" b="1" i="0" u="none" strike="noStrike" cap="none" normalizeH="0" baseline="0" dirty="0" smtClean="0" bmk="_Toc408722015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600" b="1" i="0" u="none" strike="noStrike" cap="none" normalizeH="0" baseline="0" dirty="0" smtClean="0" bmk="_Toc40872201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sobre os riscos do Tabagismo.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40872201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UBS Cordeiro de Farias, Pelotas/RS.2014.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147552"/>
            <a:ext cx="9144000" cy="17851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23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Garantir orientação sobre higiene bucal a 100% dos pacientes hipertensos.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24.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Garantir orientação sobre higiene bucal a 100% dos pacientes diabéticos.</a:t>
            </a:r>
            <a:endParaRPr kumimoji="0" lang="pt-BR" sz="2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11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6624736" cy="377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5960359"/>
            <a:ext cx="9144000" cy="89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40872201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23. Propor</a:t>
            </a:r>
            <a:r>
              <a:rPr kumimoji="0" lang="pt-BR" sz="1600" b="1" i="0" u="none" strike="noStrike" cap="none" normalizeH="0" baseline="0" dirty="0" smtClean="0" bmk="_Toc408722016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600" b="1" i="0" u="none" strike="noStrike" cap="none" normalizeH="0" baseline="0" dirty="0" smtClean="0" bmk="_Toc40872201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de hipertensos com orienta</a:t>
            </a:r>
            <a:r>
              <a:rPr kumimoji="0" lang="pt-BR" sz="1600" b="1" i="0" u="none" strike="noStrike" cap="none" normalizeH="0" baseline="0" dirty="0" smtClean="0" bmk="_Toc408722016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600" b="1" i="0" u="none" strike="noStrike" cap="none" normalizeH="0" baseline="0" dirty="0" smtClean="0" bmk="_Toc40872201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sobre higiene bucal.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 bmk="_Toc40872201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UBS Cordeiro de Farias, Pelotas/RS.2014.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712879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0" y="5991136"/>
            <a:ext cx="9144000" cy="8668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40872201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24. Propor</a:t>
            </a:r>
            <a:r>
              <a:rPr kumimoji="0" lang="pt-BR" sz="1600" b="1" i="0" u="none" strike="noStrike" cap="none" normalizeH="0" baseline="0" dirty="0" smtClean="0" bmk="_Toc408722017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600" b="1" i="0" u="none" strike="noStrike" cap="none" normalizeH="0" baseline="0" dirty="0" smtClean="0" bmk="_Toc40872201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de hipertensos com orienta</a:t>
            </a:r>
            <a:r>
              <a:rPr kumimoji="0" lang="pt-BR" sz="1600" b="1" i="0" u="none" strike="noStrike" cap="none" normalizeH="0" baseline="0" dirty="0" smtClean="0" bmk="_Toc408722017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600" b="1" i="0" u="none" strike="noStrike" cap="none" normalizeH="0" baseline="0" dirty="0" smtClean="0" bmk="_Toc40872201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sobre higiene bucal.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40872201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UBS Cordeiro de Farias, Pelotas/RS.2014.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188641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Evolução dos Indicadores em relação à situação anterior e em relação às metas:</a:t>
            </a: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7906" name="Object 18"/>
          <p:cNvGraphicFramePr>
            <a:graphicFrameLocks noChangeAspect="1"/>
          </p:cNvGraphicFramePr>
          <p:nvPr/>
        </p:nvGraphicFramePr>
        <p:xfrm>
          <a:off x="323528" y="1052736"/>
          <a:ext cx="3600400" cy="5616624"/>
        </p:xfrm>
        <a:graphic>
          <a:graphicData uri="http://schemas.openxmlformats.org/presentationml/2006/ole">
            <p:oleObj spid="_x0000_s37924" name="Acrobat Document" r:id="rId3" imgW="5667217" imgH="8020004" progId="AcroExch.Document.11">
              <p:embed/>
            </p:oleObj>
          </a:graphicData>
        </a:graphic>
      </p:graphicFrame>
      <p:graphicFrame>
        <p:nvGraphicFramePr>
          <p:cNvPr id="37921" name="Object 33"/>
          <p:cNvGraphicFramePr>
            <a:graphicFrameLocks noChangeAspect="1"/>
          </p:cNvGraphicFramePr>
          <p:nvPr/>
        </p:nvGraphicFramePr>
        <p:xfrm>
          <a:off x="4283968" y="1052736"/>
          <a:ext cx="4392488" cy="5413020"/>
        </p:xfrm>
        <a:graphic>
          <a:graphicData uri="http://schemas.openxmlformats.org/presentationml/2006/ole">
            <p:oleObj spid="_x0000_s37925" name="Acrobat Document" r:id="rId4" imgW="5667217" imgH="8020004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467544" y="476672"/>
          <a:ext cx="4172469" cy="5904656"/>
        </p:xfrm>
        <a:graphic>
          <a:graphicData uri="http://schemas.openxmlformats.org/presentationml/2006/ole">
            <p:oleObj spid="_x0000_s38918" name="Acrobat Document" r:id="rId3" imgW="5667217" imgH="8020004" progId="AcroExch.Document.11">
              <p:embed/>
            </p:oleObj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4499992" y="908720"/>
          <a:ext cx="3968934" cy="5616624"/>
        </p:xfrm>
        <a:graphic>
          <a:graphicData uri="http://schemas.openxmlformats.org/presentationml/2006/ole">
            <p:oleObj spid="_x0000_s38919" name="Acrobat Document" r:id="rId4" imgW="5667217" imgH="8020004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88641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Situação Anterior:</a:t>
            </a:r>
            <a:endParaRPr lang="pt-BR" b="1" u="sng" dirty="0" smtClean="0"/>
          </a:p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Hipertensos – Cobertura de 50%</a:t>
            </a:r>
          </a:p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Diabéticos – Cobertura de 34%</a:t>
            </a: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Metas:</a:t>
            </a:r>
          </a:p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Hipertensos – Cobertura de 75%</a:t>
            </a:r>
          </a:p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Diabéticos – Cobertura de 60%</a:t>
            </a: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Situação Atual:</a:t>
            </a:r>
          </a:p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Hipertensos -  Cobertura de 81,8%</a:t>
            </a:r>
          </a:p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Diabéticos – Cobertura de 71,1%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4" descr="20131213_1149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404664"/>
            <a:ext cx="4224469" cy="3168352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8200" y="2349181"/>
            <a:ext cx="4038600" cy="30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620688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Aspectos Qualitativos mais Relevantes:</a:t>
            </a:r>
          </a:p>
          <a:p>
            <a:endParaRPr lang="pt-BR" sz="2400" b="1" dirty="0" smtClean="0"/>
          </a:p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Os indicadores de qualidade para à HAS mantém-se praticamente nos 100%.</a:t>
            </a: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Os indicadores de qualidade da DM que apresentavam valores de 52% (Medida de sensibilidade dos pés), 74% </a:t>
            </a: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(exame físico dos pés e palpação dos pulsos da ‘tibial’ e ‘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dorsalis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pedis’), e 94% (realização da estratificação de risco cardiovascular), ascenderam todos para níveis de 100%.</a:t>
            </a:r>
          </a:p>
          <a:p>
            <a:endParaRPr lang="pt-BR" sz="2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"/>
            <a:ext cx="8712968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3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Discussão</a:t>
            </a:r>
          </a:p>
          <a:p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Importância da Intervenção:</a:t>
            </a:r>
          </a:p>
          <a:p>
            <a:endParaRPr lang="pt-BR" sz="2400" b="1" dirty="0" smtClean="0"/>
          </a:p>
          <a:p>
            <a:pPr>
              <a:buFontTx/>
              <a:buChar char="-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Para a equipe, contribuição na educação permanente, promoção do trabalho integrado, reflexo positivo na relação e cooperação entre profissionais.</a:t>
            </a:r>
          </a:p>
          <a:p>
            <a:pPr>
              <a:buFontTx/>
              <a:buChar char="-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Para à comunidade, ampliação da cobertura da atenção, maior envolvimento com a comunidade e uma maior adesão da população.</a:t>
            </a:r>
          </a:p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A incorporação da intervenção já é uma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realidade;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através da aceitação pela equipe e um maior grau de integração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conseguido, que é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prova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deste avanço.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É aconselhável buscar um apoio maior da gestão, mais intervenções na comunidade e ações para mobilização da população alem de intensificar as ações de atenção nos 4 eixos e estender a rotina à outras ações programáticas.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88640"/>
            <a:ext cx="8784976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Reflexão critica:</a:t>
            </a:r>
          </a:p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Expectativas – Poder cumprir a formação durante o exercício das funções, e poder beneficiar da experiência acadêmica e profissional.</a:t>
            </a:r>
          </a:p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Significado – Experiência/Formação que é importante para o eventual desempenho de projetos de trabalho e intervenções no campo.</a:t>
            </a:r>
          </a:p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Aprendizado – Interação com profissionais de outras áreas, e oriundos de outras partes do mundo. A consequência desta experiência depende do percurso e da sensibilidade de cada um, e pode trazer crescimento interior, mudança de visão e uma atitude interior 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constante percepção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 estabilidade.</a:t>
            </a:r>
          </a:p>
          <a:p>
            <a:endParaRPr lang="pt-BR" sz="2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476672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99992" y="3140968"/>
            <a:ext cx="4248472" cy="318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54868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88024" y="314096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69269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88024" y="3356992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1073</TotalTime>
  <Words>2657</Words>
  <Application>Microsoft Office PowerPoint</Application>
  <PresentationFormat>Apresentação na tela (4:3)</PresentationFormat>
  <Paragraphs>273</Paragraphs>
  <Slides>62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62</vt:i4>
      </vt:variant>
    </vt:vector>
  </HeadingPairs>
  <TitlesOfParts>
    <vt:vector size="64" baseType="lpstr">
      <vt:lpstr>Tema do Office</vt:lpstr>
      <vt:lpstr>Acrobat Document</vt:lpstr>
      <vt:lpstr>UNIVERSIDADE ABERTA DO SUS -  UNASUS UNIVERSIDADE FEDERAL DE PELOTAS DEPARTAMENTO DE MEDICINA SOCIAL ESPECIALIZAÇÃO EM SAÚDE DA FAMÍLIA MODALIDADE A DISTÂNCIA  TURMA 5</vt:lpstr>
      <vt:lpstr>Slide 2</vt:lpstr>
      <vt:lpstr>Introdução Importância da Ação Programática  . Um dos campos de maior impacto na    Saúde Pública Mundial.  . Previsivelmente estas patologias serão o     desafio das próximas décadas. . Números muito expressivos na população     local.</vt:lpstr>
      <vt:lpstr>CARACTERIZAÇÃO DO MUNICÍPIO. . Localização – Sul do Rio Grande do Sul     257 km de Porto Alegre. . População – 341.180 (IBGE,2013). . 97 Estabelecimentos de Saúde. . 50 UBS. . 6 Hospitais (3 Hospitais Filantrópicos,    2 Hospitais Universitários e 1 Hospital Privado). . 1 CEO , 7 CAPS. Não existe NASF.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Objetivos Específicos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-  UNASUS UNIVERSIDADE FEDERAL DE PELOTAS DEPARTAMENTO DE MEDICINA SOCIAL ESPECIALIZAÇÃO EM SAÚDE DA FAMÍLIA MODALIDADE A DISTÂNCIA  TURMA 5 – JANEIRO</dc:title>
  <dc:creator>Shamia David</dc:creator>
  <cp:lastModifiedBy>Shamia David</cp:lastModifiedBy>
  <cp:revision>114</cp:revision>
  <dcterms:created xsi:type="dcterms:W3CDTF">2015-01-14T19:54:08Z</dcterms:created>
  <dcterms:modified xsi:type="dcterms:W3CDTF">2015-01-21T01:31:52Z</dcterms:modified>
</cp:coreProperties>
</file>