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58" r:id="rId4"/>
    <p:sldId id="259" r:id="rId5"/>
    <p:sldId id="261" r:id="rId6"/>
    <p:sldId id="262" r:id="rId7"/>
    <p:sldId id="29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6" r:id="rId17"/>
    <p:sldId id="272" r:id="rId18"/>
    <p:sldId id="275" r:id="rId19"/>
    <p:sldId id="273" r:id="rId20"/>
    <p:sldId id="277" r:id="rId21"/>
    <p:sldId id="278" r:id="rId22"/>
    <p:sldId id="288" r:id="rId23"/>
    <p:sldId id="289" r:id="rId24"/>
    <p:sldId id="279" r:id="rId25"/>
    <p:sldId id="280" r:id="rId26"/>
    <p:sldId id="281" r:id="rId27"/>
    <p:sldId id="282" r:id="rId28"/>
    <p:sldId id="283" r:id="rId29"/>
    <p:sldId id="291" r:id="rId30"/>
    <p:sldId id="292" r:id="rId31"/>
    <p:sldId id="294" r:id="rId32"/>
    <p:sldId id="284" r:id="rId33"/>
    <p:sldId id="285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88889" autoAdjust="0"/>
  </p:normalViewPr>
  <p:slideViewPr>
    <p:cSldViewPr>
      <p:cViewPr varScale="1">
        <p:scale>
          <a:sx n="66" d="100"/>
          <a:sy n="66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paco%20Multi\Desktop\S%2013%20PILAR2014_11_06%20Coleta%20de%20dados%20CA%20de%20colo%20e%20mama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paco%20Multi\Desktop\S%2013%20PILAR2014_11_06%20Coleta%20de%20dados%20CA%20de%20colo%20e%20mama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699"/>
          <c:y val="0.3357670217107338"/>
          <c:w val="0.84677502714591291"/>
          <c:h val="0.540146947969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4.40251572327044E-2</c:v>
                </c:pt>
                <c:pt idx="1">
                  <c:v>0.25471698113207997</c:v>
                </c:pt>
                <c:pt idx="2">
                  <c:v>0.87421383647799489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86856"/>
        <c:axId val="182683328"/>
      </c:barChart>
      <c:catAx>
        <c:axId val="18268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83328"/>
        <c:crosses val="autoZero"/>
        <c:auto val="1"/>
        <c:lblAlgn val="ctr"/>
        <c:lblOffset val="100"/>
        <c:noMultiLvlLbl val="0"/>
      </c:catAx>
      <c:valAx>
        <c:axId val="1826833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86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0098249373426"/>
          <c:y val="0.15069049241664509"/>
          <c:w val="0.84615384615385514"/>
          <c:h val="0.6428653335567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0.10891089108910891</c:v>
                </c:pt>
                <c:pt idx="1">
                  <c:v>0.42574257425742951</c:v>
                </c:pt>
                <c:pt idx="2">
                  <c:v>0.79207920792079956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88280"/>
        <c:axId val="386287888"/>
      </c:barChart>
      <c:catAx>
        <c:axId val="38628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6287888"/>
        <c:crosses val="autoZero"/>
        <c:auto val="1"/>
        <c:lblAlgn val="ctr"/>
        <c:lblOffset val="100"/>
        <c:noMultiLvlLbl val="0"/>
      </c:catAx>
      <c:valAx>
        <c:axId val="3862878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6288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38A22-F3F2-4F11-846F-A2EC1517424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1FCF554-A1FA-4109-8610-8925C9E05A0B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Monitoramento e avaliação</a:t>
          </a:r>
          <a:endParaRPr lang="pt-BR" dirty="0"/>
        </a:p>
      </dgm:t>
    </dgm:pt>
    <dgm:pt modelId="{9D17DF67-7EEA-4789-A555-56F86EE9AD01}" type="parTrans" cxnId="{CEC380FC-0918-4BCA-8B7F-21528A86D03F}">
      <dgm:prSet/>
      <dgm:spPr/>
      <dgm:t>
        <a:bodyPr/>
        <a:lstStyle/>
        <a:p>
          <a:endParaRPr lang="pt-BR"/>
        </a:p>
      </dgm:t>
    </dgm:pt>
    <dgm:pt modelId="{45375321-C129-4B3D-A2FF-D9614F8F33DF}" type="sibTrans" cxnId="{CEC380FC-0918-4BCA-8B7F-21528A86D03F}">
      <dgm:prSet/>
      <dgm:spPr/>
      <dgm:t>
        <a:bodyPr/>
        <a:lstStyle/>
        <a:p>
          <a:endParaRPr lang="pt-BR"/>
        </a:p>
      </dgm:t>
    </dgm:pt>
    <dgm:pt modelId="{D72FF7AC-15A0-48E3-A7B7-AAED2A1CA4AF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Engajamento Público</a:t>
          </a:r>
          <a:endParaRPr lang="pt-BR" dirty="0"/>
        </a:p>
      </dgm:t>
    </dgm:pt>
    <dgm:pt modelId="{5FDEA878-5EA5-46D9-A5FE-457030EFF71A}" type="parTrans" cxnId="{2CFA02A7-D24A-44E2-BEC1-6545FBF1E364}">
      <dgm:prSet/>
      <dgm:spPr/>
      <dgm:t>
        <a:bodyPr/>
        <a:lstStyle/>
        <a:p>
          <a:endParaRPr lang="pt-BR"/>
        </a:p>
      </dgm:t>
    </dgm:pt>
    <dgm:pt modelId="{0C69BC17-D5E2-44B6-98E2-30F4BA1DD943}" type="sibTrans" cxnId="{2CFA02A7-D24A-44E2-BEC1-6545FBF1E364}">
      <dgm:prSet/>
      <dgm:spPr/>
      <dgm:t>
        <a:bodyPr/>
        <a:lstStyle/>
        <a:p>
          <a:endParaRPr lang="pt-BR"/>
        </a:p>
      </dgm:t>
    </dgm:pt>
    <dgm:pt modelId="{BFCB7946-32B7-4EBB-A261-C746E1506796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Qualificação da prática clínica</a:t>
          </a:r>
          <a:endParaRPr lang="pt-BR" dirty="0"/>
        </a:p>
      </dgm:t>
    </dgm:pt>
    <dgm:pt modelId="{C90AC60C-5D17-453E-B489-A11275C61B6D}" type="parTrans" cxnId="{DD2AF147-2AEC-46C4-93D5-B44AFFAB070D}">
      <dgm:prSet/>
      <dgm:spPr/>
      <dgm:t>
        <a:bodyPr/>
        <a:lstStyle/>
        <a:p>
          <a:endParaRPr lang="pt-BR"/>
        </a:p>
      </dgm:t>
    </dgm:pt>
    <dgm:pt modelId="{3C79D978-FE17-4397-8A51-C1BFDA6CD70D}" type="sibTrans" cxnId="{DD2AF147-2AEC-46C4-93D5-B44AFFAB070D}">
      <dgm:prSet/>
      <dgm:spPr/>
      <dgm:t>
        <a:bodyPr/>
        <a:lstStyle/>
        <a:p>
          <a:endParaRPr lang="pt-BR"/>
        </a:p>
      </dgm:t>
    </dgm:pt>
    <dgm:pt modelId="{BE57B345-C895-49C7-875D-4AB627135F3B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Organização e gestão do serviço</a:t>
          </a:r>
          <a:endParaRPr lang="pt-BR" dirty="0"/>
        </a:p>
      </dgm:t>
    </dgm:pt>
    <dgm:pt modelId="{CF78A947-84B7-4878-B2F4-838386BF436A}" type="parTrans" cxnId="{1F094D9D-2628-42C1-86A0-F49FC11BC497}">
      <dgm:prSet/>
      <dgm:spPr/>
      <dgm:t>
        <a:bodyPr/>
        <a:lstStyle/>
        <a:p>
          <a:endParaRPr lang="pt-BR"/>
        </a:p>
      </dgm:t>
    </dgm:pt>
    <dgm:pt modelId="{A6170E81-4A2F-4348-91CD-08104CDC64A1}" type="sibTrans" cxnId="{1F094D9D-2628-42C1-86A0-F49FC11BC497}">
      <dgm:prSet/>
      <dgm:spPr/>
      <dgm:t>
        <a:bodyPr/>
        <a:lstStyle/>
        <a:p>
          <a:endParaRPr lang="pt-BR"/>
        </a:p>
      </dgm:t>
    </dgm:pt>
    <dgm:pt modelId="{3AD1DB4B-19D0-424A-A712-0C06B96D75ED}" type="pres">
      <dgm:prSet presAssocID="{D1138A22-F3F2-4F11-846F-A2EC15174244}" presName="linearFlow" presStyleCnt="0">
        <dgm:presLayoutVars>
          <dgm:dir/>
          <dgm:resizeHandles val="exact"/>
        </dgm:presLayoutVars>
      </dgm:prSet>
      <dgm:spPr/>
    </dgm:pt>
    <dgm:pt modelId="{6C1B3EB7-F96A-48CC-9102-C32C9653E964}" type="pres">
      <dgm:prSet presAssocID="{E1FCF554-A1FA-4109-8610-8925C9E05A0B}" presName="composite" presStyleCnt="0"/>
      <dgm:spPr/>
    </dgm:pt>
    <dgm:pt modelId="{8EE429EF-25FC-4492-82D6-D051FB187878}" type="pres">
      <dgm:prSet presAssocID="{E1FCF554-A1FA-4109-8610-8925C9E05A0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12CBEA-7AB9-46FC-9689-B9D99F43BAF9}" type="pres">
      <dgm:prSet presAssocID="{E1FCF554-A1FA-4109-8610-8925C9E05A0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0473A3-8423-45DD-982F-8989F9034006}" type="pres">
      <dgm:prSet presAssocID="{45375321-C129-4B3D-A2FF-D9614F8F33DF}" presName="spacing" presStyleCnt="0"/>
      <dgm:spPr/>
    </dgm:pt>
    <dgm:pt modelId="{4B38DCF5-DA7A-4DCE-BF5A-B3F81D8617A0}" type="pres">
      <dgm:prSet presAssocID="{BE57B345-C895-49C7-875D-4AB627135F3B}" presName="composite" presStyleCnt="0"/>
      <dgm:spPr/>
    </dgm:pt>
    <dgm:pt modelId="{BF76008F-62D1-4D3C-A93F-C0AA068E867D}" type="pres">
      <dgm:prSet presAssocID="{BE57B345-C895-49C7-875D-4AB627135F3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3E6467-A216-4C63-9E8A-F5EA3FF9B4AC}" type="pres">
      <dgm:prSet presAssocID="{BE57B345-C895-49C7-875D-4AB627135F3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02EBDA-3FE6-4550-80EB-B9B51C29CC03}" type="pres">
      <dgm:prSet presAssocID="{A6170E81-4A2F-4348-91CD-08104CDC64A1}" presName="spacing" presStyleCnt="0"/>
      <dgm:spPr/>
    </dgm:pt>
    <dgm:pt modelId="{60D2F1AF-906E-4CBD-A8A5-1348448EEDC5}" type="pres">
      <dgm:prSet presAssocID="{D72FF7AC-15A0-48E3-A7B7-AAED2A1CA4AF}" presName="composite" presStyleCnt="0"/>
      <dgm:spPr/>
    </dgm:pt>
    <dgm:pt modelId="{E1E271CC-B725-47D4-81DB-CB4C5902DF02}" type="pres">
      <dgm:prSet presAssocID="{D72FF7AC-15A0-48E3-A7B7-AAED2A1CA4AF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8B853B1-EA56-4E0B-8D45-0A693E44A276}" type="pres">
      <dgm:prSet presAssocID="{D72FF7AC-15A0-48E3-A7B7-AAED2A1CA4A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D004C2-8606-4F35-A9DC-CC17F8340CD5}" type="pres">
      <dgm:prSet presAssocID="{0C69BC17-D5E2-44B6-98E2-30F4BA1DD943}" presName="spacing" presStyleCnt="0"/>
      <dgm:spPr/>
    </dgm:pt>
    <dgm:pt modelId="{40D1631D-93A5-46E7-815D-D31B9BACF236}" type="pres">
      <dgm:prSet presAssocID="{BFCB7946-32B7-4EBB-A261-C746E1506796}" presName="composite" presStyleCnt="0"/>
      <dgm:spPr/>
    </dgm:pt>
    <dgm:pt modelId="{92C7E6AC-C598-4D32-BAB3-75F0341F3F94}" type="pres">
      <dgm:prSet presAssocID="{BFCB7946-32B7-4EBB-A261-C746E1506796}" presName="imgShp" presStyleLbl="fgImgPlace1" presStyleIdx="3" presStyleCnt="4" custLinFactNeighborX="-3938" custLinFactNeighborY="-47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2D18E7-AAD8-4C09-B86C-D69A7F12FD7E}" type="pres">
      <dgm:prSet presAssocID="{BFCB7946-32B7-4EBB-A261-C746E15067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094D9D-2628-42C1-86A0-F49FC11BC497}" srcId="{D1138A22-F3F2-4F11-846F-A2EC15174244}" destId="{BE57B345-C895-49C7-875D-4AB627135F3B}" srcOrd="1" destOrd="0" parTransId="{CF78A947-84B7-4878-B2F4-838386BF436A}" sibTransId="{A6170E81-4A2F-4348-91CD-08104CDC64A1}"/>
    <dgm:cxn modelId="{CEC380FC-0918-4BCA-8B7F-21528A86D03F}" srcId="{D1138A22-F3F2-4F11-846F-A2EC15174244}" destId="{E1FCF554-A1FA-4109-8610-8925C9E05A0B}" srcOrd="0" destOrd="0" parTransId="{9D17DF67-7EEA-4789-A555-56F86EE9AD01}" sibTransId="{45375321-C129-4B3D-A2FF-D9614F8F33DF}"/>
    <dgm:cxn modelId="{4D6BEC0D-EA91-4CA5-8040-FC6A84EFB3A2}" type="presOf" srcId="{E1FCF554-A1FA-4109-8610-8925C9E05A0B}" destId="{4212CBEA-7AB9-46FC-9689-B9D99F43BAF9}" srcOrd="0" destOrd="0" presId="urn:microsoft.com/office/officeart/2005/8/layout/vList3#1"/>
    <dgm:cxn modelId="{CB5AE363-ADF3-4D7C-A261-70E2FB94A58E}" type="presOf" srcId="{D1138A22-F3F2-4F11-846F-A2EC15174244}" destId="{3AD1DB4B-19D0-424A-A712-0C06B96D75ED}" srcOrd="0" destOrd="0" presId="urn:microsoft.com/office/officeart/2005/8/layout/vList3#1"/>
    <dgm:cxn modelId="{2CFA02A7-D24A-44E2-BEC1-6545FBF1E364}" srcId="{D1138A22-F3F2-4F11-846F-A2EC15174244}" destId="{D72FF7AC-15A0-48E3-A7B7-AAED2A1CA4AF}" srcOrd="2" destOrd="0" parTransId="{5FDEA878-5EA5-46D9-A5FE-457030EFF71A}" sibTransId="{0C69BC17-D5E2-44B6-98E2-30F4BA1DD943}"/>
    <dgm:cxn modelId="{58D21668-B6B0-489A-A80E-C94B6DADF57D}" type="presOf" srcId="{D72FF7AC-15A0-48E3-A7B7-AAED2A1CA4AF}" destId="{88B853B1-EA56-4E0B-8D45-0A693E44A276}" srcOrd="0" destOrd="0" presId="urn:microsoft.com/office/officeart/2005/8/layout/vList3#1"/>
    <dgm:cxn modelId="{DD2AF147-2AEC-46C4-93D5-B44AFFAB070D}" srcId="{D1138A22-F3F2-4F11-846F-A2EC15174244}" destId="{BFCB7946-32B7-4EBB-A261-C746E1506796}" srcOrd="3" destOrd="0" parTransId="{C90AC60C-5D17-453E-B489-A11275C61B6D}" sibTransId="{3C79D978-FE17-4397-8A51-C1BFDA6CD70D}"/>
    <dgm:cxn modelId="{086B258C-16A7-463E-BE62-2F090EB6ADE1}" type="presOf" srcId="{BFCB7946-32B7-4EBB-A261-C746E1506796}" destId="{E72D18E7-AAD8-4C09-B86C-D69A7F12FD7E}" srcOrd="0" destOrd="0" presId="urn:microsoft.com/office/officeart/2005/8/layout/vList3#1"/>
    <dgm:cxn modelId="{B604ADB9-2661-4B10-AD28-5B5895F58D3F}" type="presOf" srcId="{BE57B345-C895-49C7-875D-4AB627135F3B}" destId="{B83E6467-A216-4C63-9E8A-F5EA3FF9B4AC}" srcOrd="0" destOrd="0" presId="urn:microsoft.com/office/officeart/2005/8/layout/vList3#1"/>
    <dgm:cxn modelId="{31200136-AD54-4C17-A3F8-C6F39F0837D2}" type="presParOf" srcId="{3AD1DB4B-19D0-424A-A712-0C06B96D75ED}" destId="{6C1B3EB7-F96A-48CC-9102-C32C9653E964}" srcOrd="0" destOrd="0" presId="urn:microsoft.com/office/officeart/2005/8/layout/vList3#1"/>
    <dgm:cxn modelId="{DE18875A-EF88-4577-A503-8D4905BF2166}" type="presParOf" srcId="{6C1B3EB7-F96A-48CC-9102-C32C9653E964}" destId="{8EE429EF-25FC-4492-82D6-D051FB187878}" srcOrd="0" destOrd="0" presId="urn:microsoft.com/office/officeart/2005/8/layout/vList3#1"/>
    <dgm:cxn modelId="{F84C9C87-D50A-49D3-B9D8-B249C1FFF03B}" type="presParOf" srcId="{6C1B3EB7-F96A-48CC-9102-C32C9653E964}" destId="{4212CBEA-7AB9-46FC-9689-B9D99F43BAF9}" srcOrd="1" destOrd="0" presId="urn:microsoft.com/office/officeart/2005/8/layout/vList3#1"/>
    <dgm:cxn modelId="{E3CC6871-1B4B-4742-84F1-082E9B777345}" type="presParOf" srcId="{3AD1DB4B-19D0-424A-A712-0C06B96D75ED}" destId="{2D0473A3-8423-45DD-982F-8989F9034006}" srcOrd="1" destOrd="0" presId="urn:microsoft.com/office/officeart/2005/8/layout/vList3#1"/>
    <dgm:cxn modelId="{867DC191-12E7-4C3D-834F-A77A6796FA83}" type="presParOf" srcId="{3AD1DB4B-19D0-424A-A712-0C06B96D75ED}" destId="{4B38DCF5-DA7A-4DCE-BF5A-B3F81D8617A0}" srcOrd="2" destOrd="0" presId="urn:microsoft.com/office/officeart/2005/8/layout/vList3#1"/>
    <dgm:cxn modelId="{43E5E0B0-53DE-45C5-A3AA-BFF1C68F4444}" type="presParOf" srcId="{4B38DCF5-DA7A-4DCE-BF5A-B3F81D8617A0}" destId="{BF76008F-62D1-4D3C-A93F-C0AA068E867D}" srcOrd="0" destOrd="0" presId="urn:microsoft.com/office/officeart/2005/8/layout/vList3#1"/>
    <dgm:cxn modelId="{0F2DDDF4-3066-4611-B371-856E7C4A6ED8}" type="presParOf" srcId="{4B38DCF5-DA7A-4DCE-BF5A-B3F81D8617A0}" destId="{B83E6467-A216-4C63-9E8A-F5EA3FF9B4AC}" srcOrd="1" destOrd="0" presId="urn:microsoft.com/office/officeart/2005/8/layout/vList3#1"/>
    <dgm:cxn modelId="{7261ABD7-DC7B-4E11-AADA-F437F082154E}" type="presParOf" srcId="{3AD1DB4B-19D0-424A-A712-0C06B96D75ED}" destId="{8002EBDA-3FE6-4550-80EB-B9B51C29CC03}" srcOrd="3" destOrd="0" presId="urn:microsoft.com/office/officeart/2005/8/layout/vList3#1"/>
    <dgm:cxn modelId="{7BEA867E-300C-4ACB-A2FA-DE88BF682E04}" type="presParOf" srcId="{3AD1DB4B-19D0-424A-A712-0C06B96D75ED}" destId="{60D2F1AF-906E-4CBD-A8A5-1348448EEDC5}" srcOrd="4" destOrd="0" presId="urn:microsoft.com/office/officeart/2005/8/layout/vList3#1"/>
    <dgm:cxn modelId="{CCFEB43C-6D37-44CE-9E8D-D8A4D42C7C24}" type="presParOf" srcId="{60D2F1AF-906E-4CBD-A8A5-1348448EEDC5}" destId="{E1E271CC-B725-47D4-81DB-CB4C5902DF02}" srcOrd="0" destOrd="0" presId="urn:microsoft.com/office/officeart/2005/8/layout/vList3#1"/>
    <dgm:cxn modelId="{6C9F25A8-461B-45CE-BF32-7AC339ED2359}" type="presParOf" srcId="{60D2F1AF-906E-4CBD-A8A5-1348448EEDC5}" destId="{88B853B1-EA56-4E0B-8D45-0A693E44A276}" srcOrd="1" destOrd="0" presId="urn:microsoft.com/office/officeart/2005/8/layout/vList3#1"/>
    <dgm:cxn modelId="{D67A700D-8F53-4E8D-8EB1-31AD51637787}" type="presParOf" srcId="{3AD1DB4B-19D0-424A-A712-0C06B96D75ED}" destId="{9BD004C2-8606-4F35-A9DC-CC17F8340CD5}" srcOrd="5" destOrd="0" presId="urn:microsoft.com/office/officeart/2005/8/layout/vList3#1"/>
    <dgm:cxn modelId="{A58A446C-6AFD-40F1-8227-10888BD1B0A4}" type="presParOf" srcId="{3AD1DB4B-19D0-424A-A712-0C06B96D75ED}" destId="{40D1631D-93A5-46E7-815D-D31B9BACF236}" srcOrd="6" destOrd="0" presId="urn:microsoft.com/office/officeart/2005/8/layout/vList3#1"/>
    <dgm:cxn modelId="{921DFD5E-03E4-4F55-A71C-8D0438C07111}" type="presParOf" srcId="{40D1631D-93A5-46E7-815D-D31B9BACF236}" destId="{92C7E6AC-C598-4D32-BAB3-75F0341F3F94}" srcOrd="0" destOrd="0" presId="urn:microsoft.com/office/officeart/2005/8/layout/vList3#1"/>
    <dgm:cxn modelId="{80CCEDC6-1569-449A-A17F-53F8DFAA6520}" type="presParOf" srcId="{40D1631D-93A5-46E7-815D-D31B9BACF236}" destId="{E72D18E7-AAD8-4C09-B86C-D69A7F12FD7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CBEA-7AB9-46FC-9689-B9D99F43BAF9}">
      <dsp:nvSpPr>
        <dsp:cNvPr id="0" name=""/>
        <dsp:cNvSpPr/>
      </dsp:nvSpPr>
      <dsp:spPr>
        <a:xfrm rot="10800000">
          <a:off x="1083376" y="1527"/>
          <a:ext cx="3490701" cy="816556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Monitoramento e avaliação</a:t>
          </a:r>
          <a:endParaRPr lang="pt-BR" sz="2200" kern="1200" dirty="0"/>
        </a:p>
      </dsp:txBody>
      <dsp:txXfrm rot="10800000">
        <a:off x="1287515" y="1527"/>
        <a:ext cx="3286562" cy="816556"/>
      </dsp:txXfrm>
    </dsp:sp>
    <dsp:sp modelId="{8EE429EF-25FC-4492-82D6-D051FB187878}">
      <dsp:nvSpPr>
        <dsp:cNvPr id="0" name=""/>
        <dsp:cNvSpPr/>
      </dsp:nvSpPr>
      <dsp:spPr>
        <a:xfrm>
          <a:off x="675097" y="1527"/>
          <a:ext cx="816556" cy="8165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6467-A216-4C63-9E8A-F5EA3FF9B4AC}">
      <dsp:nvSpPr>
        <dsp:cNvPr id="0" name=""/>
        <dsp:cNvSpPr/>
      </dsp:nvSpPr>
      <dsp:spPr>
        <a:xfrm rot="10800000">
          <a:off x="1083376" y="1061832"/>
          <a:ext cx="3490701" cy="816556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Organização e gestão do serviço</a:t>
          </a:r>
          <a:endParaRPr lang="pt-BR" sz="2200" kern="1200" dirty="0"/>
        </a:p>
      </dsp:txBody>
      <dsp:txXfrm rot="10800000">
        <a:off x="1287515" y="1061832"/>
        <a:ext cx="3286562" cy="816556"/>
      </dsp:txXfrm>
    </dsp:sp>
    <dsp:sp modelId="{BF76008F-62D1-4D3C-A93F-C0AA068E867D}">
      <dsp:nvSpPr>
        <dsp:cNvPr id="0" name=""/>
        <dsp:cNvSpPr/>
      </dsp:nvSpPr>
      <dsp:spPr>
        <a:xfrm>
          <a:off x="675097" y="1061832"/>
          <a:ext cx="816556" cy="8165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853B1-EA56-4E0B-8D45-0A693E44A276}">
      <dsp:nvSpPr>
        <dsp:cNvPr id="0" name=""/>
        <dsp:cNvSpPr/>
      </dsp:nvSpPr>
      <dsp:spPr>
        <a:xfrm rot="10800000">
          <a:off x="1083376" y="2122138"/>
          <a:ext cx="3490701" cy="816556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Engajamento Público</a:t>
          </a:r>
          <a:endParaRPr lang="pt-BR" sz="2200" kern="1200" dirty="0"/>
        </a:p>
      </dsp:txBody>
      <dsp:txXfrm rot="10800000">
        <a:off x="1287515" y="2122138"/>
        <a:ext cx="3286562" cy="816556"/>
      </dsp:txXfrm>
    </dsp:sp>
    <dsp:sp modelId="{E1E271CC-B725-47D4-81DB-CB4C5902DF02}">
      <dsp:nvSpPr>
        <dsp:cNvPr id="0" name=""/>
        <dsp:cNvSpPr/>
      </dsp:nvSpPr>
      <dsp:spPr>
        <a:xfrm>
          <a:off x="675097" y="2122138"/>
          <a:ext cx="816556" cy="8165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D18E7-AAD8-4C09-B86C-D69A7F12FD7E}">
      <dsp:nvSpPr>
        <dsp:cNvPr id="0" name=""/>
        <dsp:cNvSpPr/>
      </dsp:nvSpPr>
      <dsp:spPr>
        <a:xfrm rot="10800000">
          <a:off x="1083376" y="3182443"/>
          <a:ext cx="3490701" cy="816556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Qualificação da prática clínica</a:t>
          </a:r>
          <a:endParaRPr lang="pt-BR" sz="2200" kern="1200" dirty="0"/>
        </a:p>
      </dsp:txBody>
      <dsp:txXfrm rot="10800000">
        <a:off x="1287515" y="3182443"/>
        <a:ext cx="3286562" cy="816556"/>
      </dsp:txXfrm>
    </dsp:sp>
    <dsp:sp modelId="{92C7E6AC-C598-4D32-BAB3-75F0341F3F94}">
      <dsp:nvSpPr>
        <dsp:cNvPr id="0" name=""/>
        <dsp:cNvSpPr/>
      </dsp:nvSpPr>
      <dsp:spPr>
        <a:xfrm>
          <a:off x="642941" y="3143273"/>
          <a:ext cx="816556" cy="8165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2D42-AEDD-4CE3-B6E1-1ED0EAB77695}" type="datetimeFigureOut">
              <a:rPr lang="es-ES" smtClean="0"/>
              <a:pPr/>
              <a:t>16/09/2015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A208-52BA-499A-8751-A19D551974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428992" y="1357298"/>
            <a:ext cx="2071702" cy="2071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0034" y="3143248"/>
            <a:ext cx="84296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  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da detecção de câncer de colo do útero e de mama na UBS  Buraco da Lagoa, Lagoa Nova /RN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  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Pilar Amparo González García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 Pelotas, 2015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de útero e mamografia.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03.1: Identificar 100% das mulheres com exame citopatológico alterado sem acompanhamento pela unidade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03.2: Identificar 100% das mulheres com mamografia alterada sem acompanhamento pela unidade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de útero e mamografia.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03.3. Realizar busca ativa em 100% de mulheres com exame citopatológico alterado sem acompanhamento pela unidade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03.4. Realizar busca ativa em 100% de mulheres com mamografia alterada sem acompanhamento pela unidade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/>
              <a:t> </a:t>
            </a:r>
            <a:endParaRPr lang="es-ES" sz="2400" dirty="0" smtClean="0"/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04.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04.1. Manter registro da coleta de exame citopatológico de colo de útero em registro específico em 100% das mulheres cadastradas.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04.2. Manter registro da realização da mamografia em registro específico em 100% das mulheres cadastradas.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05.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Mapear as mulheres de risco para câncer de colo de útero e de mama.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05.1. Pesquisar sinais de alerta para câncer de colo de útero em 100% das mulheres entre 25 e 64 anos (Dor e sangramento após relação sexual e/ou corrimento vaginal excessivo).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05.2. Realizar avaliação de risco para câncer de mama em 100% das mulheres entre 50 e 69 anos.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06.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06.1: Orientar 100% das mulheres cadastradas sobre doenças sexualmente transmissíveis (DST) e fatores de risco para câncer de colo de útero.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06.2: Orientar 100% das mulheres cadastradas sobre doenças sexualmente transmissíveis (DST) e fatores de risco para câncer de mama.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500066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Durante a intervenção conseguiram-se cadastrar 340 usuárias, delas 318 mulheres de 25 a 64 anos para o programa da detecção do CCU e 101 mulheres de 50 a 69 anos do programa de mama.</a:t>
            </a:r>
          </a:p>
          <a:p>
            <a:pPr algn="just">
              <a:buNone/>
            </a:pPr>
            <a:r>
              <a:rPr lang="pt-BR" sz="2400" dirty="0" smtClean="0"/>
              <a:t>    </a:t>
            </a:r>
          </a:p>
          <a:p>
            <a:pPr algn="just">
              <a:buNone/>
            </a:pPr>
            <a:r>
              <a:rPr lang="pt-BR" sz="2400" dirty="0" smtClean="0"/>
              <a:t>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número de mulheres entre 25 e 69 anos cadastrados foi aumentando, em especial, no terceiro mês da intervenção sendo possível atingir a meta proposta em 85% para o programa da detecção do CCU e em 75% para o programa de CM.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programa da detecção do CCU, no primeiro mês foram cadastradas 46 usuárias (4,4%).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No segundo mês tenhamos cadastradas 136 usuárias (25,5%).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Já no terceiro mês tenhamos cadastradas 340 usuárias (87,4%).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 seguir,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Figura 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mostra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evolução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destes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indicadores.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dirty="0" smtClean="0">
                <a:latin typeface="Arial" pitchFamily="34" charset="0"/>
                <a:cs typeface="Arial" pitchFamily="34" charset="0"/>
              </a:rPr>
              <a:t>Figura 1: Proporção de mulheres entre 25 e 64 anos com exame em dia para detecção precoces do câncer de colo de útero na UBS “Buraco da Lagoa”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500173"/>
          <a:ext cx="8229600" cy="492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000108"/>
            <a:ext cx="8143932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programa da detecção do CM, no primeiro mês foram cadastradas 46 usuárias (10,9%).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No segundo mês tenhamos cadastradas 136 usuárias (42,6%). 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Já no terceiro mês tenhamos cadastradas 340 usuárias (79,2%).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A seguir, na Figura 2 mostra-se a evolução destes indicadores.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Figura 2: Proporção de mulheres entre 50 e 69 anos com exame em dia para detecção precoces do câncer de mama na UBS “Buraco da Lagoa”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42910" y="1428736"/>
          <a:ext cx="792961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Os cânceres de colo do útero (CCU) e de mama (CM) são os dois tipos de neoplasias que mais atingem as mulheres, tendo maior chance de cura se forem reconhecidos no inicio e receberem tratamento adequado. </a:t>
            </a:r>
          </a:p>
          <a:p>
            <a:pPr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Considerando a alta incidência e a mortalidade relacionadas a essas doenças e a importância de seu controle, realizamos a intervenção nesta ação programática: a de maior dificuldade na unidade.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5226" y="908720"/>
            <a:ext cx="8929718" cy="564360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A ação que mais influiu na captação e/ou cadastro das usuárias foi o trabalho em equipe, intenso e sistemático, destacando-se o papel principal dos ACS na comunidade;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principal dificuldade que influenciou de forma negativa e de fato não se conseguiu atingir a meta nos primeiros meses da intervenção foi o surto de doenças agudas que afetou o município, aumentando muito a demanda espontânea, além das condições do clima com chuvas fortes e alagamentos que impediam o trabalho em alguns momentos.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Percebemos que a população tem maior percepção de risco para o CCU que para o CM (ainda tem: medo), elas acham que o CM é uma doença pior e não procuram os serviços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Podemos garantir que depois da nossa intervenção a população na área adstrita teve um ganho de conhecimentos sobre estas doenças e sua prevenção e controle. 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42844" y="714357"/>
          <a:ext cx="8786874" cy="584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71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Qualidade</a:t>
                      </a:r>
                      <a:endParaRPr lang="es-ES" sz="2000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Adesão</a:t>
                      </a:r>
                      <a:endParaRPr lang="es-ES" sz="2000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Registro</a:t>
                      </a:r>
                      <a:endParaRPr lang="es-ES" sz="2000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Mapea-mento</a:t>
                      </a:r>
                      <a:endParaRPr lang="es-ES" sz="2000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Promoção</a:t>
                      </a:r>
                      <a:endParaRPr lang="es-ES" sz="2000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5132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CCU: </a:t>
                      </a:r>
                      <a:endParaRPr lang="pt-BR" sz="2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Indica-dores </a:t>
                      </a: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quali-dades</a:t>
                      </a: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{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usuárias delas 40 (1)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136 usuárias</a:t>
                      </a:r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delas 123 (2)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 usuárias</a:t>
                      </a:r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delas 318 (3)}</a:t>
                      </a:r>
                      <a:endParaRPr lang="es-ES" sz="1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Amostra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Satisfatória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14 -100%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81 -100%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mês:278-100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Exames cp alterados sem acompanhar e busca ativa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4-100%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6-100%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mês: 7-100%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Manter os registros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específicos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40-100%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mês:123-100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mês:318-100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Pesquisar sinais de alerta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40-100%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mês:123-100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mês:318-100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Orientar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Sobre DSTs e fatores de risco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40-100%.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mês:123-100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mês:318-100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S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2844" y="785791"/>
          <a:ext cx="8786875" cy="564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55"/>
                <a:gridCol w="1447444"/>
                <a:gridCol w="1503495"/>
                <a:gridCol w="1391393"/>
                <a:gridCol w="1447444"/>
                <a:gridCol w="1447444"/>
              </a:tblGrid>
              <a:tr h="830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Qualidade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Adesão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Registro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Mapea-mento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Promoção</a:t>
                      </a:r>
                      <a:endParaRPr lang="es-ES" sz="2000" b="1" u="sng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81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CM: </a:t>
                      </a:r>
                      <a:endParaRPr lang="pt-BR" sz="2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Indica-dores </a:t>
                      </a:r>
                      <a:r>
                        <a:rPr lang="pt-BR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quali-dades</a:t>
                      </a: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{46 usuárias, delas 20 (1)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 usuárias, delas 54 (2)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 usuárias, delas 101 (3)}</a:t>
                      </a:r>
                      <a:endParaRPr lang="es-E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Exame</a:t>
                      </a:r>
                      <a:r>
                        <a:rPr lang="pt-BR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da mama e capacita-ção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para o autoexame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 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mês:101-100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Exames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mmx alterados 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acompanhar 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busca ativa: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 2-100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4-100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mês: 4-100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Manter os registros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específicos: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20-100%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3mês:101-100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Pesquisar sinais de alerta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20-100%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mês:101-100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Orientar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Sobre DSTs e fatores de risco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mês: 20-100%.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mês: 54-100%.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pt-BR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mês:101-100</a:t>
                      </a:r>
                      <a:r>
                        <a:rPr lang="pt-BR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es-E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> 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•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  Importância da intervenção para a equipe: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a capacitação da equipe.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equipe entendeu a importância do controle e seguimento destes programas.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o trabalho integrado de toda a equipe, a integração e o fortalecimento do trabalho em equipe. 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Permitiu que toda a equipe sentisse protagonista destes resultados.</a:t>
            </a:r>
          </a:p>
          <a:p>
            <a:pPr marL="457200" lvl="0" indent="-4572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 “Integração da equipe”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•  Importância da intervenção para o serviço: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Permitiu esclarecer e definir as atribuições e funções dos membros da equipe.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Houve a melhoria dos registros e os agendamentos, otimizando a agenda para a atenção à demanda espontânea.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Promoveu uma melhor classificação do risco das mulheres deste grupo populacional.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a integração de toda a equipe em função dos objetivos.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“Comprometimento da equipe”.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6286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•  Importância da intervenção para a comunidade: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da sua participação nas atividades de educação, promoção e prevenção em saúde (atividades conjuntas).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chegar a todas as comunidades da área de atuação, permitindo as transformações do processo de trabalho melhorando a qualidade dos atendimentos e dos programas.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ganhou uma unidade de saúde integrada, organizada e mais comprometida na melhora dos indicadores de saúde, compreendendo que as visitas domiciliares são importantíssimas na obtenção dos resultados.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“Participação social”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501122" cy="64293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• 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Nível de incorporação da intervenção à  rotina do serviço: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A intervenção exigiu que a equipe se capacitasse para seguir as recomendações do MS relativas ao rastreamento, diagnóstico, tratamento e monitoramento do CCU e CM.</a:t>
            </a: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Faz parte rotina do serviço da unidade tendo impacto em outras atividades: no programa de controle da hipertensão arterial e a diabete, programa de atenção aos idosos, no programa de pré-natal, de atenção as crianças, de atenção odontológica e nutricional, programa de saúde mental, etc.</a:t>
            </a: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Agora para enfrente o serviço funcionará melhor, a unidade terá não a mesma equipe, e sim uma equipe mais unida, fortalecida, com as novas rotinas de trabalho incorporadas e terá uma comunidade mais comprometida com a sua saúde, mais valorizada, com mais cultura de saúde e melhor atendida.</a:t>
            </a:r>
          </a:p>
          <a:p>
            <a:pPr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“Organização do serviço”.</a:t>
            </a:r>
            <a:endParaRPr lang="es-E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Reﬂexão crítica sobre o processo pessoal de aprendizagem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50072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O curso é uma grande oportunidade para nós médicos que trabalhamos na atenção básica. Foi, e será uma ferramenta importantíssima na preparação de nosso trabalho na UBS. </a:t>
            </a:r>
          </a:p>
          <a:p>
            <a:pPr algn="just">
              <a:buNone/>
            </a:pP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Todo o trabalho feito tem servido enquanto motivação para executar este mesmo trabalho, em outros programas, como o de Hipertensão Arterial, Diabetes Mellitus e Atenção dos Idosos. </a:t>
            </a:r>
          </a:p>
          <a:p>
            <a:pPr algn="just">
              <a:buNone/>
            </a:pP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A intervenção foi criando uma relação de participação entre os profissionais da UBS e a comunidade, facilitando a percepção dos benefícios e redução da barreira, aumentando a adesão das usuárias às consultas e a realização dos exames complementares.</a:t>
            </a:r>
            <a:endParaRPr lang="es-ES" sz="3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Fotografia da Equipe de Saúde da Família e da UBS “Buraco da Lagoa”, Lagoa Nova/RN, 2015.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4" name="Espaço Reservado para Conteúdo 3" descr="C:\Users\Espaco Multi\Downloads\20150324_1058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57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Espaco Multi\Downloads\Todo da Intervenção\Fotos da Intervenção\20150326_082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36" y="3000372"/>
            <a:ext cx="45709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0" y="714374"/>
            <a:ext cx="8858280" cy="5786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• 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Características do município:</a:t>
            </a:r>
          </a:p>
          <a:p>
            <a:pPr>
              <a:buNone/>
            </a:pPr>
            <a:endParaRPr lang="es-ES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região nordeste, Rio Grande do Norte, esta localizado o município Lagoa Nova, com uma população de mais ou menos 15.000,00 habitantes.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atividade econômica mais importante é a agricultura, onde o terreno é semidesértico e arenoso;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Há um hospital e quatros Unidade Básica de Saúde (UBS), três rural e uma na cidade;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Fotografias de Palestra à população na UBS “Buraco da Lagoa”, Lagoa Nova/RN, 2015.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Espaço Reservado para Conteúdo 3" descr="C:\Users\Espaco Multi\Downloads\20150325_0822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1442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ESPACO~1\AppData\Local\Temp\Rar$DIa0.790\20150325_082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6876256" y="4143380"/>
            <a:ext cx="360040" cy="3657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471815" y="3963360"/>
            <a:ext cx="288032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28184" y="4143380"/>
            <a:ext cx="257200" cy="3929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Fotografias de Atendimentos Odontológicos e pré-natais na UBS “Buraco da Lagoa”, Lagoa Nova/RN, 2015, aproveitando todos os cenários de contato com a população.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Espaço Reservado para Conteúdo 3" descr="C:\Users\Espaco Multi\Downloads\IMG-20150331-WA0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39057"/>
            <a:ext cx="4000497" cy="283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Espaco Multi\Downloads\20150331_102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357" y="3155532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883201" y="4005064"/>
            <a:ext cx="288032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40152" y="3933056"/>
            <a:ext cx="216024" cy="278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413769" y="4072512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796685" y="4146800"/>
            <a:ext cx="375715" cy="436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19672" y="3717032"/>
            <a:ext cx="355149" cy="494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Reflexão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objetivo foi cumprido: uma equipe mais competente, capacitada, eficiente, com maior vínculo com sua população e gestores.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final do curso a comunidade é objeto de melhora no atendimento.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Elaborar os textos do curso também tem ajudado a aprender melhor o português. 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Agradeço a UFPel por oferecer a oportunidade de participar no curso e ser hoje uma profissional melhor preparada na atenção básica de saúde.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43438" y="3643314"/>
            <a:ext cx="321471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BR" sz="4400" dirty="0" smtClean="0">
                <a:latin typeface="Arial" pitchFamily="34" charset="0"/>
                <a:cs typeface="Arial" pitchFamily="34" charset="0"/>
              </a:rPr>
              <a:t>“Obrigada”</a:t>
            </a:r>
            <a:r>
              <a:rPr lang="es-E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428728" y="1142984"/>
            <a:ext cx="2214578" cy="221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500042"/>
            <a:ext cx="8543956" cy="585791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Características da UBS:</a:t>
            </a:r>
          </a:p>
          <a:p>
            <a:pPr marL="0" indent="0" algn="just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UBS Buraco da Lagoa, área rural, a oitos quilômetros da cidade, sendo uma UBS pequena.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Atende-se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demanda de mil e novecentos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oitos (1928) habitantes com uma área geográfica de abrangência de onzes comunidades (sítios).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é composta por um médico generalista, um médico odontologista, um auxiliar em saúde bucal, uma enfermeira, uma auxiliar de enfermagem e cincos ACS. </a:t>
            </a:r>
          </a:p>
          <a:p>
            <a:pPr algn="just"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• 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Situação da ação programática antes da intervenção: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	</a:t>
            </a: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pt-BR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 diagnóstico situacional realizado pela equipe da UBS priorizou-se o programa da prevenção e do controle do câncer de mama e colo do útero. </a:t>
            </a:r>
          </a:p>
          <a:p>
            <a:pPr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UBS tem aproximadamente 289 mulheres entre 25 e 69 anos de idades e essa população existiam 265 usuárias no programa de detecção de CCU (55%) e 65 usuárias no programa de CM (45%). 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 geral:</a:t>
            </a:r>
            <a:endParaRPr lang="es-E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Melhorar a detecção do câncer de colo do útero e do câncer de mama na UBS Buraco da Lagoa, Lagoa Nova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RN.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	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8647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Cobertura                                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Qualidade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Adesão</a:t>
            </a:r>
          </a:p>
          <a:p>
            <a:pPr>
              <a:defRPr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Registro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Mapeamento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</a:t>
            </a:r>
          </a:p>
          <a:p>
            <a:pPr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     As ações foram planejadas para serem executadas  no período de 16 semanas.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3224128"/>
              </p:ext>
            </p:extLst>
          </p:nvPr>
        </p:nvGraphicFramePr>
        <p:xfrm>
          <a:off x="3643306" y="928670"/>
          <a:ext cx="5249175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r>
              <a:rPr lang="pt-BR" dirty="0" smtClean="0"/>
              <a:t>	</a:t>
            </a:r>
            <a:r>
              <a:rPr lang="es-ES" dirty="0" smtClean="0"/>
              <a:t> </a:t>
            </a:r>
            <a:r>
              <a:rPr lang="pt-BR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de detecção precoce do Câncer de Colo de Útero e do Câncer de Mama.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Meta: 01.1- Ampliar a cobertura de detecção precoces do câncer de colo de útero das mulheres na faixa etária entre 25 e 64 anos de idade para 85%.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87,4% (278 mulheres com citopatológico em dia).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Meta: 01.2- Ampliar a cobertura de detecção precoces do câncer de mama das mulheres na faixa etária entre 50 e 69 anos de idade para 75%.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79,2% (80 mulheres com mamografia em dia).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Objetivos, Metas e Resultados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02: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e de mama na unidade de saúde.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02.1: Obter 100% de coleta de as mostras satisfatórias do exame citopatológico de colo de útero.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02.2: Obter 100% de realização de exame de mama em consulta a mulheres entre 50 e 69 anos.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nos três meses.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1768</Words>
  <Application>Microsoft Office PowerPoint</Application>
  <PresentationFormat>Apresentação na tela (4:3)</PresentationFormat>
  <Paragraphs>303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Tema do Office</vt:lpstr>
      <vt:lpstr>Apresentação do PowerPoint</vt:lpstr>
      <vt:lpstr>Introdução </vt:lpstr>
      <vt:lpstr>Apresentação do PowerPoint</vt:lpstr>
      <vt:lpstr>Apresentação do PowerPoint</vt:lpstr>
      <vt:lpstr>Apresentação do PowerPoint</vt:lpstr>
      <vt:lpstr>Objetivo geral:</vt:lpstr>
      <vt:lpstr>Metodologia    </vt:lpstr>
      <vt:lpstr>Objetivos, Metas e Resultados    </vt:lpstr>
      <vt:lpstr>Objetivos, Metas e Resultados</vt:lpstr>
      <vt:lpstr>Objetivos, Metas e Resultados</vt:lpstr>
      <vt:lpstr>Objetivos, Metas e Resultados</vt:lpstr>
      <vt:lpstr>Objetivos, Metas e Resultados</vt:lpstr>
      <vt:lpstr>Objetivos, Metas e Resultados</vt:lpstr>
      <vt:lpstr>Objetivos, Metas e Resultados</vt:lpstr>
      <vt:lpstr>Resultados</vt:lpstr>
      <vt:lpstr>Resultados</vt:lpstr>
      <vt:lpstr>Figura 1: Proporção de mulheres entre 25 e 64 anos com exame em dia para detecção precoces do câncer de colo de útero na UBS “Buraco da Lagoa”    </vt:lpstr>
      <vt:lpstr>Resultados </vt:lpstr>
      <vt:lpstr>Figura 2: Proporção de mulheres entre 50 e 69 anos com exame em dia para detecção precoces do câncer de mama na UBS “Buraco da Lagoa”</vt:lpstr>
      <vt:lpstr>Resultados</vt:lpstr>
      <vt:lpstr>Resultados</vt:lpstr>
      <vt:lpstr>Resultados</vt:lpstr>
      <vt:lpstr>Resultados</vt:lpstr>
      <vt:lpstr>  Discussão     </vt:lpstr>
      <vt:lpstr>Discussão </vt:lpstr>
      <vt:lpstr>Discussão </vt:lpstr>
      <vt:lpstr>Discussão </vt:lpstr>
      <vt:lpstr>Reﬂexão crítica sobre o processo pessoal de aprendizagem</vt:lpstr>
      <vt:lpstr>Fotografia da Equipe de Saúde da Família e da UBS “Buraco da Lagoa”, Lagoa Nova/RN, 2015. </vt:lpstr>
      <vt:lpstr>Fotografias de Palestra à população na UBS “Buraco da Lagoa”, Lagoa Nova/RN, 2015. </vt:lpstr>
      <vt:lpstr>Fotografias de Atendimentos Odontológicos e pré-natais na UBS “Buraco da Lagoa”, Lagoa Nova/RN, 2015, aproveitando todos os cenários de contato com a população. </vt:lpstr>
      <vt:lpstr>Reflexão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Espaco Multi</dc:creator>
  <cp:lastModifiedBy>Suyane</cp:lastModifiedBy>
  <cp:revision>155</cp:revision>
  <dcterms:created xsi:type="dcterms:W3CDTF">2015-08-19T15:42:12Z</dcterms:created>
  <dcterms:modified xsi:type="dcterms:W3CDTF">2015-09-16T08:56:49Z</dcterms:modified>
</cp:coreProperties>
</file>