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  <p:sldMasterId id="2147483946" r:id="rId2"/>
    <p:sldMasterId id="2147483958" r:id="rId3"/>
  </p:sldMasterIdLst>
  <p:sldIdLst>
    <p:sldId id="259" r:id="rId4"/>
    <p:sldId id="283" r:id="rId5"/>
    <p:sldId id="282" r:id="rId6"/>
    <p:sldId id="257" r:id="rId7"/>
    <p:sldId id="260" r:id="rId8"/>
    <p:sldId id="285" r:id="rId9"/>
    <p:sldId id="263" r:id="rId10"/>
    <p:sldId id="286" r:id="rId11"/>
    <p:sldId id="288" r:id="rId12"/>
    <p:sldId id="289" r:id="rId13"/>
    <p:sldId id="292" r:id="rId14"/>
    <p:sldId id="290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284" r:id="rId24"/>
    <p:sldId id="301" r:id="rId25"/>
    <p:sldId id="276" r:id="rId26"/>
    <p:sldId id="278" r:id="rId27"/>
    <p:sldId id="302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246E-A39B-4BAC-8187-C23C91228D7D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420974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34E8-1315-43CE-930D-5AC1F667610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420998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A79C-D925-4390-9C92-03B5AC66C2D0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90735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246E-A39B-4BAC-8187-C23C91228D7D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97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E10A-D3E1-4378-BFD2-1121C0F45825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5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CEE0-D716-48AD-90EC-0B7899F0AC23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3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6B30-6F90-43BF-8FD7-C87DC71F8C6B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8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CCE7-B37E-4E5B-98F7-066A9FA8D370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05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6DAC-D97B-4BF1-B7DF-079657EE09BE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91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0DF4-C21B-4D65-B803-211D2D5FEBA7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93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7252-C023-463E-B297-A3A1FEB809F8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E10A-D3E1-4378-BFD2-1121C0F4582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068432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921-4D60-485B-9A81-5D1EAE28B9D4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82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34E8-1315-43CE-930D-5AC1F6676105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88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A79C-D925-4390-9C92-03B5AC66C2D0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86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246E-A39B-4BAC-8187-C23C91228D7D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5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E10A-D3E1-4378-BFD2-1121C0F45825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23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CEE0-D716-48AD-90EC-0B7899F0AC23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58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6B30-6F90-43BF-8FD7-C87DC71F8C6B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60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CCE7-B37E-4E5B-98F7-066A9FA8D370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29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6DAC-D97B-4BF1-B7DF-079657EE09BE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00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0DF4-C21B-4D65-B803-211D2D5FEBA7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2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CEE0-D716-48AD-90EC-0B7899F0AC23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405572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7252-C023-463E-B297-A3A1FEB809F8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1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921-4D60-485B-9A81-5D1EAE28B9D4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5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34E8-1315-43CE-930D-5AC1F6676105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53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A79C-D925-4390-9C92-03B5AC66C2D0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5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6B30-6F90-43BF-8FD7-C87DC71F8C6B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123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CCE7-B37E-4E5B-98F7-066A9FA8D370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58185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6DAC-D97B-4BF1-B7DF-079657EE09BE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21186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0DF4-C21B-4D65-B803-211D2D5FEBA7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4361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7252-C023-463E-B297-A3A1FEB809F8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5888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5921-4D60-485B-9A81-5D1EAE28B9D4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2892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2E7F-C084-42DF-BA7F-F0F44C07C681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92130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2E7F-C084-42DF-BA7F-F0F44C07C681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2E7F-C084-42DF-BA7F-F0F44C07C681}" type="slidenum">
              <a:rPr lang="es-ES" alt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alt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357301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668"/>
            <a:ext cx="110331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123728" y="1487031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UNIVERSIDADE FEDERAL DE </a:t>
            </a:r>
            <a:r>
              <a:rPr lang="pt-BR" sz="2400" b="1" dirty="0" smtClean="0"/>
              <a:t>PELOTAS</a:t>
            </a:r>
          </a:p>
          <a:p>
            <a:endParaRPr lang="pt-BR" sz="2400" b="1" dirty="0"/>
          </a:p>
          <a:p>
            <a:endParaRPr lang="pt-BR" sz="2400" b="1" dirty="0"/>
          </a:p>
          <a:p>
            <a:r>
              <a:rPr lang="pt-BR" sz="2400" dirty="0"/>
              <a:t>Especialização em Saúde da Família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419872" y="4941168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>
              <a:solidFill>
                <a:srgbClr val="0070C0"/>
              </a:solidFill>
            </a:endParaRPr>
          </a:p>
          <a:p>
            <a:r>
              <a:rPr lang="pt-BR" b="1" dirty="0" smtClean="0"/>
              <a:t>Porfirio Rodriguez Lopez</a:t>
            </a:r>
          </a:p>
          <a:p>
            <a:endParaRPr lang="pt-BR" b="1" dirty="0" smtClean="0"/>
          </a:p>
          <a:p>
            <a:r>
              <a:rPr lang="pt-BR" b="1" dirty="0" smtClean="0"/>
              <a:t>Orientadora</a:t>
            </a:r>
            <a:r>
              <a:rPr lang="pt-BR" b="1" dirty="0"/>
              <a:t>: Suyane de Souza Lemos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5760" y="3365267"/>
            <a:ext cx="8964488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da atenção à saúde dos usuários com hipertensão arterial sistêmica </a:t>
            </a: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e/ou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diabetes mellitus na UBS  Lagoa de Velhos, Lagoa de Velhos, RN</a:t>
            </a:r>
            <a:endParaRPr lang="pt-BR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2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 Objetivo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Melhorar a qualidade da atenção a hipertensos e/ou diabéticos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exame clínico apropriado em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 em dia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Foram avaliados 100% dos (326) HA e (90) DM cadastrados na intervenção com exame clínico de acordo com o protocolo pelo médico da ESF nas consultas agendadas</a:t>
            </a:r>
          </a:p>
        </p:txBody>
      </p:sp>
    </p:spTree>
    <p:extLst>
      <p:ext uri="{BB962C8B-B14F-4D97-AF65-F5344CB8AC3E}">
        <p14:creationId xmlns:p14="http://schemas.microsoft.com/office/powerpoint/2010/main" val="19599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 Melhorar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qualidade da atenção a hipertensos e/ou diabéticos.</a:t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b="1" dirty="0" smtClean="0"/>
              <a:t>Meta </a:t>
            </a:r>
            <a:r>
              <a:rPr lang="pt-BR" b="1" dirty="0"/>
              <a:t>3.1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Garantir a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diabéticos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realização de exames complementares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b="1" dirty="0" smtClean="0"/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Durante os três meses foram avaliados 100% dos (326) HA e (90) DM cadastrados na intervenção com exames complementares de acordo com o protocolo </a:t>
            </a:r>
          </a:p>
        </p:txBody>
      </p:sp>
    </p:spTree>
    <p:extLst>
      <p:ext uri="{BB962C8B-B14F-4D97-AF65-F5344CB8AC3E}">
        <p14:creationId xmlns:p14="http://schemas.microsoft.com/office/powerpoint/2010/main" val="18435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10081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4</a:t>
            </a:r>
            <a:r>
              <a:rPr lang="es-ES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diabéticos.</a:t>
            </a:r>
          </a:p>
        </p:txBody>
      </p:sp>
      <p:sp>
        <p:nvSpPr>
          <p:cNvPr id="1536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220072" y="3068960"/>
            <a:ext cx="3312368" cy="3440086"/>
          </a:xfrm>
        </p:spPr>
        <p:txBody>
          <a:bodyPr/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Durante a intervenção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dos usuários tiveram acesso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medicamentos da farmácia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popular/</a:t>
            </a:r>
            <a:r>
              <a:rPr lang="pt-BR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Hiperdia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correspondem 326 HÁ e 90 DM</a:t>
            </a:r>
          </a:p>
          <a:p>
            <a:endParaRPr lang="pt-BR" altLang="pt-BR" dirty="0" smtClean="0"/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467544" y="1700808"/>
            <a:ext cx="8208912" cy="1224135"/>
          </a:xfrm>
          <a:prstGeom prst="rect">
            <a:avLst/>
          </a:prstGeom>
        </p:spPr>
        <p:txBody>
          <a:bodyPr/>
          <a:lstStyle/>
          <a:p>
            <a:pPr marL="257175" indent="-257175" algn="ctr">
              <a:spcBef>
                <a:spcPct val="20000"/>
              </a:spcBef>
              <a:defRPr/>
            </a:pPr>
            <a:r>
              <a:rPr lang="pt-BR" sz="2400" b="1" dirty="0">
                <a:solidFill>
                  <a:prstClr val="black"/>
                </a:solidFill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4.1</a:t>
            </a:r>
            <a:r>
              <a:rPr 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: Priorizar </a:t>
            </a:r>
            <a:r>
              <a:rPr 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a prescrição de medicamentos da farmácia popular para 100% dos hipertensos </a:t>
            </a:r>
            <a:r>
              <a:rPr 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e/ou diabéticos. </a:t>
            </a:r>
            <a:endParaRPr lang="pt-BR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57175" indent="-257175">
              <a:spcBef>
                <a:spcPct val="20000"/>
              </a:spcBef>
              <a:defRPr/>
            </a:pPr>
            <a:r>
              <a:rPr 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  <a:endParaRPr lang="pt-BR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55" y="3068960"/>
            <a:ext cx="288925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55" y="4869160"/>
            <a:ext cx="2889250" cy="1686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2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5: Melhorar a qualidade da atenção a hipertensos e/ou diabéticos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avaliação da necessidade de atendimento odontológico em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Durante a intervenção o 100% dos hipertensos e diabéticos,326 e 90 respectivamente tiveram avaliação da necessidade de atendimento odontológico</a:t>
            </a:r>
          </a:p>
        </p:txBody>
      </p:sp>
    </p:spTree>
    <p:extLst>
      <p:ext uri="{BB962C8B-B14F-4D97-AF65-F5344CB8AC3E}">
        <p14:creationId xmlns:p14="http://schemas.microsoft.com/office/powerpoint/2010/main" val="30625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Melhorar a adesão de hipertensos e/ou diabéticos ao programa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Buscar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 faltosos às consultas na unidade</a:t>
            </a:r>
          </a:p>
          <a:p>
            <a:pPr marL="0" indent="0"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mês,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tivemos 13 usuários faltosos à consulta com busca ativa por os ACS 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quais foram agendadas na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mesma semana. Já 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meses dois e três só tivemos um usuário faltoso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consulta com busca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ativa.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7: Melhorar o registro das informações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7.1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 cadastrados na unidade de saúde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326 hipertensos e 90 diabéticos tiveram um registro adequado durante os três meses da intervenção o que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representou 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8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Mapear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hipertensos e diabéticos de risco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para 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doença cardiovascular. </a:t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8.1: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 cadastrados na unidade de saúde.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dos HA e DM tiverem a estratificação de risco cardiovascular por exame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dia e os que tiveram risco elevado forem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avaliados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consulta do cardiologista</a:t>
            </a: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alt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Objetivo 9: Promover a saúde de hipertensos e diabéticos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9.1: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diabéticos.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100% dos usuários 326 HA e 90 DM da consulta tiveram orientação nutricional sobre alimentação saudável durante a intervenção.</a:t>
            </a: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 Promover a saúde de hipertensos e diabéticos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10.1: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usuários hipertensos e diabéticos.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dos usuários acompanhados na consulta de Hiperdia tiveram orientação sobre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prática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atividade física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11: Promover a saúde de hipertensos e diabéticos.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11.1: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usuários hipertensos e diabéticos.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decorrer da intervenção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dos usuários da consulta de Hiperdia tiveram orientação sobre os riscos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tabagismo.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0872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Introdução</a:t>
            </a:r>
            <a:endParaRPr lang="pt-BR" sz="2400" b="1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Lagoa </a:t>
            </a:r>
            <a:r>
              <a:rPr lang="pt-BR" sz="2400" dirty="0"/>
              <a:t>de velhos, município no estado do </a:t>
            </a:r>
            <a:r>
              <a:rPr lang="pt-BR" sz="2400" dirty="0" smtClean="0"/>
              <a:t>RN</a:t>
            </a:r>
          </a:p>
          <a:p>
            <a:pPr algn="just"/>
            <a:r>
              <a:rPr lang="pt-BR" sz="2400" dirty="0" smtClean="0"/>
              <a:t>fundado </a:t>
            </a:r>
            <a:r>
              <a:rPr lang="pt-BR" sz="2400" dirty="0"/>
              <a:t>11 de maio de </a:t>
            </a:r>
            <a:r>
              <a:rPr lang="pt-BR" sz="2400" dirty="0" smtClean="0"/>
              <a:t>1963, localizada </a:t>
            </a:r>
            <a:r>
              <a:rPr lang="pt-BR" sz="2400" dirty="0"/>
              <a:t>na microrregião da Borborema </a:t>
            </a:r>
            <a:r>
              <a:rPr lang="pt-BR" sz="2400" dirty="0" smtClean="0"/>
              <a:t>potiguar.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P</a:t>
            </a:r>
            <a:r>
              <a:rPr lang="pt-BR" sz="2400" dirty="0" smtClean="0"/>
              <a:t>opulação </a:t>
            </a:r>
            <a:r>
              <a:rPr lang="pt-BR" sz="2400" dirty="0"/>
              <a:t>de 2975 </a:t>
            </a:r>
            <a:r>
              <a:rPr lang="pt-BR" sz="2400" dirty="0" smtClean="0"/>
              <a:t>habitantes.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No início da intervenção, a estimativa </a:t>
            </a:r>
            <a:r>
              <a:rPr lang="pt-BR" sz="2400" dirty="0"/>
              <a:t>do número de </a:t>
            </a:r>
            <a:r>
              <a:rPr lang="pt-BR" sz="2400" dirty="0" smtClean="0"/>
              <a:t>hipertensos e/ou diabéticos </a:t>
            </a:r>
            <a:r>
              <a:rPr lang="pt-BR" sz="2400" dirty="0"/>
              <a:t>com 20 anos ou mais residentes na </a:t>
            </a:r>
            <a:r>
              <a:rPr lang="pt-BR" sz="2400" dirty="0" smtClean="0"/>
              <a:t>área foi de 616 e 176 usuários respectivamente e tinha  registrado somente  </a:t>
            </a:r>
            <a:r>
              <a:rPr lang="pt-BR" sz="2400" dirty="0"/>
              <a:t>246 hipertensos e 70 diabéticos, atingindo uma cobertura de 40% para os </a:t>
            </a:r>
            <a:r>
              <a:rPr lang="pt-BR" sz="2400" dirty="0" smtClean="0"/>
              <a:t>dois.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21618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alt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Objetivo 12: Promover a saúde de hipertensos e diabéticos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12.1: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usuários hipertensos e diabéticos. </a:t>
            </a:r>
          </a:p>
          <a:p>
            <a:pPr>
              <a:defRPr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marL="0" indent="0">
              <a:buNone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Durante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intervenção, 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dos usuários da consulta de Hiperdia tiveram  orientação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val="14434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Discussão</a:t>
            </a:r>
          </a:p>
          <a:p>
            <a:pPr algn="just"/>
            <a:r>
              <a:rPr lang="pt-BR" sz="2400" dirty="0" smtClean="0"/>
              <a:t>A intervenção, em nossa unidade básica de saúde, propiciou a ampliação da cobertura com 353 usuários cadastrados na consulta (326 hipertensos e 90 diabéticos para um 52,9% de hipertensos e 51,1% de diabéticos).</a:t>
            </a:r>
            <a:r>
              <a:rPr lang="pt-BR" sz="2400" dirty="0"/>
              <a:t>	</a:t>
            </a:r>
            <a:endParaRPr lang="pt-BR" sz="2400" dirty="0" smtClean="0"/>
          </a:p>
          <a:p>
            <a:pPr algn="just"/>
            <a:r>
              <a:rPr lang="pt-BR" sz="2400" dirty="0" smtClean="0"/>
              <a:t>A melhoria </a:t>
            </a:r>
            <a:r>
              <a:rPr lang="pt-BR" sz="2400" dirty="0"/>
              <a:t>dos registros e a qualidade da atenção aos usuários com destaque para os hipertensos e diabéticos</a:t>
            </a:r>
            <a:r>
              <a:rPr lang="pt-BR" sz="2400" dirty="0" smtClean="0"/>
              <a:t>	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> </a:t>
            </a:r>
            <a:endParaRPr lang="pt-BR" sz="2400" dirty="0" smtClean="0"/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intervenção exigiu que a equipe se capacitasse para seguir as recomendações do Ministério da Saúde relativa ao rastreamento, diagnóstico, tratamento e monitoramento da Hipertensão	 e </a:t>
            </a:r>
            <a:r>
              <a:rPr lang="pt-BR" sz="2400" dirty="0" smtClean="0"/>
              <a:t>Diabetes,. e essas atividades </a:t>
            </a:r>
            <a:r>
              <a:rPr lang="pt-BR" sz="2400" dirty="0"/>
              <a:t>promoveu o	 trabalho </a:t>
            </a:r>
            <a:r>
              <a:rPr lang="pt-BR" sz="2400" dirty="0" smtClean="0"/>
              <a:t>integrado</a:t>
            </a:r>
          </a:p>
          <a:p>
            <a:pPr algn="just"/>
            <a:endParaRPr lang="pt-BR" dirty="0">
              <a:solidFill>
                <a:srgbClr val="0070C0"/>
              </a:solidFill>
            </a:endParaRPr>
          </a:p>
          <a:p>
            <a:pPr algn="just"/>
            <a:r>
              <a:rPr lang="pt-BR" dirty="0">
                <a:solidFill>
                  <a:srgbClr val="0070C0"/>
                </a:solidFill>
              </a:rPr>
              <a:t> </a:t>
            </a:r>
          </a:p>
        </p:txBody>
      </p:sp>
    </p:spTree>
    <p:extLst>
      <p:ext uri="{BB962C8B-B14F-4D97-AF65-F5344CB8AC3E}">
        <p14:creationId xmlns:p14="http://schemas.microsoft.com/office/powerpoint/2010/main" val="1218669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227687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A incorporação das ações previstas no projeto </a:t>
            </a:r>
            <a:r>
              <a:rPr lang="pt-BR" sz="2400" dirty="0" smtClean="0"/>
              <a:t>à </a:t>
            </a:r>
            <a:r>
              <a:rPr lang="pt-BR" sz="2400" dirty="0"/>
              <a:t>rotina dos serviços é uma realidade para beneficio dos usuários de nosso município e que tem aprovação do gestor municipal e da equipe de professionais da UBS o que dá viabilidade da continuidade das ações programáticas</a:t>
            </a:r>
          </a:p>
          <a:p>
            <a:endParaRPr lang="pt-BR" sz="2400" dirty="0"/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6924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99592" y="1124744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Reflexão crítica sobre o processo pessoal de </a:t>
            </a:r>
            <a:r>
              <a:rPr lang="pt-BR" sz="2400" b="1" dirty="0" smtClean="0"/>
              <a:t>aprendizagem</a:t>
            </a:r>
          </a:p>
          <a:p>
            <a:endParaRPr lang="pt-BR" sz="2400" b="1" dirty="0"/>
          </a:p>
          <a:p>
            <a:pPr algn="just"/>
            <a:r>
              <a:rPr lang="pt-BR" sz="2400" dirty="0" smtClean="0"/>
              <a:t>O processo </a:t>
            </a:r>
            <a:r>
              <a:rPr lang="pt-BR" sz="2400" dirty="0"/>
              <a:t>da especialização foi uma experiência muito </a:t>
            </a:r>
            <a:r>
              <a:rPr lang="pt-BR" sz="2400" dirty="0" smtClean="0"/>
              <a:t>importante, aumentou </a:t>
            </a:r>
            <a:r>
              <a:rPr lang="pt-BR" sz="2400" dirty="0"/>
              <a:t>minha preparação </a:t>
            </a:r>
            <a:r>
              <a:rPr lang="pt-BR" sz="2400" dirty="0" smtClean="0"/>
              <a:t>acadêmico, melhorando os </a:t>
            </a:r>
            <a:r>
              <a:rPr lang="pt-BR" sz="2400" dirty="0"/>
              <a:t>atendimentos em nossa UBS, dos usuários da consulta de Hiperdia, das ações da equipe de ESF, dos conhecimentos sobre os principais protocolos de Ministério de Saúde e do desempenho </a:t>
            </a:r>
            <a:r>
              <a:rPr lang="pt-BR" sz="2400" dirty="0" smtClean="0"/>
              <a:t>da linguagem </a:t>
            </a:r>
            <a:r>
              <a:rPr lang="pt-BR" sz="2400" dirty="0"/>
              <a:t>e comunicação com a comunidade em geral.</a:t>
            </a:r>
          </a:p>
        </p:txBody>
      </p:sp>
    </p:spTree>
    <p:extLst>
      <p:ext uri="{BB962C8B-B14F-4D97-AF65-F5344CB8AC3E}">
        <p14:creationId xmlns:p14="http://schemas.microsoft.com/office/powerpoint/2010/main" val="29464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94734" cy="63367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5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3808" y="2708921"/>
            <a:ext cx="345638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Muito obrigado </a:t>
            </a:r>
            <a:endParaRPr lang="pt-BR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25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solidFill>
                <a:srgbClr val="0070C0"/>
              </a:solidFill>
            </a:endParaRPr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hipertensão arterial (HA) é a mais frequente das doenças crônicas não transmissíveis (DCNT) e o principal fator de risco para complicações cardiovasculares como acidente vascular cerebral e infarto agudo do miocárdio, além da doença renal crônica terminal. </a:t>
            </a:r>
            <a:endParaRPr lang="pt-BR" sz="2400" dirty="0" smtClean="0"/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>A prevalência do diabetes mellitus (DM) vem crescendo mundialmente, configurando-se atualmente como uma epidemia resultante, em grande parte, do envelhecimento da população, contudo, o sedentarismo, a alimentação inadequada e o aumento da obesidade também são responsáveis pela expansão global do diabetes. </a:t>
            </a:r>
          </a:p>
        </p:txBody>
      </p:sp>
    </p:spTree>
    <p:extLst>
      <p:ext uri="{BB962C8B-B14F-4D97-AF65-F5344CB8AC3E}">
        <p14:creationId xmlns:p14="http://schemas.microsoft.com/office/powerpoint/2010/main" val="22667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39552" y="1628800"/>
            <a:ext cx="82809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Objetivo G</a:t>
            </a:r>
            <a:r>
              <a:rPr lang="pt-BR" sz="2400" b="1" dirty="0" smtClean="0"/>
              <a:t>eral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sz="2400" dirty="0"/>
              <a:t>Melhorar a atenção à saúde </a:t>
            </a:r>
            <a:r>
              <a:rPr lang="pt-BR" sz="2400" dirty="0" smtClean="0"/>
              <a:t>dos usuários com hipertensão </a:t>
            </a:r>
            <a:r>
              <a:rPr lang="pt-BR" sz="2400" dirty="0"/>
              <a:t>e </a:t>
            </a:r>
            <a:r>
              <a:rPr lang="pt-BR" sz="2400" dirty="0" smtClean="0"/>
              <a:t>diabetes </a:t>
            </a:r>
            <a:r>
              <a:rPr lang="pt-BR" sz="2400" dirty="0"/>
              <a:t>na UBS Lagoa dos Velhos, Lagoa dos Velhos, RN.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043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11560" y="126876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Objetivos específicos </a:t>
            </a:r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1. Ampliar a cobertura a hipertensos e/ou diabéticos.</a:t>
            </a:r>
          </a:p>
          <a:p>
            <a:r>
              <a:rPr lang="pt-BR" sz="2400" dirty="0"/>
              <a:t>2. Melhorar a qualidade da atenção a hipertensos e/ou diabéticos.</a:t>
            </a:r>
          </a:p>
          <a:p>
            <a:r>
              <a:rPr lang="pt-BR" sz="2400" dirty="0"/>
              <a:t>3. Melhorar a adesão de hipertensos e/ou diabéticos ao programa.</a:t>
            </a:r>
          </a:p>
          <a:p>
            <a:r>
              <a:rPr lang="pt-BR" sz="2400" dirty="0"/>
              <a:t>4. Melhorar o registro das informações.</a:t>
            </a:r>
          </a:p>
          <a:p>
            <a:r>
              <a:rPr lang="pt-BR" sz="2400" dirty="0"/>
              <a:t>5. Mapear hipertensos e diabéticos de risco para doença cardiovascular.</a:t>
            </a:r>
          </a:p>
          <a:p>
            <a:r>
              <a:rPr lang="pt-BR" sz="2400" dirty="0"/>
              <a:t>6. Promover a saúde de hipertensos e diabéticos.</a:t>
            </a:r>
          </a:p>
        </p:txBody>
      </p:sp>
    </p:spTree>
    <p:extLst>
      <p:ext uri="{BB962C8B-B14F-4D97-AF65-F5344CB8AC3E}">
        <p14:creationId xmlns:p14="http://schemas.microsoft.com/office/powerpoint/2010/main" val="89373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571" y="520142"/>
            <a:ext cx="7772400" cy="490066"/>
          </a:xfrm>
        </p:spPr>
        <p:txBody>
          <a:bodyPr>
            <a:noAutofit/>
          </a:bodyPr>
          <a:lstStyle/>
          <a:p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6"/>
          <p:cNvSpPr txBox="1">
            <a:spLocks/>
          </p:cNvSpPr>
          <p:nvPr/>
        </p:nvSpPr>
        <p:spPr>
          <a:xfrm>
            <a:off x="609600" y="765174"/>
            <a:ext cx="403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s-ES" dirty="0" smtClean="0"/>
          </a:p>
          <a:p>
            <a:pPr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Cobertura</a:t>
            </a:r>
          </a:p>
          <a:p>
            <a:pPr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</a:t>
            </a:r>
          </a:p>
          <a:p>
            <a:pPr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Adesão</a:t>
            </a:r>
          </a:p>
          <a:p>
            <a:pPr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</a:p>
          <a:p>
            <a:pPr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Mapeamento</a:t>
            </a:r>
          </a:p>
          <a:p>
            <a:pPr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7"/>
          <p:cNvSpPr txBox="1">
            <a:spLocks/>
          </p:cNvSpPr>
          <p:nvPr/>
        </p:nvSpPr>
        <p:spPr>
          <a:xfrm>
            <a:off x="4648200" y="1081088"/>
            <a:ext cx="4038600" cy="42100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e avaliação</a:t>
            </a:r>
          </a:p>
          <a:p>
            <a: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</a:t>
            </a:r>
          </a:p>
          <a:p>
            <a: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público</a:t>
            </a:r>
          </a:p>
          <a:p>
            <a: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da prática clínica</a:t>
            </a:r>
          </a:p>
        </p:txBody>
      </p:sp>
      <p:sp>
        <p:nvSpPr>
          <p:cNvPr id="7" name="CaixaDeTexto 10"/>
          <p:cNvSpPr txBox="1">
            <a:spLocks noChangeArrowheads="1"/>
          </p:cNvSpPr>
          <p:nvPr/>
        </p:nvSpPr>
        <p:spPr bwMode="auto">
          <a:xfrm>
            <a:off x="1189246" y="5068888"/>
            <a:ext cx="6697662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2400" dirty="0" smtClean="0"/>
              <a:t>As ações foram planejadas para serem executadas  no período de 16 semanas</a:t>
            </a:r>
            <a:r>
              <a:rPr lang="pt-BR" altLang="pt-BR" sz="3200" dirty="0" smtClean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10" name="Chave esquerda 9"/>
          <p:cNvSpPr/>
          <p:nvPr/>
        </p:nvSpPr>
        <p:spPr>
          <a:xfrm>
            <a:off x="3059113" y="1081088"/>
            <a:ext cx="1296987" cy="3068637"/>
          </a:xfrm>
          <a:prstGeom prst="leftBrac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1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11560" y="155679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Logística</a:t>
            </a:r>
          </a:p>
          <a:p>
            <a:endParaRPr lang="pt-BR" sz="2400" b="1" dirty="0"/>
          </a:p>
          <a:p>
            <a:pPr algn="just"/>
            <a:r>
              <a:rPr lang="pt-BR" sz="2400" dirty="0" smtClean="0"/>
              <a:t>Para realizar a intervenção, adotou-se o </a:t>
            </a:r>
            <a:r>
              <a:rPr lang="pt-BR" sz="2400" dirty="0"/>
              <a:t>C</a:t>
            </a:r>
            <a:r>
              <a:rPr lang="pt-BR" sz="2400" dirty="0" smtClean="0"/>
              <a:t>aderno </a:t>
            </a:r>
            <a:r>
              <a:rPr lang="pt-BR" sz="2400" dirty="0"/>
              <a:t>de atenção básica número 36 (Diabetes Mellitus) e 37 (Hipertensão Arterial) do Ministério da Saúde (BRASIL, 2013). </a:t>
            </a:r>
            <a:r>
              <a:rPr lang="pt-BR" sz="2400" dirty="0" smtClean="0"/>
              <a:t>Utilizou-se a </a:t>
            </a:r>
            <a:r>
              <a:rPr lang="pt-BR" sz="2400" dirty="0"/>
              <a:t>ficha espelho </a:t>
            </a:r>
            <a:r>
              <a:rPr lang="pt-BR" sz="2400" dirty="0" smtClean="0"/>
              <a:t>e a planilha </a:t>
            </a:r>
            <a:r>
              <a:rPr lang="pt-BR" sz="2400" dirty="0"/>
              <a:t>de coleta de dados disponibilizada pelo </a:t>
            </a:r>
            <a:r>
              <a:rPr lang="pt-BR" sz="2400" dirty="0" smtClean="0"/>
              <a:t>curso.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811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684213" y="1125538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melhor compreensão será apresentada a seguinte sequência: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PARA CADA META PREVISTA</a:t>
            </a:r>
          </a:p>
        </p:txBody>
      </p:sp>
      <p:sp>
        <p:nvSpPr>
          <p:cNvPr id="5" name="CaixaDeTexto 5"/>
          <p:cNvSpPr txBox="1">
            <a:spLocks noChangeArrowheads="1"/>
          </p:cNvSpPr>
          <p:nvPr/>
        </p:nvSpPr>
        <p:spPr bwMode="auto">
          <a:xfrm>
            <a:off x="1188244" y="4437705"/>
            <a:ext cx="684053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Mudança no planejamento: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Ações executadas pelo  período de 12 semanas.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4213" y="476672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u="sng" dirty="0" smtClean="0">
                <a:solidFill>
                  <a:srgbClr val="6964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Resultados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93610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s-E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es-ES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Ampliar a cobertura de hipertensos e/</a:t>
            </a:r>
            <a:r>
              <a:rPr lang="es-ES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s-ES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diabéticos </a:t>
            </a:r>
            <a:endParaRPr lang="es-E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693444" y="2606278"/>
            <a:ext cx="3028950" cy="3394472"/>
          </a:xfrm>
        </p:spPr>
        <p:txBody>
          <a:bodyPr>
            <a:no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Alcançamos no final da intervenção um total de 326 hipertensos e 90 diabéticos que representam 52,9% e 51,1%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251520" y="1484785"/>
            <a:ext cx="8712967" cy="1342952"/>
          </a:xfrm>
          <a:prstGeom prst="rect">
            <a:avLst/>
          </a:prstGeom>
        </p:spPr>
        <p:txBody>
          <a:bodyPr/>
          <a:lstStyle/>
          <a:p>
            <a:pPr marL="257175" indent="-257175" algn="just">
              <a:spcBef>
                <a:spcPct val="20000"/>
              </a:spcBef>
              <a:defRPr/>
            </a:pPr>
            <a:r>
              <a:rPr 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Meta 1.1:Cadastrar 66% dos hipertensos e 68% dos </a:t>
            </a:r>
            <a:r>
              <a:rPr 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diabéticos</a:t>
            </a:r>
            <a:endParaRPr lang="pt-BR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259715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66" y="4581128"/>
            <a:ext cx="2604092" cy="17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9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1237</Words>
  <Application>Microsoft Office PowerPoint</Application>
  <PresentationFormat>Apresentação na tela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Tema do Office</vt:lpstr>
      <vt:lpstr>1_Tema do Office</vt:lpstr>
      <vt:lpstr>2_Tema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Apresentação do PowerPoint</vt:lpstr>
      <vt:lpstr>Apresentação do PowerPoint</vt:lpstr>
      <vt:lpstr>Objetivo 1: Ampliar a cobertura de hipertensos e/ou diabéticos </vt:lpstr>
      <vt:lpstr>Objetivo 2: Objetivo: Melhorar a qualidade da atenção a hipertensos e/ou diabéticos</vt:lpstr>
      <vt:lpstr>Objetivo 3: Melhorar a qualidade da atenção a hipertensos e/ou diabéticos. </vt:lpstr>
      <vt:lpstr>Objetivo 4: Melhorar a qualidade da atenção a hipertensos e/ou diabéticos.</vt:lpstr>
      <vt:lpstr>Objetivo 5: Melhorar a qualidade da atenção a hipertensos e/ou diabéticos</vt:lpstr>
      <vt:lpstr>Objetivo 6: Melhorar a adesão de hipertensos e/ou diabéticos ao programa</vt:lpstr>
      <vt:lpstr>Objetivo 7: Melhorar o registro das informações.  </vt:lpstr>
      <vt:lpstr>Objetivo 8: Mapear hipertensos e diabéticos de risco                      para doença cardiovascular.   </vt:lpstr>
      <vt:lpstr>Objetivo 9: Promover a saúde de hipertensos e diabéticos.  </vt:lpstr>
      <vt:lpstr>Objetivo 10: Promover a saúde de hipertensos e diabéticos </vt:lpstr>
      <vt:lpstr>Objetivo 11: Promover a saúde de hipertensos e diabéticos. </vt:lpstr>
      <vt:lpstr>Objetivo 12: Promover a saúde de hipertensos e diabéticos.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PATRICIA MI GRAN AMOR</dc:title>
  <dc:creator>insinuante loja 300</dc:creator>
  <cp:lastModifiedBy>SMSUBS</cp:lastModifiedBy>
  <cp:revision>40</cp:revision>
  <dcterms:created xsi:type="dcterms:W3CDTF">2015-08-24T19:24:11Z</dcterms:created>
  <dcterms:modified xsi:type="dcterms:W3CDTF">2015-09-16T13:52:28Z</dcterms:modified>
</cp:coreProperties>
</file>