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8" r:id="rId4"/>
    <p:sldId id="269" r:id="rId5"/>
    <p:sldId id="267" r:id="rId6"/>
    <p:sldId id="270" r:id="rId7"/>
    <p:sldId id="272" r:id="rId8"/>
    <p:sldId id="273" r:id="rId9"/>
    <p:sldId id="271" r:id="rId10"/>
    <p:sldId id="274" r:id="rId11"/>
    <p:sldId id="277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210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Puerp&#233;rio%20priscila%20ok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&#250;de%20buc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rovab\coleta%20dados%20pre%20natal%20%20Priscila%20corrigida%201901_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7.2463768115942032E-2</c:v>
                </c:pt>
                <c:pt idx="1">
                  <c:v>0.25120772946859904</c:v>
                </c:pt>
                <c:pt idx="2">
                  <c:v>0.38647342995169082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68544"/>
        <c:axId val="27470464"/>
      </c:barChart>
      <c:catAx>
        <c:axId val="2746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7470464"/>
        <c:crosses val="autoZero"/>
        <c:auto val="1"/>
        <c:lblAlgn val="ctr"/>
        <c:lblOffset val="100"/>
        <c:noMultiLvlLbl val="0"/>
      </c:catAx>
      <c:valAx>
        <c:axId val="27470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7468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0.46666666666666667</c:v>
                </c:pt>
                <c:pt idx="1">
                  <c:v>0.65384615384615385</c:v>
                </c:pt>
                <c:pt idx="2">
                  <c:v>0.77500000000000002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48224"/>
        <c:axId val="29349760"/>
      </c:barChart>
      <c:catAx>
        <c:axId val="2934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349760"/>
        <c:crosses val="autoZero"/>
        <c:auto val="1"/>
        <c:lblAlgn val="ctr"/>
        <c:lblOffset val="100"/>
        <c:noMultiLvlLbl val="0"/>
      </c:catAx>
      <c:valAx>
        <c:axId val="29349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3482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</c:v>
                </c:pt>
                <c:pt idx="1">
                  <c:v>0.19230769230769232</c:v>
                </c:pt>
                <c:pt idx="2">
                  <c:v>0.4375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26880"/>
        <c:axId val="55969664"/>
      </c:barChart>
      <c:catAx>
        <c:axId val="5322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69664"/>
        <c:crosses val="autoZero"/>
        <c:auto val="1"/>
        <c:lblAlgn val="ctr"/>
        <c:lblOffset val="100"/>
        <c:noMultiLvlLbl val="0"/>
      </c:catAx>
      <c:valAx>
        <c:axId val="55969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268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'[Puerpério priscila ok.xls]Indicadores'!$D$4:$F$4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ok.xls]Indicadores'!$D$5:$F$5</c:f>
              <c:numCache>
                <c:formatCode>0.0%</c:formatCode>
                <c:ptCount val="3"/>
                <c:pt idx="0">
                  <c:v>1</c:v>
                </c:pt>
                <c:pt idx="1">
                  <c:v>0.83333333333333337</c:v>
                </c:pt>
                <c:pt idx="2">
                  <c:v>0.88571428571428568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54752"/>
        <c:axId val="56308480"/>
      </c:barChart>
      <c:catAx>
        <c:axId val="5615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08480"/>
        <c:crosses val="autoZero"/>
        <c:auto val="1"/>
        <c:lblAlgn val="ctr"/>
        <c:lblOffset val="100"/>
        <c:noMultiLvlLbl val="0"/>
      </c:catAx>
      <c:valAx>
        <c:axId val="563084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154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puérperas que tiveram as </a:t>
            </a:r>
            <a:r>
              <a:rPr lang="pt-BR" dirty="0" smtClean="0"/>
              <a:t>mamas </a:t>
            </a:r>
            <a:r>
              <a:rPr lang="pt-BR" dirty="0"/>
              <a:t>e o abdome</a:t>
            </a:r>
            <a:r>
              <a:rPr lang="pt-BR" baseline="0" dirty="0"/>
              <a:t> </a:t>
            </a:r>
            <a:r>
              <a:rPr lang="pt-BR" baseline="0" dirty="0" smtClean="0"/>
              <a:t>examinados, avaliação do estado psíquico e avaliação para intercorrências</a:t>
            </a:r>
            <a:endParaRPr lang="pt-BR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'[Puerpério priscila ok.xls]Indicadores'!$D$12:$F$12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ok.xls]Indicadores'!$D$13:$F$13</c:f>
              <c:numCache>
                <c:formatCode>0.0%</c:formatCode>
                <c:ptCount val="3"/>
                <c:pt idx="0">
                  <c:v>0.6</c:v>
                </c:pt>
                <c:pt idx="1">
                  <c:v>0.82758620689655171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916352"/>
        <c:axId val="56316288"/>
      </c:barChart>
      <c:catAx>
        <c:axId val="2891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16288"/>
        <c:crosses val="autoZero"/>
        <c:auto val="1"/>
        <c:lblAlgn val="ctr"/>
        <c:lblOffset val="100"/>
        <c:noMultiLvlLbl val="0"/>
      </c:catAx>
      <c:valAx>
        <c:axId val="563162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916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'[Puerpério priscila ok.xls]Indicadores'!$D$23:$F$23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ok.xls]Indicadores'!$D$24:$F$24</c:f>
              <c:numCache>
                <c:formatCode>0.0%</c:formatCode>
                <c:ptCount val="3"/>
                <c:pt idx="0">
                  <c:v>0.5</c:v>
                </c:pt>
                <c:pt idx="1">
                  <c:v>0.48275862068965519</c:v>
                </c:pt>
                <c:pt idx="2">
                  <c:v>0.68571428571428572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384128"/>
        <c:axId val="56391168"/>
      </c:barChart>
      <c:catAx>
        <c:axId val="5638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91168"/>
        <c:crosses val="autoZero"/>
        <c:auto val="1"/>
        <c:lblAlgn val="ctr"/>
        <c:lblOffset val="100"/>
        <c:noMultiLvlLbl val="0"/>
      </c:catAx>
      <c:valAx>
        <c:axId val="563911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84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'[Puerpério priscila ok.xls]Indicadores'!$D$40:$F$40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ok.xls]Indicadores'!$D$41:$F$41</c:f>
              <c:numCache>
                <c:formatCode>0.0%</c:formatCode>
                <c:ptCount val="3"/>
                <c:pt idx="0">
                  <c:v>0.5</c:v>
                </c:pt>
                <c:pt idx="1">
                  <c:v>0.68965517241379315</c:v>
                </c:pt>
                <c:pt idx="2">
                  <c:v>0.82857142857142863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27200"/>
        <c:axId val="56628736"/>
      </c:barChart>
      <c:catAx>
        <c:axId val="5662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28736"/>
        <c:crosses val="autoZero"/>
        <c:auto val="1"/>
        <c:lblAlgn val="ctr"/>
        <c:lblOffset val="100"/>
        <c:noMultiLvlLbl val="0"/>
      </c:catAx>
      <c:valAx>
        <c:axId val="566287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272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'[Puerpério priscila ok.xls]Indicadores'!$D$46:$F$46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ok.xls]Indicadores'!$D$47:$F$47</c:f>
              <c:numCache>
                <c:formatCode>0.0%</c:formatCode>
                <c:ptCount val="3"/>
                <c:pt idx="0">
                  <c:v>1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37312"/>
        <c:axId val="56638848"/>
      </c:barChart>
      <c:catAx>
        <c:axId val="5663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38848"/>
        <c:crosses val="autoZero"/>
        <c:auto val="1"/>
        <c:lblAlgn val="ctr"/>
        <c:lblOffset val="100"/>
        <c:noMultiLvlLbl val="0"/>
      </c:catAx>
      <c:valAx>
        <c:axId val="56638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37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'[Puerpério priscila ok.xls]Indicadores'!$D$52:$F$52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ok.xls]Indicadores'!$D$53:$F$53</c:f>
              <c:numCache>
                <c:formatCode>0.0%</c:formatCode>
                <c:ptCount val="3"/>
                <c:pt idx="0">
                  <c:v>0.6</c:v>
                </c:pt>
                <c:pt idx="1">
                  <c:v>0.82758620689655171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725504"/>
        <c:axId val="56727040"/>
      </c:barChart>
      <c:catAx>
        <c:axId val="5672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27040"/>
        <c:crosses val="autoZero"/>
        <c:auto val="1"/>
        <c:lblAlgn val="ctr"/>
        <c:lblOffset val="100"/>
        <c:noMultiLvlLbl val="0"/>
      </c:catAx>
      <c:valAx>
        <c:axId val="56727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255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'[Puerpério priscila ok.xls]Indicadores'!$D$58:$F$58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ok.xls]Indicadores'!$D$59:$F$59</c:f>
              <c:numCache>
                <c:formatCode>0.0%</c:formatCode>
                <c:ptCount val="3"/>
                <c:pt idx="0">
                  <c:v>0.6</c:v>
                </c:pt>
                <c:pt idx="1">
                  <c:v>0.82758620689655171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54976"/>
        <c:axId val="66656896"/>
      </c:barChart>
      <c:catAx>
        <c:axId val="6665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56896"/>
        <c:crosses val="autoZero"/>
        <c:auto val="1"/>
        <c:lblAlgn val="ctr"/>
        <c:lblOffset val="100"/>
        <c:noMultiLvlLbl val="0"/>
      </c:catAx>
      <c:valAx>
        <c:axId val="66656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549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'[Puerpério priscila ok.xls]Indicadores'!$D$64:$F$64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ok.xls]Indicadores'!$D$65:$F$65</c:f>
              <c:numCache>
                <c:formatCode>0.0%</c:formatCode>
                <c:ptCount val="3"/>
                <c:pt idx="0">
                  <c:v>0.6</c:v>
                </c:pt>
                <c:pt idx="1">
                  <c:v>0.82758620689655171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48352"/>
        <c:axId val="94551040"/>
      </c:barChart>
      <c:catAx>
        <c:axId val="9454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551040"/>
        <c:crosses val="autoZero"/>
        <c:auto val="1"/>
        <c:lblAlgn val="ctr"/>
        <c:lblOffset val="100"/>
        <c:noMultiLvlLbl val="0"/>
      </c:catAx>
      <c:valAx>
        <c:axId val="94551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548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0.59615384615384615</c:v>
                </c:pt>
                <c:pt idx="2">
                  <c:v>0.73750000000000004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516608"/>
        <c:axId val="56518144"/>
      </c:barChart>
      <c:catAx>
        <c:axId val="5651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18144"/>
        <c:crosses val="autoZero"/>
        <c:auto val="1"/>
        <c:lblAlgn val="ctr"/>
        <c:lblOffset val="100"/>
        <c:noMultiLvlLbl val="0"/>
      </c:catAx>
      <c:valAx>
        <c:axId val="56518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516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'[Puerpério priscila ok.xls]Indicadores'!$C$71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'[Puerpério priscila ok.xls]Indicadores'!$D$70:$F$70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'[Puerpério priscila ok.xls]Indicadores'!$D$71:$F$71</c:f>
              <c:numCache>
                <c:formatCode>0.0%</c:formatCode>
                <c:ptCount val="3"/>
                <c:pt idx="0">
                  <c:v>0.6</c:v>
                </c:pt>
                <c:pt idx="1">
                  <c:v>0.82758620689655171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87136"/>
        <c:axId val="94606464"/>
      </c:barChart>
      <c:catAx>
        <c:axId val="9458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606464"/>
        <c:crosses val="autoZero"/>
        <c:auto val="1"/>
        <c:lblAlgn val="ctr"/>
        <c:lblOffset val="100"/>
        <c:noMultiLvlLbl val="0"/>
      </c:catAx>
      <c:valAx>
        <c:axId val="94606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5871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</c:v>
                </c:pt>
                <c:pt idx="1">
                  <c:v>4.3478260869565216E-2</c:v>
                </c:pt>
                <c:pt idx="2">
                  <c:v>0.15458937198067632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21152"/>
        <c:axId val="94770304"/>
      </c:barChart>
      <c:catAx>
        <c:axId val="9472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770304"/>
        <c:crosses val="autoZero"/>
        <c:auto val="1"/>
        <c:lblAlgn val="ctr"/>
        <c:lblOffset val="100"/>
        <c:noMultiLvlLbl val="0"/>
      </c:catAx>
      <c:valAx>
        <c:axId val="947703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7211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gestantes com primeira consulta odontológica programática com tratamento odontológico concluído. 
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
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</c:v>
                </c:pt>
                <c:pt idx="1">
                  <c:v>0.22222222222222221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96416"/>
        <c:axId val="94799744"/>
      </c:barChart>
      <c:catAx>
        <c:axId val="947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799744"/>
        <c:crosses val="autoZero"/>
        <c:auto val="1"/>
        <c:lblAlgn val="ctr"/>
        <c:lblOffset val="100"/>
        <c:noMultiLvlLbl val="0"/>
      </c:catAx>
      <c:valAx>
        <c:axId val="947997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796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busca ativa realizada às gestantes que não realizaram a primeira consulta odontológica programática.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942336"/>
        <c:axId val="94987008"/>
      </c:barChart>
      <c:catAx>
        <c:axId val="949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987008"/>
        <c:crosses val="autoZero"/>
        <c:auto val="1"/>
        <c:lblAlgn val="ctr"/>
        <c:lblOffset val="100"/>
        <c:noMultiLvlLbl val="0"/>
      </c:catAx>
      <c:valAx>
        <c:axId val="949870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942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registro adequado do atendimento odontológico.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48608"/>
        <c:axId val="95657984"/>
      </c:barChart>
      <c:catAx>
        <c:axId val="9534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657984"/>
        <c:crosses val="autoZero"/>
        <c:auto val="1"/>
        <c:lblAlgn val="ctr"/>
        <c:lblOffset val="100"/>
        <c:noMultiLvlLbl val="0"/>
      </c:catAx>
      <c:valAx>
        <c:axId val="95657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348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gestantes com orientação sobre dieta.   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943872"/>
        <c:axId val="95814016"/>
      </c:barChart>
      <c:catAx>
        <c:axId val="9494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814016"/>
        <c:crosses val="autoZero"/>
        <c:auto val="1"/>
        <c:lblAlgn val="ctr"/>
        <c:lblOffset val="100"/>
        <c:noMultiLvlLbl val="0"/>
      </c:catAx>
      <c:valAx>
        <c:axId val="95814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9438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58336"/>
        <c:axId val="89768320"/>
      </c:barChart>
      <c:catAx>
        <c:axId val="897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68320"/>
        <c:crosses val="autoZero"/>
        <c:auto val="1"/>
        <c:lblAlgn val="ctr"/>
        <c:lblOffset val="100"/>
        <c:noMultiLvlLbl val="0"/>
      </c:catAx>
      <c:valAx>
        <c:axId val="89768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58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orientação sobre os cuidados com a higiene bucal do recém-nascido.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80608"/>
        <c:axId val="89782912"/>
      </c:barChart>
      <c:catAx>
        <c:axId val="8978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82912"/>
        <c:crosses val="autoZero"/>
        <c:auto val="1"/>
        <c:lblAlgn val="ctr"/>
        <c:lblOffset val="100"/>
        <c:noMultiLvlLbl val="0"/>
      </c:catAx>
      <c:valAx>
        <c:axId val="897829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80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 Proporção de gestantes com orientação sobre os riscos do tabagismo e do uso de álcool e drogas na gestação.  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54240"/>
        <c:axId val="89771008"/>
      </c:barChart>
      <c:catAx>
        <c:axId val="8975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71008"/>
        <c:crosses val="autoZero"/>
        <c:auto val="1"/>
        <c:lblAlgn val="ctr"/>
        <c:lblOffset val="100"/>
        <c:noMultiLvlLbl val="0"/>
      </c:catAx>
      <c:valAx>
        <c:axId val="897710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542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77696"/>
        <c:axId val="96088448"/>
      </c:barChart>
      <c:catAx>
        <c:axId val="960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088448"/>
        <c:crosses val="autoZero"/>
        <c:auto val="1"/>
        <c:lblAlgn val="ctr"/>
        <c:lblOffset val="100"/>
        <c:noMultiLvlLbl val="0"/>
      </c:catAx>
      <c:valAx>
        <c:axId val="960884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077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6.6666666666666666E-2</c:v>
                </c:pt>
                <c:pt idx="1">
                  <c:v>0.30769230769230771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52160"/>
        <c:axId val="27486080"/>
      </c:barChart>
      <c:catAx>
        <c:axId val="2745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7486080"/>
        <c:crosses val="autoZero"/>
        <c:auto val="1"/>
        <c:lblAlgn val="ctr"/>
        <c:lblOffset val="100"/>
        <c:noMultiLvlLbl val="0"/>
      </c:catAx>
      <c:valAx>
        <c:axId val="274860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74521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1</c:v>
                </c:pt>
                <c:pt idx="1">
                  <c:v>0.98076923076923073</c:v>
                </c:pt>
                <c:pt idx="2">
                  <c:v>0.97499999999999998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79392"/>
        <c:axId val="26381312"/>
      </c:barChart>
      <c:catAx>
        <c:axId val="2637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381312"/>
        <c:crosses val="autoZero"/>
        <c:auto val="1"/>
        <c:lblAlgn val="ctr"/>
        <c:lblOffset val="100"/>
        <c:noMultiLvlLbl val="0"/>
      </c:catAx>
      <c:valAx>
        <c:axId val="263813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379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56288"/>
        <c:axId val="28158208"/>
      </c:barChart>
      <c:catAx>
        <c:axId val="281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158208"/>
        <c:crosses val="autoZero"/>
        <c:auto val="1"/>
        <c:lblAlgn val="ctr"/>
        <c:lblOffset val="100"/>
        <c:noMultiLvlLbl val="0"/>
      </c:catAx>
      <c:valAx>
        <c:axId val="281582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1562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0.98076923076923073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89888"/>
        <c:axId val="28123136"/>
      </c:barChart>
      <c:catAx>
        <c:axId val="263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123136"/>
        <c:crosses val="autoZero"/>
        <c:auto val="1"/>
        <c:lblAlgn val="ctr"/>
        <c:lblOffset val="100"/>
        <c:noMultiLvlLbl val="0"/>
      </c:catAx>
      <c:valAx>
        <c:axId val="281231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3898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gestantes com  o esquema da vacina </a:t>
            </a:r>
            <a:r>
              <a:rPr lang="pt-BR" dirty="0" smtClean="0"/>
              <a:t>antitetânica </a:t>
            </a:r>
            <a:r>
              <a:rPr lang="pt-BR" dirty="0"/>
              <a:t>completo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0.75</c:v>
                </c:pt>
                <c:pt idx="2">
                  <c:v>0.78749999999999998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61472"/>
        <c:axId val="28363392"/>
      </c:barChart>
      <c:catAx>
        <c:axId val="283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363392"/>
        <c:crosses val="autoZero"/>
        <c:auto val="1"/>
        <c:lblAlgn val="ctr"/>
        <c:lblOffset val="100"/>
        <c:noMultiLvlLbl val="0"/>
      </c:catAx>
      <c:valAx>
        <c:axId val="283633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361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0.53846153846153844</c:v>
                </c:pt>
                <c:pt idx="2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57472"/>
        <c:axId val="28859392"/>
      </c:barChart>
      <c:catAx>
        <c:axId val="2885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859392"/>
        <c:crosses val="autoZero"/>
        <c:auto val="1"/>
        <c:lblAlgn val="ctr"/>
        <c:lblOffset val="100"/>
        <c:noMultiLvlLbl val="0"/>
      </c:catAx>
      <c:valAx>
        <c:axId val="288593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857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0.53846153846153844</c:v>
                </c:pt>
                <c:pt idx="2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49440"/>
        <c:axId val="94750976"/>
      </c:barChart>
      <c:catAx>
        <c:axId val="9474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750976"/>
        <c:crosses val="autoZero"/>
        <c:auto val="1"/>
        <c:lblAlgn val="ctr"/>
        <c:lblOffset val="100"/>
        <c:noMultiLvlLbl val="0"/>
      </c:catAx>
      <c:valAx>
        <c:axId val="947509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749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E59101-7D9A-4131-9E9E-EF2324C6A568}" type="datetimeFigureOut">
              <a:rPr lang="pt-BR" smtClean="0"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21139A-FE81-4711-88B4-5196B4C9D5B1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/>
              <a:t>UNIVERSIDADE </a:t>
            </a:r>
            <a:r>
              <a:rPr lang="pt-BR" sz="2700" b="1" dirty="0"/>
              <a:t>ABERTA DO SUS – UNASUS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UNIVERSIDADE FEDERAL DE PELOTAS</a:t>
            </a:r>
            <a:br>
              <a:rPr lang="pt-BR" sz="2700" b="1" dirty="0"/>
            </a:br>
            <a:r>
              <a:rPr lang="pt-BR" sz="2700" b="1" dirty="0"/>
              <a:t>Especialização em Saúde da Família</a:t>
            </a:r>
            <a:br>
              <a:rPr lang="pt-BR" sz="2700" b="1" dirty="0"/>
            </a:br>
            <a:r>
              <a:rPr lang="pt-BR" sz="2700" b="1" dirty="0"/>
              <a:t>Modalidade a Distância</a:t>
            </a:r>
            <a:r>
              <a:rPr lang="pt-BR" b="1" dirty="0"/>
              <a:t/>
            </a:r>
            <a:br>
              <a:rPr lang="pt-BR" b="1" dirty="0"/>
            </a:br>
            <a:r>
              <a:rPr lang="pt-BR" dirty="0"/>
              <a:t> </a:t>
            </a: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sz="2700" b="1" dirty="0"/>
              <a:t>Trabalho de Conclusão de Curso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 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 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3600" b="1" dirty="0" smtClean="0"/>
              <a:t>Melhoria </a:t>
            </a:r>
            <a:r>
              <a:rPr lang="pt-BR" sz="3600" b="1" dirty="0"/>
              <a:t>da Atenção ao </a:t>
            </a:r>
            <a:r>
              <a:rPr lang="pt-BR" sz="3600" b="1" dirty="0" smtClean="0"/>
              <a:t>Pré-Natal </a:t>
            </a:r>
            <a:r>
              <a:rPr lang="pt-BR" sz="3600" b="1" dirty="0"/>
              <a:t>e Puerpério na Unidade de Saúde da Família Quintas,  Natal, RN 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 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Priscilla </a:t>
            </a:r>
            <a:r>
              <a:rPr lang="pt-BR" sz="2700" b="1" dirty="0" smtClean="0"/>
              <a:t>Melo </a:t>
            </a:r>
            <a:r>
              <a:rPr lang="pt-BR" sz="2700" b="1" dirty="0"/>
              <a:t>de Oliveira Lima 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400" b="1" dirty="0" smtClean="0"/>
              <a:t>Orientadora: </a:t>
            </a:r>
            <a:br>
              <a:rPr lang="pt-BR" sz="2400" b="1" dirty="0" smtClean="0"/>
            </a:br>
            <a:r>
              <a:rPr lang="pt-BR" sz="2400" b="1" dirty="0" smtClean="0"/>
              <a:t>Érica Almeida Coelho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700" dirty="0"/>
              <a:t> </a:t>
            </a:r>
            <a:br>
              <a:rPr lang="pt-BR" sz="2700" dirty="0"/>
            </a:b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23850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</a:t>
            </a:r>
            <a:r>
              <a:rPr lang="pt-BR" sz="2400" b="1" dirty="0" smtClean="0"/>
              <a:t>RN</a:t>
            </a:r>
            <a:br>
              <a:rPr lang="pt-BR" sz="2400" b="1" dirty="0" smtClean="0"/>
            </a:br>
            <a:r>
              <a:rPr lang="pt-BR" sz="2400" b="1" dirty="0" smtClean="0"/>
              <a:t>Objetivos, Metas e 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/>
            <a:r>
              <a:rPr lang="pt-BR" b="1" dirty="0" smtClean="0"/>
              <a:t>Objetivo: </a:t>
            </a:r>
            <a:r>
              <a:rPr lang="pt-BR" dirty="0"/>
              <a:t>Ampliar a Cobertura do Pré-Natal</a:t>
            </a:r>
            <a:endParaRPr lang="pt-BR" sz="2400" dirty="0"/>
          </a:p>
          <a:p>
            <a:pPr lvl="1" algn="just"/>
            <a:r>
              <a:rPr lang="pt-BR" b="1" dirty="0" smtClean="0"/>
              <a:t>Meta: </a:t>
            </a:r>
            <a:r>
              <a:rPr lang="pt-BR" dirty="0"/>
              <a:t>Alcançar 60 % de cobertura do programa de </a:t>
            </a:r>
            <a:r>
              <a:rPr lang="pt-BR" dirty="0" smtClean="0"/>
              <a:t>pré-natal</a:t>
            </a:r>
          </a:p>
          <a:p>
            <a:pPr lvl="1"/>
            <a:r>
              <a:rPr lang="pt-BR" sz="2700" b="1" dirty="0" smtClean="0"/>
              <a:t>Resultado</a:t>
            </a:r>
            <a:r>
              <a:rPr lang="pt-BR" sz="2400" b="1" dirty="0" smtClean="0"/>
              <a:t>:  </a:t>
            </a:r>
            <a:r>
              <a:rPr lang="pt-BR" sz="2400" dirty="0" smtClean="0"/>
              <a:t>Cobertura de 38,6% das gestantes</a:t>
            </a:r>
            <a:endParaRPr lang="pt-BR" sz="2400" b="1" dirty="0" smtClean="0"/>
          </a:p>
          <a:p>
            <a:pPr marL="457200" lvl="1" indent="0" algn="ctr">
              <a:buNone/>
            </a:pPr>
            <a:endParaRPr lang="pt-BR" sz="2400" b="1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50232514"/>
              </p:ext>
            </p:extLst>
          </p:nvPr>
        </p:nvGraphicFramePr>
        <p:xfrm>
          <a:off x="2195736" y="4293096"/>
          <a:ext cx="4580384" cy="229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11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 smtClean="0"/>
              <a:t>Garantir </a:t>
            </a:r>
            <a:r>
              <a:rPr lang="pt-BR" sz="2400" dirty="0"/>
              <a:t>a 100% das gestantes o ingresso no primeiro trimestre de </a:t>
            </a:r>
            <a:r>
              <a:rPr lang="pt-BR" sz="2400" dirty="0" smtClean="0"/>
              <a:t>gestação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66,7% (mês 1), 59,6% (mês 2) e 73,8% (mês 3) iniciaram o ingresso no primeiro trimestre da </a:t>
            </a:r>
            <a:r>
              <a:rPr lang="pt-BR" sz="2400" dirty="0" smtClean="0"/>
              <a:t>gravidez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marL="457200" lvl="1" indent="0" algn="just">
              <a:buNone/>
            </a:pPr>
            <a:endParaRPr lang="pt-BR" b="1" dirty="0" smtClean="0"/>
          </a:p>
          <a:p>
            <a:pPr marL="457200" lvl="1" indent="0">
              <a:buNone/>
            </a:pPr>
            <a:endParaRPr lang="pt-BR" sz="2000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240265"/>
              </p:ext>
            </p:extLst>
          </p:nvPr>
        </p:nvGraphicFramePr>
        <p:xfrm>
          <a:off x="3275856" y="4941168"/>
          <a:ext cx="3600400" cy="177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42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Realizar pelo menos um exame ginecológico por trimestre em 100% das </a:t>
            </a:r>
            <a:r>
              <a:rPr lang="pt-BR" sz="2400" dirty="0" smtClean="0"/>
              <a:t>gestantes</a:t>
            </a:r>
            <a:endParaRPr lang="pt-BR" sz="24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6,7% (mês 1), 30,8% (mês 2) e 45% (mês 3) </a:t>
            </a:r>
            <a:endParaRPr lang="pt-BR" b="1" dirty="0" smtClean="0"/>
          </a:p>
          <a:p>
            <a:pPr marL="457200" lvl="1" indent="0">
              <a:buNone/>
            </a:pPr>
            <a:endParaRPr lang="pt-BR" sz="2000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095365812"/>
              </p:ext>
            </p:extLst>
          </p:nvPr>
        </p:nvGraphicFramePr>
        <p:xfrm>
          <a:off x="2411760" y="4437112"/>
          <a:ext cx="4306069" cy="227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34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Realizar pelo menos um exame de mamas em 100% das gestantes</a:t>
            </a:r>
          </a:p>
          <a:p>
            <a:pPr lvl="1"/>
            <a:r>
              <a:rPr lang="pt-BR" sz="2400" b="1" dirty="0" smtClean="0"/>
              <a:t>Resultado: </a:t>
            </a:r>
            <a:r>
              <a:rPr lang="pt-BR" sz="2400" dirty="0"/>
              <a:t>100% (mês 1),  98,1% (mês 2) e 97,5% (mês 3) das gestantes.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54265954"/>
              </p:ext>
            </p:extLst>
          </p:nvPr>
        </p:nvGraphicFramePr>
        <p:xfrm>
          <a:off x="2483768" y="4869160"/>
          <a:ext cx="4364360" cy="181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29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Garantir a 100% das gestantes a solicitação de exames laboratoriais de acordo com protocolo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100% 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739522207"/>
              </p:ext>
            </p:extLst>
          </p:nvPr>
        </p:nvGraphicFramePr>
        <p:xfrm>
          <a:off x="2411760" y="4509120"/>
          <a:ext cx="42203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151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Garantir a 100% das gestantes a prescrição de sulfato ferroso e ácido fólico conforme protocolo.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100% (mês 1), 98,1% (mês 2) e 100% (mês3)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63768022"/>
              </p:ext>
            </p:extLst>
          </p:nvPr>
        </p:nvGraphicFramePr>
        <p:xfrm>
          <a:off x="2699792" y="4653136"/>
          <a:ext cx="4292352" cy="206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505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Garantir a 100% das gestantes vacina antitetânica em dia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66,6% (mês 1), 75% (mês 2), 78,8% (mês 3)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611609269"/>
              </p:ext>
            </p:extLst>
          </p:nvPr>
        </p:nvGraphicFramePr>
        <p:xfrm>
          <a:off x="2411760" y="4437112"/>
          <a:ext cx="4508376" cy="231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677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dirty="0"/>
              <a:t>Garantir que 100% das gestantes estejam com vacina contra hepatite B em dia.</a:t>
            </a:r>
            <a:endParaRPr lang="pt-BR" sz="20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33,3% (mês 1), 53,8% (mês 2) e 62,5% (mês 3)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69168143"/>
              </p:ext>
            </p:extLst>
          </p:nvPr>
        </p:nvGraphicFramePr>
        <p:xfrm>
          <a:off x="2411760" y="4581128"/>
          <a:ext cx="4460751" cy="220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0555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Garantir que 100% das gestantes estejam com vacina contra hepatite B em dia.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33,3% (mês 1), 53,8% (mês 2) e 62,5% (mês 3)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920833"/>
              </p:ext>
            </p:extLst>
          </p:nvPr>
        </p:nvGraphicFramePr>
        <p:xfrm>
          <a:off x="2267744" y="4509120"/>
          <a:ext cx="4604767" cy="22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676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Realizar avaliação da necessidade de atendimento odontológico em 100% das gestantes durante o pré-natal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46,7</a:t>
            </a:r>
            <a:r>
              <a:rPr lang="pt-BR" sz="2400" dirty="0"/>
              <a:t>% (mês 1), 65,4% (mês 2) e 77,5% (mês 3) 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20374944"/>
              </p:ext>
            </p:extLst>
          </p:nvPr>
        </p:nvGraphicFramePr>
        <p:xfrm>
          <a:off x="2699792" y="4653136"/>
          <a:ext cx="4028703" cy="187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67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RN</a:t>
            </a:r>
            <a:br>
              <a:rPr lang="pt-BR" sz="2400" b="1" dirty="0" smtClean="0"/>
            </a:br>
            <a:r>
              <a:rPr lang="pt-BR" sz="2800" b="1" dirty="0" smtClean="0"/>
              <a:t>Introdução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500" dirty="0" smtClean="0"/>
              <a:t>Importância do Pré-Natal </a:t>
            </a:r>
          </a:p>
          <a:p>
            <a:pPr lvl="1"/>
            <a:r>
              <a:rPr lang="pt-BR" dirty="0" smtClean="0"/>
              <a:t>Ação Programática – Atenção Primária</a:t>
            </a:r>
          </a:p>
          <a:p>
            <a:pPr lvl="1"/>
            <a:r>
              <a:rPr lang="pt-BR" dirty="0" smtClean="0"/>
              <a:t>Cobertura Pré-Natal</a:t>
            </a:r>
          </a:p>
          <a:p>
            <a:pPr lvl="1"/>
            <a:r>
              <a:rPr lang="pt-BR" dirty="0" smtClean="0"/>
              <a:t>Mortalidade materna e perinatal</a:t>
            </a:r>
          </a:p>
          <a:p>
            <a:pPr lvl="1"/>
            <a:r>
              <a:rPr lang="pt-BR" dirty="0" smtClean="0"/>
              <a:t>Recursos de baixa complexidade</a:t>
            </a:r>
          </a:p>
          <a:p>
            <a:pPr lvl="1"/>
            <a:r>
              <a:rPr lang="pt-BR" dirty="0" smtClean="0"/>
              <a:t>Implementação de ações com eficácia reconhecida</a:t>
            </a:r>
          </a:p>
          <a:p>
            <a:pPr lvl="1"/>
            <a:r>
              <a:rPr lang="pt-BR" dirty="0" smtClean="0"/>
              <a:t>Saúde integral – Equidade e Integralidade do SUS</a:t>
            </a:r>
          </a:p>
          <a:p>
            <a:pPr lvl="1"/>
            <a:r>
              <a:rPr lang="pt-BR" dirty="0" smtClean="0"/>
              <a:t>Trabalho multidisciplinar</a:t>
            </a:r>
          </a:p>
          <a:p>
            <a:pPr lvl="1"/>
            <a:r>
              <a:rPr lang="pt-BR" dirty="0" smtClean="0"/>
              <a:t>Saúde materna e Bem-Estar Fetal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70670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Pré-Natal</a:t>
            </a:r>
          </a:p>
          <a:p>
            <a:pPr lvl="1" algn="just"/>
            <a:r>
              <a:rPr lang="pt-BR" sz="2400" b="1" dirty="0" smtClean="0"/>
              <a:t>Objetivo : </a:t>
            </a:r>
            <a:r>
              <a:rPr lang="pt-BR" sz="2400" dirty="0"/>
              <a:t>Melhorar a qualidade da atenção ao pré-natal e puerpério realizado na </a:t>
            </a:r>
            <a:r>
              <a:rPr lang="pt-BR" sz="2400" dirty="0" smtClean="0"/>
              <a:t>Unidade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Garantir a primeira consulta odontológica programática para 100% das gestantes cadastradas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0 (mês 1), 19,2% (mês 2) e </a:t>
            </a:r>
            <a:r>
              <a:rPr lang="pt-BR" sz="2400" dirty="0" smtClean="0"/>
              <a:t>43,8</a:t>
            </a:r>
            <a:r>
              <a:rPr lang="pt-BR" sz="2400" dirty="0"/>
              <a:t>% (mês 3)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963664005"/>
              </p:ext>
            </p:extLst>
          </p:nvPr>
        </p:nvGraphicFramePr>
        <p:xfrm>
          <a:off x="2699792" y="4509120"/>
          <a:ext cx="4148336" cy="220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467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Puerpério</a:t>
            </a:r>
          </a:p>
          <a:p>
            <a:pPr lvl="1"/>
            <a:r>
              <a:rPr lang="pt-BR" sz="2400" b="1" dirty="0" smtClean="0"/>
              <a:t>Objetivo: </a:t>
            </a:r>
            <a:r>
              <a:rPr lang="pt-BR" sz="2400" dirty="0"/>
              <a:t>Ampliar a cobertura do Puerpério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Garantir a 60% das puérperas cadastradas no programa de Pré-Natal e Puerpério da Unidade consulta puerperal antes dos 42 dias após o parto</a:t>
            </a:r>
          </a:p>
          <a:p>
            <a:pPr lvl="1"/>
            <a:r>
              <a:rPr lang="pt-BR" sz="2400" b="1" dirty="0" smtClean="0"/>
              <a:t>Resultado: </a:t>
            </a:r>
            <a:r>
              <a:rPr lang="pt-BR" sz="2400" dirty="0" smtClean="0"/>
              <a:t>100</a:t>
            </a:r>
            <a:r>
              <a:rPr lang="pt-BR" sz="2400" dirty="0"/>
              <a:t>% </a:t>
            </a:r>
            <a:r>
              <a:rPr lang="pt-BR" sz="2400" dirty="0" smtClean="0"/>
              <a:t>(mês 1), 83,3% (mês 2) </a:t>
            </a:r>
            <a:r>
              <a:rPr lang="pt-BR" sz="2400" dirty="0"/>
              <a:t>e </a:t>
            </a:r>
            <a:r>
              <a:rPr lang="pt-BR" sz="2400" dirty="0" smtClean="0"/>
              <a:t>88,6% (mês 3)</a:t>
            </a:r>
            <a:endParaRPr lang="pt-BR" sz="2400" dirty="0"/>
          </a:p>
          <a:p>
            <a:pPr marL="0" indent="0">
              <a:buNone/>
            </a:pPr>
            <a:endParaRPr lang="pt-BR" sz="28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91849906"/>
              </p:ext>
            </p:extLst>
          </p:nvPr>
        </p:nvGraphicFramePr>
        <p:xfrm>
          <a:off x="2555776" y="4653136"/>
          <a:ext cx="4436368" cy="213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465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Puerpério</a:t>
            </a:r>
          </a:p>
          <a:p>
            <a:pPr lvl="1"/>
            <a:r>
              <a:rPr lang="pt-BR" sz="2400" b="1" dirty="0" smtClean="0"/>
              <a:t>Objetivo: </a:t>
            </a:r>
            <a:r>
              <a:rPr lang="pt-BR" sz="2400" dirty="0"/>
              <a:t>Melhorar a Qualidade da Atenção ao Puerpério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Examinar as mamas </a:t>
            </a:r>
            <a:r>
              <a:rPr lang="pt-BR" sz="2400" dirty="0" smtClean="0"/>
              <a:t>e o abdome em </a:t>
            </a:r>
            <a:r>
              <a:rPr lang="pt-BR" sz="2400" dirty="0"/>
              <a:t>100% das puérperas cadastradas no </a:t>
            </a:r>
            <a:r>
              <a:rPr lang="pt-BR" sz="2400" dirty="0" smtClean="0"/>
              <a:t>Programa, bem como avaliação do estado psíquico e avaliação para intercorrências</a:t>
            </a:r>
            <a:endParaRPr lang="pt-BR" sz="2400" dirty="0"/>
          </a:p>
          <a:p>
            <a:pPr lvl="1"/>
            <a:r>
              <a:rPr lang="pt-BR" sz="2400" b="1" dirty="0" smtClean="0"/>
              <a:t>Resultado: </a:t>
            </a:r>
            <a:r>
              <a:rPr lang="pt-BR" sz="2400" dirty="0" smtClean="0"/>
              <a:t>60% (mês 1), 82,8% (mês 2) e </a:t>
            </a:r>
            <a:r>
              <a:rPr lang="pt-BR" sz="2400" dirty="0"/>
              <a:t>100</a:t>
            </a:r>
            <a:r>
              <a:rPr lang="pt-BR" sz="2400" dirty="0" smtClean="0"/>
              <a:t>% (mês 3)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91687387"/>
              </p:ext>
            </p:extLst>
          </p:nvPr>
        </p:nvGraphicFramePr>
        <p:xfrm>
          <a:off x="2267744" y="4581128"/>
          <a:ext cx="4666109" cy="22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230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Melhorar a Qualidade da Atenção ao Puerpério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Realizar exame ginecológico em 100 % das puérperas cadastradas no Programa 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5</a:t>
            </a:r>
            <a:r>
              <a:rPr lang="pt-BR" sz="2400" dirty="0" smtClean="0"/>
              <a:t>0% (mês 1), 48,3% (mês 2) e 50,6% (mês 3)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165731652"/>
              </p:ext>
            </p:extLst>
          </p:nvPr>
        </p:nvGraphicFramePr>
        <p:xfrm>
          <a:off x="2483768" y="4221088"/>
          <a:ext cx="4652392" cy="2502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637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Melhorar a Qualidade da Atenção ao Puerpério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Prescrever a 100% das puérperas um dos métodos de </a:t>
            </a:r>
            <a:r>
              <a:rPr lang="pt-BR" sz="2400" dirty="0" smtClean="0"/>
              <a:t>anticoncepção</a:t>
            </a:r>
            <a:endParaRPr lang="pt-BR" sz="24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/>
              <a:t>5</a:t>
            </a:r>
            <a:r>
              <a:rPr lang="pt-BR" sz="2400" dirty="0" smtClean="0"/>
              <a:t>0% (mês 1), 69% (mês 2) e 82,9% (mês 3)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80743267"/>
              </p:ext>
            </p:extLst>
          </p:nvPr>
        </p:nvGraphicFramePr>
        <p:xfrm>
          <a:off x="2555776" y="4437112"/>
          <a:ext cx="4316735" cy="215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632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Melhorar a Adesão ao Programa de Puerpério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Realizar busca ativa em 100% das puérperas que não realizaram a consulta de puerpério até 30 dias após o parto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 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846856499"/>
              </p:ext>
            </p:extLst>
          </p:nvPr>
        </p:nvGraphicFramePr>
        <p:xfrm>
          <a:off x="2699792" y="4797152"/>
          <a:ext cx="4296544" cy="196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486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Melhorar o Registro do Programa de </a:t>
            </a:r>
            <a:r>
              <a:rPr lang="pt-BR" sz="2400" dirty="0" smtClean="0"/>
              <a:t>Puerpério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Manter registro na ficha de acompanhamento do Programa de 100% das puérperas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 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710464998"/>
              </p:ext>
            </p:extLst>
          </p:nvPr>
        </p:nvGraphicFramePr>
        <p:xfrm>
          <a:off x="2195736" y="4149080"/>
          <a:ext cx="4695825" cy="215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9838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Orientar 100% das puérperas cadastradas sobre os cuidados do recém-nascido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 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516809610"/>
              </p:ext>
            </p:extLst>
          </p:nvPr>
        </p:nvGraphicFramePr>
        <p:xfrm>
          <a:off x="2195736" y="4149080"/>
          <a:ext cx="4648200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156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Orientar 100% das puérperas cadastradas no Programa  sobre aleitamento materno </a:t>
            </a:r>
            <a:r>
              <a:rPr lang="pt-BR" sz="2400" dirty="0" smtClean="0"/>
              <a:t>exclusivo</a:t>
            </a:r>
            <a:endParaRPr lang="pt-BR" sz="24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 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95518039"/>
              </p:ext>
            </p:extLst>
          </p:nvPr>
        </p:nvGraphicFramePr>
        <p:xfrm>
          <a:off x="2195736" y="4077072"/>
          <a:ext cx="4648200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8206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Puerpério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Orientar 100% das puérperas cadastradas no Programa de Pré-Natal e Puerpério sobre planejamento familiar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 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293580173"/>
              </p:ext>
            </p:extLst>
          </p:nvPr>
        </p:nvGraphicFramePr>
        <p:xfrm>
          <a:off x="2411760" y="4509120"/>
          <a:ext cx="4413126" cy="217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95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RN</a:t>
            </a:r>
            <a:br>
              <a:rPr lang="pt-BR" sz="2400" b="1" dirty="0" smtClean="0"/>
            </a:br>
            <a:r>
              <a:rPr lang="pt-BR" sz="2800" b="1" dirty="0" smtClean="0"/>
              <a:t>Introdução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Município de Atuação </a:t>
            </a:r>
          </a:p>
          <a:p>
            <a:pPr lvl="1"/>
            <a:r>
              <a:rPr lang="pt-BR" dirty="0" smtClean="0"/>
              <a:t>Natal – RN </a:t>
            </a:r>
          </a:p>
          <a:p>
            <a:pPr lvl="1"/>
            <a:r>
              <a:rPr lang="pt-BR" dirty="0" smtClean="0"/>
              <a:t>8140.000 habitantes</a:t>
            </a:r>
          </a:p>
          <a:p>
            <a:pPr lvl="1"/>
            <a:r>
              <a:rPr lang="pt-BR" dirty="0" smtClean="0"/>
              <a:t>55 UBS – 37 ESF; 3 NASF</a:t>
            </a:r>
          </a:p>
          <a:p>
            <a:pPr lvl="1"/>
            <a:r>
              <a:rPr lang="pt-BR" dirty="0" smtClean="0"/>
              <a:t>25 serviços de atenção especializada</a:t>
            </a:r>
          </a:p>
          <a:p>
            <a:pPr lvl="1"/>
            <a:r>
              <a:rPr lang="pt-BR" dirty="0" smtClean="0"/>
              <a:t>12 hospitais públicos</a:t>
            </a:r>
            <a:r>
              <a:rPr lang="pt-BR" dirty="0"/>
              <a:t> </a:t>
            </a:r>
            <a:r>
              <a:rPr lang="pt-BR" dirty="0" smtClean="0"/>
              <a:t>e 11 privados</a:t>
            </a:r>
          </a:p>
          <a:p>
            <a:pPr lvl="1"/>
            <a:r>
              <a:rPr lang="pt-BR" dirty="0" smtClean="0"/>
              <a:t>Exames complementares</a:t>
            </a:r>
          </a:p>
        </p:txBody>
      </p:sp>
    </p:spTree>
    <p:extLst>
      <p:ext uri="{BB962C8B-B14F-4D97-AF65-F5344CB8AC3E}">
        <p14:creationId xmlns:p14="http://schemas.microsoft.com/office/powerpoint/2010/main" val="1405301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 smtClean="0"/>
              <a:t>Ampliar </a:t>
            </a:r>
            <a:r>
              <a:rPr lang="pt-BR" sz="2400" dirty="0"/>
              <a:t>a Cobertura de Primeira Consulta Odontológica no </a:t>
            </a:r>
            <a:r>
              <a:rPr lang="pt-BR" sz="2400" dirty="0" smtClean="0"/>
              <a:t>Pré-Natal</a:t>
            </a:r>
            <a:endParaRPr lang="pt-BR" sz="2400" dirty="0"/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Ampliar a cobertura de primeira consulta odontológica programática para</a:t>
            </a:r>
            <a:r>
              <a:rPr lang="pt-BR" sz="2400" b="1" dirty="0"/>
              <a:t> </a:t>
            </a:r>
            <a:r>
              <a:rPr lang="pt-BR" sz="2400" dirty="0"/>
              <a:t>60% das gestantes cadastradas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0% (mês 1), 4,3% (mês 2), 15,5% (mês 3)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202353478"/>
              </p:ext>
            </p:extLst>
          </p:nvPr>
        </p:nvGraphicFramePr>
        <p:xfrm>
          <a:off x="2411760" y="4797152"/>
          <a:ext cx="4356740" cy="193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33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Melhorar a Qualidade da Atenção </a:t>
            </a:r>
            <a:r>
              <a:rPr lang="pt-BR" sz="2400" dirty="0" smtClean="0"/>
              <a:t>À </a:t>
            </a:r>
            <a:r>
              <a:rPr lang="pt-BR" sz="2400" dirty="0"/>
              <a:t>Saúde Bucal Durante o Pré-Natal</a:t>
            </a:r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Concluir o tratamento dentário em 100% das gestantes com primeira consulta odontológica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25%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66079842"/>
              </p:ext>
            </p:extLst>
          </p:nvPr>
        </p:nvGraphicFramePr>
        <p:xfrm>
          <a:off x="2483768" y="4581128"/>
          <a:ext cx="4428748" cy="217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5647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 smtClean="0"/>
              <a:t>Melhorar </a:t>
            </a:r>
            <a:r>
              <a:rPr lang="pt-BR" sz="2400" dirty="0"/>
              <a:t>a Adesão ao Atendimento Odontológico no </a:t>
            </a:r>
            <a:r>
              <a:rPr lang="pt-BR" sz="2400" dirty="0" smtClean="0"/>
              <a:t>Pré-Natal</a:t>
            </a:r>
            <a:endParaRPr lang="pt-BR" sz="2400" dirty="0"/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Realizar busca ativa de 100% das gestantes que necessitavam realizar a primeira consulta odontológica programática e faltaram.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256911"/>
              </p:ext>
            </p:extLst>
          </p:nvPr>
        </p:nvGraphicFramePr>
        <p:xfrm>
          <a:off x="2915816" y="4869160"/>
          <a:ext cx="4009419" cy="197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51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Melhorar o Registro das Informações</a:t>
            </a:r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Manter registro </a:t>
            </a:r>
            <a:r>
              <a:rPr lang="pt-BR" sz="2400" dirty="0" smtClean="0"/>
              <a:t>atualizado </a:t>
            </a:r>
            <a:r>
              <a:rPr lang="pt-BR" sz="2400" dirty="0"/>
              <a:t>de 100% das gestantes com primeira consulta odontológica programática.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378761"/>
              </p:ext>
            </p:extLst>
          </p:nvPr>
        </p:nvGraphicFramePr>
        <p:xfrm>
          <a:off x="2411760" y="4365104"/>
          <a:ext cx="4346431" cy="192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1560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Garantir a 100% das gestantes orientação sobre dieta durante a gestação</a:t>
            </a:r>
            <a:r>
              <a:rPr lang="pt-BR" sz="2400" dirty="0" smtClean="0"/>
              <a:t>.</a:t>
            </a:r>
            <a:endParaRPr lang="pt-BR" sz="24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672749"/>
              </p:ext>
            </p:extLst>
          </p:nvPr>
        </p:nvGraphicFramePr>
        <p:xfrm>
          <a:off x="2267744" y="4005064"/>
          <a:ext cx="4630271" cy="240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514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</a:t>
            </a:r>
            <a:r>
              <a:rPr lang="pt-BR" sz="2400" dirty="0"/>
              <a:t> Promover o aleitamento materno junto a 100% das gestantes.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384591"/>
              </p:ext>
            </p:extLst>
          </p:nvPr>
        </p:nvGraphicFramePr>
        <p:xfrm>
          <a:off x="2339752" y="4221088"/>
          <a:ext cx="4486255" cy="239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824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Melhoria da Atenção ao Pré-Natal e Puerpério na Unidade de Saúde da Família Quintas,  Natal, RN</a:t>
            </a:r>
            <a:br>
              <a:rPr lang="pt-BR" sz="2800" b="1" dirty="0"/>
            </a:br>
            <a:r>
              <a:rPr lang="pt-BR" sz="2800" b="1" dirty="0"/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 smtClean="0"/>
              <a:t>Orientar </a:t>
            </a:r>
            <a:r>
              <a:rPr lang="pt-BR" sz="2400" dirty="0"/>
              <a:t>100% das gestantes sobre os cuidados com a higiene bucal do recém-nascido</a:t>
            </a:r>
            <a:r>
              <a:rPr lang="pt-BR" sz="2400" dirty="0" smtClean="0"/>
              <a:t>.</a:t>
            </a:r>
            <a:endParaRPr lang="pt-BR" sz="24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512697"/>
              </p:ext>
            </p:extLst>
          </p:nvPr>
        </p:nvGraphicFramePr>
        <p:xfrm>
          <a:off x="2195736" y="4149080"/>
          <a:ext cx="4630271" cy="2505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725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Melhoria da Atenção ao Pré-Natal e Puerpério na Unidade de Saúde da Família Quintas,  Natal, RN</a:t>
            </a:r>
            <a:br>
              <a:rPr lang="pt-BR" sz="2800" b="1" dirty="0"/>
            </a:br>
            <a:r>
              <a:rPr lang="pt-BR" sz="2800" b="1" dirty="0"/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saúde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Orientar 100% das gestantes sobre os riscos do tabagismo e do uso de álcool e drogas na </a:t>
            </a:r>
            <a:r>
              <a:rPr lang="pt-BR" sz="2400" dirty="0" smtClean="0"/>
              <a:t>gestação</a:t>
            </a:r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6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567143"/>
              </p:ext>
            </p:extLst>
          </p:nvPr>
        </p:nvGraphicFramePr>
        <p:xfrm>
          <a:off x="2483768" y="4149080"/>
          <a:ext cx="4395197" cy="2508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3992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Melhoria da Atenção ao Pré-Natal e Puerpério na Unidade de Saúde da Família Quintas,  Natal, RN</a:t>
            </a:r>
            <a:br>
              <a:rPr lang="pt-BR" sz="2400" b="1" dirty="0"/>
            </a:br>
            <a:r>
              <a:rPr lang="pt-BR" sz="2700" b="1" dirty="0"/>
              <a:t>Objetivos, Metas e Resultados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Saúde Bucal</a:t>
            </a:r>
            <a:endParaRPr lang="pt-BR" sz="2400" b="1" dirty="0" smtClean="0"/>
          </a:p>
          <a:p>
            <a:pPr lvl="1" algn="just"/>
            <a:r>
              <a:rPr lang="pt-BR" sz="2400" b="1" dirty="0" smtClean="0"/>
              <a:t>Objetivo: </a:t>
            </a:r>
            <a:r>
              <a:rPr lang="pt-BR" sz="2400" dirty="0"/>
              <a:t>Promoção da </a:t>
            </a:r>
            <a:r>
              <a:rPr lang="pt-BR" sz="2400" dirty="0" smtClean="0"/>
              <a:t>saúde</a:t>
            </a:r>
          </a:p>
          <a:p>
            <a:pPr lvl="1" algn="just"/>
            <a:r>
              <a:rPr lang="pt-BR" sz="2400" b="1" dirty="0" smtClean="0"/>
              <a:t>Meta: </a:t>
            </a:r>
            <a:r>
              <a:rPr lang="pt-BR" sz="2400" dirty="0"/>
              <a:t>Orientar 100% das gestantes sobre higiene </a:t>
            </a:r>
            <a:r>
              <a:rPr lang="pt-BR" sz="2400" dirty="0" smtClean="0"/>
              <a:t>bucal</a:t>
            </a:r>
            <a:endParaRPr lang="pt-BR" sz="2400" dirty="0"/>
          </a:p>
          <a:p>
            <a:pPr lvl="1" algn="just"/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  <a:endParaRPr lang="pt-BR" sz="2400" dirty="0"/>
          </a:p>
        </p:txBody>
      </p:sp>
      <p:graphicFrame>
        <p:nvGraphicFramePr>
          <p:cNvPr id="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46216"/>
              </p:ext>
            </p:extLst>
          </p:nvPr>
        </p:nvGraphicFramePr>
        <p:xfrm>
          <a:off x="2123728" y="4221088"/>
          <a:ext cx="4828055" cy="24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3723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Melhoria da Atenção ao Pré-Natal e Puerpério na Unidade de Saúde da Família Quintas,  Natal, RN</a:t>
            </a:r>
            <a:br>
              <a:rPr lang="pt-BR" sz="2800" b="1" dirty="0"/>
            </a:br>
            <a:r>
              <a:rPr lang="pt-BR" sz="2800" b="1" dirty="0"/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8600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Aspectos Qualitativos</a:t>
            </a:r>
          </a:p>
          <a:p>
            <a:pPr lvl="1" algn="just"/>
            <a:r>
              <a:rPr lang="pt-BR" sz="2400" b="1" dirty="0" smtClean="0"/>
              <a:t>Intervalo intervenção </a:t>
            </a:r>
          </a:p>
          <a:p>
            <a:pPr lvl="1" algn="just"/>
            <a:r>
              <a:rPr lang="pt-BR" sz="2400" b="1" dirty="0" smtClean="0"/>
              <a:t>Outro serviço de Pré-Natal no território</a:t>
            </a:r>
          </a:p>
          <a:p>
            <a:pPr lvl="1" algn="just"/>
            <a:r>
              <a:rPr lang="pt-BR" sz="2400" b="1" dirty="0" smtClean="0"/>
              <a:t>Equipe de saúde bucal</a:t>
            </a:r>
          </a:p>
          <a:p>
            <a:pPr lvl="1" algn="just"/>
            <a:r>
              <a:rPr lang="pt-BR" sz="2400" b="1" dirty="0" smtClean="0"/>
              <a:t> Disponibilidade exames complementares na rede</a:t>
            </a:r>
            <a:endParaRPr lang="pt-BR" sz="2400" b="1" dirty="0"/>
          </a:p>
          <a:p>
            <a:pPr lvl="1" algn="just"/>
            <a:r>
              <a:rPr lang="pt-BR" sz="2400" b="1" dirty="0" smtClean="0"/>
              <a:t>Educação em saúde x Indicadores</a:t>
            </a:r>
          </a:p>
          <a:p>
            <a:pPr lvl="1" algn="just"/>
            <a:r>
              <a:rPr lang="pt-BR" sz="2400" b="1" dirty="0" smtClean="0"/>
              <a:t>Promoção à saúde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RN</a:t>
            </a:r>
            <a:br>
              <a:rPr lang="pt-BR" sz="2400" b="1" dirty="0" smtClean="0"/>
            </a:br>
            <a:r>
              <a:rPr lang="pt-BR" sz="2800" b="1" dirty="0" smtClean="0"/>
              <a:t>Introdução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7800"/>
          </a:xfrm>
        </p:spPr>
        <p:txBody>
          <a:bodyPr>
            <a:noAutofit/>
          </a:bodyPr>
          <a:lstStyle/>
          <a:p>
            <a:r>
              <a:rPr lang="pt-BR" sz="2000" dirty="0" smtClean="0"/>
              <a:t>Unidade Básica de Atuação</a:t>
            </a:r>
          </a:p>
          <a:p>
            <a:pPr lvl="1"/>
            <a:r>
              <a:rPr lang="pt-BR" sz="2000" dirty="0" smtClean="0"/>
              <a:t>UBS Quintas </a:t>
            </a:r>
          </a:p>
          <a:p>
            <a:pPr lvl="1"/>
            <a:r>
              <a:rPr lang="pt-BR" sz="2000" dirty="0" smtClean="0"/>
              <a:t>Unidade Urbana – Bairro das Quintas – Zona Oeste</a:t>
            </a:r>
          </a:p>
          <a:p>
            <a:pPr lvl="1"/>
            <a:r>
              <a:rPr lang="pt-BR" sz="2000" dirty="0" smtClean="0"/>
              <a:t>SUS municipal</a:t>
            </a:r>
          </a:p>
          <a:p>
            <a:pPr lvl="1"/>
            <a:r>
              <a:rPr lang="pt-BR" sz="2000" dirty="0" smtClean="0"/>
              <a:t>ESF </a:t>
            </a:r>
          </a:p>
          <a:p>
            <a:pPr lvl="1"/>
            <a:r>
              <a:rPr lang="pt-BR" sz="2000" dirty="0" smtClean="0"/>
              <a:t>Adequada estrutura física</a:t>
            </a:r>
          </a:p>
          <a:p>
            <a:pPr lvl="2" algn="just"/>
            <a:r>
              <a:rPr lang="pt-BR" sz="1400" dirty="0" smtClean="0"/>
              <a:t>06 consultórios, </a:t>
            </a:r>
            <a:r>
              <a:rPr lang="pt-BR" sz="1400" dirty="0"/>
              <a:t>f</a:t>
            </a:r>
            <a:r>
              <a:rPr lang="pt-BR" sz="1400" dirty="0" smtClean="0"/>
              <a:t>armácia, sala para acolhimento, brinquedoteca, sala de direção, 01 sala para realização de curativos, ambiente de esterilização de materiais, sala de vacinas, banheiros para os pacientes e funcionários, espaço recreativo. </a:t>
            </a:r>
          </a:p>
          <a:p>
            <a:pPr lvl="2" algn="just"/>
            <a:r>
              <a:rPr lang="pt-BR" sz="1400" dirty="0" smtClean="0"/>
              <a:t>Não há sala de espera, sala de reunião, consultório com sanitário, </a:t>
            </a:r>
            <a:r>
              <a:rPr lang="pt-BR" sz="1400" dirty="0" smtClean="0"/>
              <a:t>escovário</a:t>
            </a:r>
            <a:r>
              <a:rPr lang="pt-BR" sz="1400" dirty="0" smtClean="0"/>
              <a:t>; não há luminosidade natural; ventilação ou acústica </a:t>
            </a:r>
            <a:r>
              <a:rPr lang="pt-BR" sz="1400" dirty="0"/>
              <a:t>a</a:t>
            </a:r>
            <a:r>
              <a:rPr lang="pt-BR" sz="1400" dirty="0" smtClean="0"/>
              <a:t>dequadas</a:t>
            </a:r>
            <a:r>
              <a:rPr lang="pt-BR" sz="1800" dirty="0" smtClean="0"/>
              <a:t>.</a:t>
            </a:r>
          </a:p>
          <a:p>
            <a:pPr lvl="1"/>
            <a:r>
              <a:rPr lang="pt-BR" sz="2000" dirty="0" smtClean="0"/>
              <a:t>População da área de abrangência: 13.00 pessoas </a:t>
            </a:r>
          </a:p>
          <a:p>
            <a:pPr lvl="1"/>
            <a:r>
              <a:rPr lang="pt-BR" sz="2000" dirty="0" smtClean="0"/>
              <a:t>04 equipes de saúde – médico, enfermeiro, técnica de enfermagem, ACS</a:t>
            </a:r>
          </a:p>
          <a:p>
            <a:pPr lvl="1"/>
            <a:r>
              <a:rPr lang="pt-BR" sz="2000" dirty="0" smtClean="0"/>
              <a:t>3450 habitantes por equipe</a:t>
            </a:r>
          </a:p>
          <a:p>
            <a:pPr lvl="1"/>
            <a:r>
              <a:rPr lang="pt-BR" sz="2000" dirty="0" smtClean="0"/>
              <a:t>690 habitantes por ACS</a:t>
            </a:r>
          </a:p>
        </p:txBody>
      </p:sp>
    </p:spTree>
    <p:extLst>
      <p:ext uri="{BB962C8B-B14F-4D97-AF65-F5344CB8AC3E}">
        <p14:creationId xmlns:p14="http://schemas.microsoft.com/office/powerpoint/2010/main" val="27688389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Melhoria da Atenção ao Pré-Natal e Puerpério na Unidade de Saúde da Família Quintas,  Natal, RN</a:t>
            </a:r>
            <a:br>
              <a:rPr lang="pt-BR" sz="2800" b="1" dirty="0"/>
            </a:br>
            <a:r>
              <a:rPr lang="pt-BR" sz="2800" b="1" dirty="0" smtClean="0"/>
              <a:t>Discussão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86000"/>
            <a:ext cx="77724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b="1" dirty="0" smtClean="0"/>
              <a:t>Importância da Intervenção para a equipe, para o serviço e para a comunidade</a:t>
            </a:r>
          </a:p>
          <a:p>
            <a:pPr lvl="1" algn="just"/>
            <a:r>
              <a:rPr lang="pt-BR" sz="2600" b="1" dirty="0" smtClean="0"/>
              <a:t>Expansão da cobertura </a:t>
            </a:r>
          </a:p>
          <a:p>
            <a:pPr lvl="1" algn="just"/>
            <a:r>
              <a:rPr lang="pt-BR" sz="2600" b="1" dirty="0" smtClean="0"/>
              <a:t>Melhoria da assistência materno-infantil</a:t>
            </a:r>
          </a:p>
          <a:p>
            <a:pPr lvl="1" algn="just"/>
            <a:r>
              <a:rPr lang="pt-BR" sz="2600" b="1" dirty="0" smtClean="0"/>
              <a:t>Capacitação dos profissionais da equipe</a:t>
            </a:r>
          </a:p>
          <a:p>
            <a:pPr lvl="1" algn="just"/>
            <a:r>
              <a:rPr lang="pt-BR" sz="2600" b="1" dirty="0" smtClean="0"/>
              <a:t>Trabalho em equipe</a:t>
            </a:r>
          </a:p>
          <a:p>
            <a:pPr lvl="1" algn="just"/>
            <a:r>
              <a:rPr lang="pt-BR" sz="2600" b="1" dirty="0" smtClean="0"/>
              <a:t>Nova perspectiva do acolhimento</a:t>
            </a:r>
          </a:p>
          <a:p>
            <a:pPr lvl="1" algn="just"/>
            <a:r>
              <a:rPr lang="pt-BR" sz="2600" b="1" dirty="0" smtClean="0"/>
              <a:t>Integração UBS e Gestão </a:t>
            </a:r>
          </a:p>
          <a:p>
            <a:pPr lvl="1" algn="just"/>
            <a:r>
              <a:rPr lang="pt-BR" sz="2600" b="1" dirty="0" smtClean="0"/>
              <a:t>A prática médica na comunidade</a:t>
            </a:r>
          </a:p>
          <a:p>
            <a:pPr lvl="1" algn="just"/>
            <a:r>
              <a:rPr lang="pt-BR" sz="2600" b="1" dirty="0" smtClean="0"/>
              <a:t>Educação em saúde</a:t>
            </a:r>
          </a:p>
          <a:p>
            <a:pPr marL="457200" lvl="1" indent="0" algn="just">
              <a:buNone/>
            </a:pPr>
            <a:endParaRPr lang="pt-BR" b="1" dirty="0" smtClean="0"/>
          </a:p>
          <a:p>
            <a:pPr lvl="1" algn="just"/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8541654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Melhoria da Atenção ao Pré-Natal e Puerpério na Unidade de Saúde da Família Quintas,  Natal, RN</a:t>
            </a:r>
            <a:br>
              <a:rPr lang="pt-BR" sz="2800" b="1" dirty="0"/>
            </a:br>
            <a:r>
              <a:rPr lang="pt-BR" sz="2800" b="1" dirty="0" smtClean="0"/>
              <a:t>Discussão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8600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Inserção do programa na rotina do serviço</a:t>
            </a:r>
          </a:p>
          <a:p>
            <a:pPr lvl="1" algn="just"/>
            <a:r>
              <a:rPr lang="pt-BR" sz="2400" b="1" dirty="0" smtClean="0"/>
              <a:t>Integração com a gestão</a:t>
            </a:r>
          </a:p>
          <a:p>
            <a:pPr lvl="1" algn="just"/>
            <a:r>
              <a:rPr lang="pt-BR" sz="2400" b="1" dirty="0" smtClean="0"/>
              <a:t>Forma perene de abastecimento de vacinas, medicamentos e fichas-espelho</a:t>
            </a:r>
          </a:p>
          <a:p>
            <a:pPr lvl="1" algn="just"/>
            <a:r>
              <a:rPr lang="pt-BR" sz="2400" b="1" dirty="0" smtClean="0"/>
              <a:t>Continuidade do grupo de atenção às gestantes e puérperas</a:t>
            </a:r>
          </a:p>
          <a:p>
            <a:pPr lvl="1" algn="just"/>
            <a:r>
              <a:rPr lang="pt-BR" sz="2400" b="1" dirty="0" smtClean="0"/>
              <a:t>Melhorar estrutura da sala médica para o pré-natal</a:t>
            </a:r>
          </a:p>
          <a:p>
            <a:pPr lvl="1" algn="just"/>
            <a:r>
              <a:rPr lang="pt-BR" sz="2400" b="1" dirty="0" smtClean="0"/>
              <a:t>Garantia da realização dos exames básicos</a:t>
            </a:r>
          </a:p>
          <a:p>
            <a:pPr lvl="1" algn="just"/>
            <a:endParaRPr lang="pt-BR" b="1" dirty="0" smtClean="0"/>
          </a:p>
          <a:p>
            <a:pPr lvl="1" algn="just"/>
            <a:endParaRPr lang="pt-BR" b="1" dirty="0" smtClean="0"/>
          </a:p>
          <a:p>
            <a:pPr lvl="1" algn="just"/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94867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Melhoria da Atenção ao Pré-Natal e Puerpério na Unidade de Saúde da Família Quintas,  Natal, RN</a:t>
            </a:r>
            <a:br>
              <a:rPr lang="pt-BR" sz="2800" b="1" dirty="0"/>
            </a:br>
            <a:r>
              <a:rPr lang="pt-BR" sz="2800" b="1" dirty="0" smtClean="0"/>
              <a:t>Reflexões críticas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28600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Processo pessoal de aprendizagem</a:t>
            </a:r>
          </a:p>
          <a:p>
            <a:pPr lvl="1" algn="just"/>
            <a:r>
              <a:rPr lang="pt-BR" sz="2400" b="1" dirty="0"/>
              <a:t>Inserção na Atenção Primária / </a:t>
            </a:r>
            <a:r>
              <a:rPr lang="pt-BR" sz="2400" b="1" dirty="0" smtClean="0"/>
              <a:t>ESF</a:t>
            </a:r>
          </a:p>
          <a:p>
            <a:pPr lvl="1" algn="just"/>
            <a:r>
              <a:rPr lang="pt-BR" sz="2400" b="1" dirty="0" smtClean="0"/>
              <a:t>Complexidade do processo de trabalho</a:t>
            </a:r>
          </a:p>
          <a:p>
            <a:pPr lvl="1" algn="just"/>
            <a:r>
              <a:rPr lang="pt-BR" sz="2400" b="1" dirty="0" smtClean="0"/>
              <a:t>Trabalho em equipe</a:t>
            </a:r>
          </a:p>
          <a:p>
            <a:pPr lvl="1" algn="just"/>
            <a:r>
              <a:rPr lang="pt-BR" sz="2400" b="1" dirty="0" smtClean="0"/>
              <a:t>Liderança diante da inserção de um projeto inovador </a:t>
            </a:r>
          </a:p>
          <a:p>
            <a:pPr lvl="1" algn="just"/>
            <a:r>
              <a:rPr lang="pt-BR" sz="2400" b="1" dirty="0" smtClean="0"/>
              <a:t>Responsabilidades e amadurecimento profissional </a:t>
            </a:r>
          </a:p>
          <a:p>
            <a:pPr lvl="1" algn="just"/>
            <a:r>
              <a:rPr lang="pt-BR" sz="2400" b="1" dirty="0" smtClean="0"/>
              <a:t>Apoio, incentivo e tutoria do curso de especialização </a:t>
            </a:r>
          </a:p>
        </p:txBody>
      </p:sp>
    </p:spTree>
    <p:extLst>
      <p:ext uri="{BB962C8B-B14F-4D97-AF65-F5344CB8AC3E}">
        <p14:creationId xmlns:p14="http://schemas.microsoft.com/office/powerpoint/2010/main" val="17900994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Obrigada!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3529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/>
              <a:t>Melhoria da Atenção ao Pré-Natal e Puerpério na Unidade de Saúde da Família Quintas,  Natal, RN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3100" b="1" dirty="0" smtClean="0"/>
              <a:t>Introdução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3500" dirty="0" smtClean="0"/>
              <a:t>Situação da ação programática antes da intervenção </a:t>
            </a:r>
          </a:p>
          <a:p>
            <a:pPr lvl="1"/>
            <a:r>
              <a:rPr lang="pt-BR" dirty="0" smtClean="0"/>
              <a:t>Cobertura de 11,5% das gestantes</a:t>
            </a:r>
          </a:p>
          <a:p>
            <a:pPr lvl="1"/>
            <a:r>
              <a:rPr lang="pt-BR" dirty="0" smtClean="0"/>
              <a:t>Protocolo de atendimento</a:t>
            </a:r>
          </a:p>
          <a:p>
            <a:pPr lvl="1"/>
            <a:r>
              <a:rPr lang="pt-BR" dirty="0" smtClean="0"/>
              <a:t>Fichas de registros</a:t>
            </a:r>
          </a:p>
          <a:p>
            <a:pPr lvl="1"/>
            <a:r>
              <a:rPr lang="pt-BR" dirty="0" smtClean="0"/>
              <a:t>Indicadores de qualidade</a:t>
            </a:r>
          </a:p>
          <a:p>
            <a:pPr lvl="1"/>
            <a:r>
              <a:rPr lang="pt-BR" dirty="0" smtClean="0"/>
              <a:t>Saúde bucal</a:t>
            </a:r>
          </a:p>
          <a:p>
            <a:pPr lvl="1"/>
            <a:r>
              <a:rPr lang="pt-BR" dirty="0" smtClean="0"/>
              <a:t>Risco gestacional</a:t>
            </a:r>
          </a:p>
          <a:p>
            <a:pPr lvl="1"/>
            <a:r>
              <a:rPr lang="pt-BR" dirty="0" smtClean="0"/>
              <a:t>Grupo de gestantes</a:t>
            </a:r>
          </a:p>
          <a:p>
            <a:pPr lvl="1"/>
            <a:r>
              <a:rPr lang="pt-BR" dirty="0" smtClean="0"/>
              <a:t>Promoção à saúde</a:t>
            </a:r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6677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RN</a:t>
            </a:r>
            <a:br>
              <a:rPr lang="pt-BR" sz="2400" b="1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 smtClean="0"/>
              <a:t>Qualificar </a:t>
            </a:r>
            <a:r>
              <a:rPr lang="pt-BR" dirty="0"/>
              <a:t>a atenção ao pré-natal e puerpério na UBSF de Quintas /RN.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0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</a:t>
            </a:r>
            <a:r>
              <a:rPr lang="pt-BR" sz="2400" b="1" dirty="0" smtClean="0"/>
              <a:t>RN</a:t>
            </a:r>
            <a:br>
              <a:rPr lang="pt-BR" sz="2400" b="1" dirty="0" smtClean="0"/>
            </a:br>
            <a:r>
              <a:rPr lang="pt-BR" sz="2400" b="1" dirty="0" smtClean="0"/>
              <a:t>Metodologia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Ações Realizadas</a:t>
            </a:r>
          </a:p>
          <a:p>
            <a:pPr lvl="1"/>
            <a:r>
              <a:rPr lang="pt-BR" dirty="0" smtClean="0"/>
              <a:t>Pré-Natal</a:t>
            </a:r>
          </a:p>
          <a:p>
            <a:pPr lvl="2" algn="just"/>
            <a:r>
              <a:rPr lang="pt-BR" sz="2600" dirty="0" smtClean="0"/>
              <a:t>Monitorização da </a:t>
            </a:r>
            <a:r>
              <a:rPr lang="pt-BR" sz="2600" dirty="0"/>
              <a:t>cobertura do pré-natal periodicamente </a:t>
            </a:r>
            <a:endParaRPr lang="pt-BR" sz="2600" dirty="0" smtClean="0"/>
          </a:p>
          <a:p>
            <a:pPr lvl="2" algn="just"/>
            <a:r>
              <a:rPr lang="pt-BR" sz="2600" dirty="0" smtClean="0"/>
              <a:t>Acolhimento das </a:t>
            </a:r>
            <a:r>
              <a:rPr lang="pt-BR" sz="2600" dirty="0"/>
              <a:t>gestantes. </a:t>
            </a:r>
            <a:r>
              <a:rPr lang="pt-BR" sz="2600" dirty="0" smtClean="0"/>
              <a:t>Cadastramento de </a:t>
            </a:r>
            <a:r>
              <a:rPr lang="pt-BR" sz="2600" dirty="0"/>
              <a:t>todas as gestantes da área de cobertura da unidade de saúde</a:t>
            </a:r>
            <a:r>
              <a:rPr lang="pt-BR" sz="2600" dirty="0" smtClean="0"/>
              <a:t>.</a:t>
            </a:r>
          </a:p>
          <a:p>
            <a:pPr lvl="2" algn="just"/>
            <a:r>
              <a:rPr lang="pt-BR" sz="2600" dirty="0" smtClean="0"/>
              <a:t>Esclarecimento da </a:t>
            </a:r>
            <a:r>
              <a:rPr lang="pt-BR" sz="2600" dirty="0"/>
              <a:t>comunidade sobre a importância da realização do pré-natal e sobre as facilidades de realizá-lo na unidade de saúde.</a:t>
            </a:r>
          </a:p>
          <a:p>
            <a:pPr lvl="2" algn="just"/>
            <a:r>
              <a:rPr lang="pt-BR" sz="2600" dirty="0" smtClean="0"/>
              <a:t>Capacitação da </a:t>
            </a:r>
            <a:r>
              <a:rPr lang="pt-BR" sz="2600" dirty="0"/>
              <a:t>equipe no acolhimento </a:t>
            </a:r>
            <a:r>
              <a:rPr lang="pt-BR" sz="2600" dirty="0" smtClean="0"/>
              <a:t>e atendimento às </a:t>
            </a:r>
            <a:r>
              <a:rPr lang="pt-BR" sz="2600" dirty="0"/>
              <a:t>gestantes. </a:t>
            </a:r>
            <a:r>
              <a:rPr lang="pt-BR" sz="2600" dirty="0" smtClean="0"/>
              <a:t>Capacitação dos </a:t>
            </a:r>
            <a:r>
              <a:rPr lang="pt-BR" sz="2600" dirty="0"/>
              <a:t>ACS na busca daquelas que não estão realizando pré-natal em nenhum serviço. </a:t>
            </a:r>
            <a:r>
              <a:rPr lang="pt-BR" sz="2600" dirty="0" smtClean="0"/>
              <a:t>Ampliação do </a:t>
            </a:r>
            <a:r>
              <a:rPr lang="pt-BR" sz="2600" dirty="0"/>
              <a:t>conhecimento da equipe sobre o Programa de Humanização ao Pré-natal e nascimento (PHPN).</a:t>
            </a:r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4742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</a:t>
            </a:r>
            <a:r>
              <a:rPr lang="pt-BR" sz="2400" b="1" dirty="0" smtClean="0"/>
              <a:t>RN</a:t>
            </a:r>
            <a:br>
              <a:rPr lang="pt-BR" sz="2400" b="1" dirty="0" smtClean="0"/>
            </a:br>
            <a:r>
              <a:rPr lang="pt-BR" sz="2400" b="1" dirty="0" smtClean="0"/>
              <a:t>Metodologia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Ações Realizadas</a:t>
            </a:r>
          </a:p>
          <a:p>
            <a:pPr lvl="1"/>
            <a:r>
              <a:rPr lang="pt-BR" dirty="0" smtClean="0"/>
              <a:t>Puerpério</a:t>
            </a:r>
          </a:p>
          <a:p>
            <a:pPr lvl="2"/>
            <a:r>
              <a:rPr lang="pt-BR" sz="2600" dirty="0" smtClean="0"/>
              <a:t>Avaliação da </a:t>
            </a:r>
            <a:r>
              <a:rPr lang="pt-BR" sz="2600" dirty="0"/>
              <a:t>cobertura do puerpério </a:t>
            </a:r>
            <a:r>
              <a:rPr lang="pt-BR" sz="2600" dirty="0" smtClean="0"/>
              <a:t>periodicamente</a:t>
            </a:r>
          </a:p>
          <a:p>
            <a:pPr lvl="2"/>
            <a:r>
              <a:rPr lang="pt-BR" sz="2600" dirty="0" smtClean="0"/>
              <a:t>Acolhimento de </a:t>
            </a:r>
            <a:r>
              <a:rPr lang="pt-BR" sz="2600" dirty="0"/>
              <a:t>todas as puérperas da área de </a:t>
            </a:r>
            <a:r>
              <a:rPr lang="pt-BR" sz="2600" dirty="0" smtClean="0"/>
              <a:t>abrangência</a:t>
            </a:r>
            <a:endParaRPr lang="pt-BR" sz="2600" dirty="0"/>
          </a:p>
          <a:p>
            <a:pPr lvl="2" algn="just"/>
            <a:r>
              <a:rPr lang="pt-BR" sz="2600" dirty="0" smtClean="0"/>
              <a:t>Cadastramento de </a:t>
            </a:r>
            <a:r>
              <a:rPr lang="pt-BR" sz="2600" dirty="0"/>
              <a:t>todas as mulheres que tiveram parto no último mês</a:t>
            </a:r>
            <a:r>
              <a:rPr lang="pt-BR" sz="2600" dirty="0" smtClean="0"/>
              <a:t>.</a:t>
            </a:r>
          </a:p>
          <a:p>
            <a:pPr lvl="2" algn="just"/>
            <a:r>
              <a:rPr lang="pt-BR" sz="2600" dirty="0" smtClean="0"/>
              <a:t>Orientações </a:t>
            </a:r>
            <a:r>
              <a:rPr lang="pt-BR" sz="2600" dirty="0"/>
              <a:t>para a comunidade </a:t>
            </a:r>
            <a:r>
              <a:rPr lang="pt-BR" sz="2600" dirty="0" smtClean="0"/>
              <a:t>do </a:t>
            </a:r>
            <a:r>
              <a:rPr lang="pt-BR" sz="2600" dirty="0"/>
              <a:t>significado de puerpério e </a:t>
            </a:r>
            <a:r>
              <a:rPr lang="pt-BR" sz="2600" dirty="0" smtClean="0"/>
              <a:t>da </a:t>
            </a:r>
            <a:r>
              <a:rPr lang="pt-BR" sz="2600" dirty="0"/>
              <a:t>importância da sua realização preferencialmente nos primeiros 30 dias de pós-parto</a:t>
            </a:r>
            <a:r>
              <a:rPr lang="pt-BR" sz="2600" dirty="0" smtClean="0"/>
              <a:t>.</a:t>
            </a:r>
          </a:p>
          <a:p>
            <a:pPr lvl="2" algn="just"/>
            <a:r>
              <a:rPr lang="pt-BR" sz="2600" dirty="0" smtClean="0"/>
              <a:t>Capacitação da equipe</a:t>
            </a:r>
            <a:endParaRPr lang="pt-BR" sz="2000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2685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Melhoria da Atenção ao Pré-Natal e Puerpério na Unidade de Saúde da Família Quintas,  Natal, </a:t>
            </a:r>
            <a:r>
              <a:rPr lang="pt-BR" sz="2400" b="1" dirty="0" smtClean="0"/>
              <a:t>RN</a:t>
            </a:r>
            <a:br>
              <a:rPr lang="pt-BR" sz="2400" b="1" dirty="0" smtClean="0"/>
            </a:br>
            <a:r>
              <a:rPr lang="pt-BR" sz="2400" b="1" dirty="0" smtClean="0"/>
              <a:t>Metodologia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Logística</a:t>
            </a:r>
          </a:p>
          <a:p>
            <a:pPr lvl="1"/>
            <a:r>
              <a:rPr lang="pt-BR" dirty="0" smtClean="0"/>
              <a:t>Manual Técnico de Pré-Natal e Puerpério do MS</a:t>
            </a:r>
          </a:p>
          <a:p>
            <a:pPr lvl="1"/>
            <a:r>
              <a:rPr lang="pt-BR" dirty="0" smtClean="0"/>
              <a:t>Ficha espelho – indicadores / monitoramento </a:t>
            </a:r>
          </a:p>
          <a:p>
            <a:pPr lvl="1"/>
            <a:r>
              <a:rPr lang="pt-BR" dirty="0" smtClean="0"/>
              <a:t>Livro de registro</a:t>
            </a:r>
          </a:p>
          <a:p>
            <a:pPr lvl="1"/>
            <a:r>
              <a:rPr lang="pt-BR" dirty="0" smtClean="0"/>
              <a:t>Planilha eletrônica de coleta de dados</a:t>
            </a:r>
          </a:p>
          <a:p>
            <a:pPr lvl="1"/>
            <a:r>
              <a:rPr lang="pt-BR" dirty="0" smtClean="0"/>
              <a:t>Dinâmica do acolhimento </a:t>
            </a:r>
            <a:r>
              <a:rPr lang="pt-BR" dirty="0"/>
              <a:t>	</a:t>
            </a:r>
          </a:p>
          <a:p>
            <a:pPr lvl="1"/>
            <a:r>
              <a:rPr lang="pt-BR" dirty="0" smtClean="0"/>
              <a:t>Apoio comunitário </a:t>
            </a:r>
            <a:r>
              <a:rPr lang="pt-BR" dirty="0"/>
              <a:t>	</a:t>
            </a:r>
            <a:endParaRPr lang="pt-BR" dirty="0" smtClean="0"/>
          </a:p>
          <a:p>
            <a:pPr lvl="1"/>
            <a:r>
              <a:rPr lang="pt-BR" dirty="0" smtClean="0"/>
              <a:t>Busca ativa</a:t>
            </a:r>
            <a:r>
              <a:rPr lang="pt-BR" dirty="0"/>
              <a:t>	</a:t>
            </a:r>
            <a:endParaRPr lang="pt-BR" dirty="0" smtClean="0"/>
          </a:p>
          <a:p>
            <a:pPr lvl="1"/>
            <a:r>
              <a:rPr lang="pt-BR" dirty="0" smtClean="0"/>
              <a:t>Engajamento público</a:t>
            </a: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2442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15544</TotalTime>
  <Words>2790</Words>
  <Application>Microsoft Office PowerPoint</Application>
  <PresentationFormat>Apresentação na tela (4:3)</PresentationFormat>
  <Paragraphs>280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Módulo</vt:lpstr>
      <vt:lpstr>UNIVERSIDADE ABERTA DO SUS – UNASUS UNIVERSIDADE FEDERAL DE PELOTAS Especialização em Saúde da Família Modalidade a Distância    Trabalho de Conclusão de Curso     Melhoria da Atenção ao Pré-Natal e Puerpério na Unidade de Saúde da Família Quintas,  Natal, RN     Priscilla Melo de Oliveira Lima   Orientadora:  Érica Almeida Coelho    </vt:lpstr>
      <vt:lpstr>Melhoria da Atenção ao Pré-Natal e Puerpério na Unidade de Saúde da Família Quintas,  Natal, RN Introdução</vt:lpstr>
      <vt:lpstr>Melhoria da Atenção ao Pré-Natal e Puerpério na Unidade de Saúde da Família Quintas,  Natal, RN Introdução</vt:lpstr>
      <vt:lpstr>Melhoria da Atenção ao Pré-Natal e Puerpério na Unidade de Saúde da Família Quintas,  Natal, RN Introdução</vt:lpstr>
      <vt:lpstr>Melhoria da Atenção ao Pré-Natal e Puerpério na Unidade de Saúde da Família Quintas,  Natal, RN Introdução</vt:lpstr>
      <vt:lpstr>Melhoria da Atenção ao Pré-Natal e Puerpério na Unidade de Saúde da Família Quintas,  Natal, RN </vt:lpstr>
      <vt:lpstr>Melhoria da Atenção ao Pré-Natal e Puerpério na Unidade de Saúde da Família Quintas,  Natal, RN Metodologia</vt:lpstr>
      <vt:lpstr>Melhoria da Atenção ao Pré-Natal e Puerpério na Unidade de Saúde da Família Quintas,  Natal, RN Metodologia</vt:lpstr>
      <vt:lpstr>Melhoria da Atenção ao Pré-Natal e Puerpério na Unidade de Saúde da Família Quintas,  Natal, RN Metodologia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Objetivos, Metas e Resultados</vt:lpstr>
      <vt:lpstr>Melhoria da Atenção ao Pré-Natal e Puerpério na Unidade de Saúde da Família Quintas,  Natal, RN Discussão </vt:lpstr>
      <vt:lpstr>Melhoria da Atenção ao Pré-Natal e Puerpério na Unidade de Saúde da Família Quintas,  Natal, RN Discussão </vt:lpstr>
      <vt:lpstr>Melhoria da Atenção ao Pré-Natal e Puerpério na Unidade de Saúde da Família Quintas,  Natal, RN Reflexões críticas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29</cp:revision>
  <dcterms:created xsi:type="dcterms:W3CDTF">2015-01-15T14:22:44Z</dcterms:created>
  <dcterms:modified xsi:type="dcterms:W3CDTF">2015-01-26T13:32:11Z</dcterms:modified>
</cp:coreProperties>
</file>