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8" r:id="rId13"/>
    <p:sldId id="266" r:id="rId14"/>
    <p:sldId id="282" r:id="rId15"/>
    <p:sldId id="267" r:id="rId16"/>
    <p:sldId id="284" r:id="rId17"/>
    <p:sldId id="285" r:id="rId18"/>
    <p:sldId id="283" r:id="rId19"/>
    <p:sldId id="289" r:id="rId20"/>
    <p:sldId id="279" r:id="rId21"/>
    <p:sldId id="290" r:id="rId22"/>
    <p:sldId id="291" r:id="rId23"/>
    <p:sldId id="286" r:id="rId24"/>
    <p:sldId id="287" r:id="rId25"/>
    <p:sldId id="281" r:id="rId26"/>
    <p:sldId id="28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244" autoAdjust="0"/>
  </p:normalViewPr>
  <p:slideViewPr>
    <p:cSldViewPr snapToGrid="0">
      <p:cViewPr varScale="1">
        <p:scale>
          <a:sx n="66" d="100"/>
          <a:sy n="66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tabelas%20corrigidas:Coleta%20de%20dados%20Pre-Natal%20priscilla%20final%20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%20Priscilla:UFPEL:posto%20cinturao:TCC:RESUMO%20TCC:Diario%20de%20intervencao:Coleta%20de%20dados%20Puerpe&#769;rio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%20Priscilla:UFPEL:posto%20cinturao:TCC:RESUMO%20TCC:Diario%20de%20intervencao:Coleta%20de%20dados%20Puerpe&#769;rio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%20Priscilla:UFPEL:posto%20cinturao:TCC:RESUMO%20TCC:Diario%20de%20intervencao:Coleta%20de%20dados%20Puerpe&#769;rio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tabelas%20corrigidas:Coleta%20de%20dados%20Pre-Natal%20priscilla%20final%20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tabelas%20corrigidas:Coleta%20de%20dados%20Pre-Natal%20priscilla%20final%20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tabelas%20corrigidas:Coleta%20de%20dados%20Pre-Natal%20priscilla%20final%20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%20Priscilla:UFPEL:posto%20cinturao:TCC:RESUMO%20TCC:Diario%20de%20intervencao:Coleta%20de%20dados%20Puerpe&#769;rio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%20Priscilla:UFPEL:posto%20cinturao:TCC:RESUMO%20TCC:Diario%20de%20intervencao:Coleta%20de%20dados%20Puerpe&#769;rio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%20Priscilla:UFPEL:posto%20cinturao:TCC:RESUMO%20TCC:Diario%20de%20intervencao:Coleta%20de%20dados%20Puerpe&#769;rio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iagomc3:Desktop:%20Priscilla:UFPEL:posto%20cinturao:TCC:RESUMO%20TCC:Diario%20de%20intervencao:Coleta%20de%20dados%20Puerpe&#769;rio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0.4</c:v>
                </c:pt>
                <c:pt idx="1">
                  <c:v>0.84</c:v>
                </c:pt>
                <c:pt idx="2">
                  <c:v>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878224"/>
        <c:axId val="-897886384"/>
      </c:barChart>
      <c:catAx>
        <c:axId val="-89787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86384"/>
        <c:crosses val="autoZero"/>
        <c:auto val="1"/>
        <c:lblAlgn val="ctr"/>
        <c:lblOffset val="100"/>
        <c:noMultiLvlLbl val="0"/>
      </c:catAx>
      <c:valAx>
        <c:axId val="-897886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782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puérperas que receberam orientação sobre os cuidados com o recém-nascido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50425072"/>
        <c:axId val="-850416368"/>
      </c:barChart>
      <c:catAx>
        <c:axId val="-85042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16368"/>
        <c:crosses val="autoZero"/>
        <c:auto val="1"/>
        <c:lblAlgn val="ctr"/>
        <c:lblOffset val="100"/>
        <c:noMultiLvlLbl val="0"/>
      </c:catAx>
      <c:valAx>
        <c:axId val="-850416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250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puérperas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50415280"/>
        <c:axId val="-850421264"/>
      </c:barChart>
      <c:catAx>
        <c:axId val="-85041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21264"/>
        <c:crosses val="autoZero"/>
        <c:auto val="1"/>
        <c:lblAlgn val="ctr"/>
        <c:lblOffset val="100"/>
        <c:noMultiLvlLbl val="0"/>
      </c:catAx>
      <c:valAx>
        <c:axId val="-8504212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152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0.5</c:v>
                </c:pt>
                <c:pt idx="1">
                  <c:v>0.7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882576"/>
        <c:axId val="-897889104"/>
      </c:barChart>
      <c:catAx>
        <c:axId val="-89788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89104"/>
        <c:crosses val="autoZero"/>
        <c:auto val="1"/>
        <c:lblAlgn val="ctr"/>
        <c:lblOffset val="100"/>
        <c:noMultiLvlLbl val="0"/>
      </c:catAx>
      <c:valAx>
        <c:axId val="-897889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825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0.9</c:v>
                </c:pt>
                <c:pt idx="1">
                  <c:v>0.476190476190476</c:v>
                </c:pt>
                <c:pt idx="2">
                  <c:v>0.92592592592592604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893456"/>
        <c:axId val="-897888560"/>
      </c:barChart>
      <c:catAx>
        <c:axId val="-89789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88560"/>
        <c:crosses val="autoZero"/>
        <c:auto val="1"/>
        <c:lblAlgn val="ctr"/>
        <c:lblOffset val="100"/>
        <c:noMultiLvlLbl val="0"/>
      </c:catAx>
      <c:valAx>
        <c:axId val="-8978885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934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0.9</c:v>
                </c:pt>
                <c:pt idx="1">
                  <c:v>0.52380952380952395</c:v>
                </c:pt>
                <c:pt idx="2">
                  <c:v>0.96296296296296302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886928"/>
        <c:axId val="-897890736"/>
      </c:barChart>
      <c:catAx>
        <c:axId val="-89788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90736"/>
        <c:crosses val="autoZero"/>
        <c:auto val="1"/>
        <c:lblAlgn val="ctr"/>
        <c:lblOffset val="100"/>
        <c:noMultiLvlLbl val="0"/>
      </c:catAx>
      <c:valAx>
        <c:axId val="-897890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86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0.9</c:v>
                </c:pt>
                <c:pt idx="1">
                  <c:v>0.52380952380952395</c:v>
                </c:pt>
                <c:pt idx="2">
                  <c:v>0.96296296296296302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890192"/>
        <c:axId val="-897880400"/>
      </c:barChart>
      <c:catAx>
        <c:axId val="-89789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80400"/>
        <c:crosses val="autoZero"/>
        <c:auto val="1"/>
        <c:lblAlgn val="ctr"/>
        <c:lblOffset val="100"/>
        <c:noMultiLvlLbl val="0"/>
      </c:catAx>
      <c:valAx>
        <c:axId val="-897880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901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0.5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7892368"/>
        <c:axId val="-897889648"/>
      </c:barChart>
      <c:catAx>
        <c:axId val="-89789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89648"/>
        <c:crosses val="autoZero"/>
        <c:auto val="1"/>
        <c:lblAlgn val="ctr"/>
        <c:lblOffset val="100"/>
        <c:noMultiLvlLbl val="0"/>
      </c:catAx>
      <c:valAx>
        <c:axId val="-8978896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978923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50426160"/>
        <c:axId val="-850422896"/>
      </c:barChart>
      <c:catAx>
        <c:axId val="-85042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22896"/>
        <c:crosses val="autoZero"/>
        <c:auto val="1"/>
        <c:lblAlgn val="ctr"/>
        <c:lblOffset val="100"/>
        <c:noMultiLvlLbl val="0"/>
      </c:catAx>
      <c:valAx>
        <c:axId val="-8504228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26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50429968"/>
        <c:axId val="-850426704"/>
      </c:barChart>
      <c:catAx>
        <c:axId val="-85042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26704"/>
        <c:crosses val="autoZero"/>
        <c:auto val="1"/>
        <c:lblAlgn val="ctr"/>
        <c:lblOffset val="100"/>
        <c:noMultiLvlLbl val="0"/>
      </c:catAx>
      <c:valAx>
        <c:axId val="-8504267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299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puérperas com avaliação do estado psíquico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Indicadores!$D$29:$F$29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Indicadores!$D$30:$F$30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50418544"/>
        <c:axId val="-850422352"/>
      </c:barChart>
      <c:catAx>
        <c:axId val="-85041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22352"/>
        <c:crosses val="autoZero"/>
        <c:auto val="1"/>
        <c:lblAlgn val="ctr"/>
        <c:lblOffset val="100"/>
        <c:noMultiLvlLbl val="0"/>
      </c:catAx>
      <c:valAx>
        <c:axId val="-8504223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504185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6F47F-92C9-4A3F-AFF7-4A419A33AA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EE5E63-898D-47D4-B811-F896209BE2D8}">
      <dgm:prSet phldrT="[Texto]"/>
      <dgm:spPr/>
      <dgm:t>
        <a:bodyPr/>
        <a:lstStyle/>
        <a:p>
          <a:r>
            <a:rPr lang="pt-BR" dirty="0" smtClean="0"/>
            <a:t>Primeira parte</a:t>
          </a:r>
          <a:endParaRPr lang="pt-BR" dirty="0"/>
        </a:p>
      </dgm:t>
    </dgm:pt>
    <dgm:pt modelId="{B1A27729-99E9-4565-B887-A63E3490D5CB}" type="parTrans" cxnId="{68D85859-BB64-4C0C-AD69-D43EA1D975CD}">
      <dgm:prSet/>
      <dgm:spPr/>
      <dgm:t>
        <a:bodyPr/>
        <a:lstStyle/>
        <a:p>
          <a:endParaRPr lang="pt-BR"/>
        </a:p>
      </dgm:t>
    </dgm:pt>
    <dgm:pt modelId="{B56EDEB1-075B-4053-82DD-BE8FD9E0D69C}" type="sibTrans" cxnId="{68D85859-BB64-4C0C-AD69-D43EA1D975CD}">
      <dgm:prSet/>
      <dgm:spPr/>
      <dgm:t>
        <a:bodyPr/>
        <a:lstStyle/>
        <a:p>
          <a:endParaRPr lang="pt-BR"/>
        </a:p>
      </dgm:t>
    </dgm:pt>
    <dgm:pt modelId="{45E95719-5418-44AD-9FED-23639BFC7D17}">
      <dgm:prSet phldrT="[Texto]"/>
      <dgm:spPr/>
      <dgm:t>
        <a:bodyPr/>
        <a:lstStyle/>
        <a:p>
          <a:r>
            <a:rPr lang="pt-PT" dirty="0" smtClean="0"/>
            <a:t>Observação e análise situacional</a:t>
          </a:r>
          <a:endParaRPr lang="pt-BR" dirty="0"/>
        </a:p>
      </dgm:t>
    </dgm:pt>
    <dgm:pt modelId="{431E9592-1D6B-48F9-AE6E-C37D59FBA370}" type="parTrans" cxnId="{FCF2391C-A82A-4762-9D4E-9CEFE8E3D66C}">
      <dgm:prSet/>
      <dgm:spPr/>
      <dgm:t>
        <a:bodyPr/>
        <a:lstStyle/>
        <a:p>
          <a:endParaRPr lang="pt-BR"/>
        </a:p>
      </dgm:t>
    </dgm:pt>
    <dgm:pt modelId="{F18131A5-4F19-4B5C-9C6E-30F09A573DF9}" type="sibTrans" cxnId="{FCF2391C-A82A-4762-9D4E-9CEFE8E3D66C}">
      <dgm:prSet/>
      <dgm:spPr/>
      <dgm:t>
        <a:bodyPr/>
        <a:lstStyle/>
        <a:p>
          <a:endParaRPr lang="pt-BR"/>
        </a:p>
      </dgm:t>
    </dgm:pt>
    <dgm:pt modelId="{B128D2F4-0CC6-4758-A764-886FDBBD719D}">
      <dgm:prSet phldrT="[Texto]"/>
      <dgm:spPr/>
      <dgm:t>
        <a:bodyPr/>
        <a:lstStyle/>
        <a:p>
          <a:r>
            <a:rPr lang="pt-BR" dirty="0" smtClean="0"/>
            <a:t>Segunda Parte</a:t>
          </a:r>
          <a:endParaRPr lang="pt-BR" dirty="0"/>
        </a:p>
      </dgm:t>
    </dgm:pt>
    <dgm:pt modelId="{D7FC7E1E-EFEE-4872-9340-9016D2A4246E}" type="parTrans" cxnId="{9BDC12EE-F2E0-4151-9133-6FE5F8AA4CED}">
      <dgm:prSet/>
      <dgm:spPr/>
      <dgm:t>
        <a:bodyPr/>
        <a:lstStyle/>
        <a:p>
          <a:endParaRPr lang="pt-BR"/>
        </a:p>
      </dgm:t>
    </dgm:pt>
    <dgm:pt modelId="{8ACBC28F-8241-471D-BE36-723E37D69986}" type="sibTrans" cxnId="{9BDC12EE-F2E0-4151-9133-6FE5F8AA4CED}">
      <dgm:prSet/>
      <dgm:spPr/>
      <dgm:t>
        <a:bodyPr/>
        <a:lstStyle/>
        <a:p>
          <a:endParaRPr lang="pt-BR"/>
        </a:p>
      </dgm:t>
    </dgm:pt>
    <dgm:pt modelId="{A88FEB4F-EE3F-48A7-9596-598B1E69CF30}">
      <dgm:prSet phldrT="[Texto]"/>
      <dgm:spPr/>
      <dgm:t>
        <a:bodyPr/>
        <a:lstStyle/>
        <a:p>
          <a:r>
            <a:rPr lang="pt-PT" dirty="0" smtClean="0"/>
            <a:t>Construção de um projeto de intervenção</a:t>
          </a:r>
          <a:endParaRPr lang="pt-BR" dirty="0"/>
        </a:p>
      </dgm:t>
    </dgm:pt>
    <dgm:pt modelId="{7889FFC7-C157-4C1C-9C06-B8DCC7E95809}" type="parTrans" cxnId="{B523F185-4606-414C-9239-967210EDEAC7}">
      <dgm:prSet/>
      <dgm:spPr/>
      <dgm:t>
        <a:bodyPr/>
        <a:lstStyle/>
        <a:p>
          <a:endParaRPr lang="pt-BR"/>
        </a:p>
      </dgm:t>
    </dgm:pt>
    <dgm:pt modelId="{FC96F3AE-1B81-44B0-B61B-3E9237AE2D7D}" type="sibTrans" cxnId="{B523F185-4606-414C-9239-967210EDEAC7}">
      <dgm:prSet/>
      <dgm:spPr/>
      <dgm:t>
        <a:bodyPr/>
        <a:lstStyle/>
        <a:p>
          <a:endParaRPr lang="pt-BR"/>
        </a:p>
      </dgm:t>
    </dgm:pt>
    <dgm:pt modelId="{C3A392E2-947A-4FAD-8502-E24CD0CDE3C5}">
      <dgm:prSet phldrT="[Texto]"/>
      <dgm:spPr/>
      <dgm:t>
        <a:bodyPr/>
        <a:lstStyle/>
        <a:p>
          <a:r>
            <a:rPr lang="pt-BR" dirty="0" smtClean="0"/>
            <a:t>Terceira parte</a:t>
          </a:r>
          <a:endParaRPr lang="pt-BR" dirty="0"/>
        </a:p>
      </dgm:t>
    </dgm:pt>
    <dgm:pt modelId="{8559920F-A692-42E9-98BE-D52C18D0E467}" type="parTrans" cxnId="{A430B717-8CDE-492A-958B-0B8B8BF93AA8}">
      <dgm:prSet/>
      <dgm:spPr/>
      <dgm:t>
        <a:bodyPr/>
        <a:lstStyle/>
        <a:p>
          <a:endParaRPr lang="pt-BR"/>
        </a:p>
      </dgm:t>
    </dgm:pt>
    <dgm:pt modelId="{2533EEA8-BA29-4BE1-AA1F-F24727A7A8CC}" type="sibTrans" cxnId="{A430B717-8CDE-492A-958B-0B8B8BF93AA8}">
      <dgm:prSet/>
      <dgm:spPr/>
      <dgm:t>
        <a:bodyPr/>
        <a:lstStyle/>
        <a:p>
          <a:endParaRPr lang="pt-BR"/>
        </a:p>
      </dgm:t>
    </dgm:pt>
    <dgm:pt modelId="{44C60A9F-7F6B-4B80-B6D9-1A9C3968014A}">
      <dgm:prSet phldrT="[Texto]"/>
      <dgm:spPr/>
      <dgm:t>
        <a:bodyPr/>
        <a:lstStyle/>
        <a:p>
          <a:r>
            <a:rPr lang="pt-PT" dirty="0" smtClean="0"/>
            <a:t>Realização do relatório da intervenção</a:t>
          </a:r>
          <a:endParaRPr lang="pt-BR" dirty="0"/>
        </a:p>
      </dgm:t>
    </dgm:pt>
    <dgm:pt modelId="{835AD15F-2D64-44C4-B65E-22ABDDE784D7}" type="parTrans" cxnId="{B07F774F-9309-423A-8F6C-A397E0BBCA06}">
      <dgm:prSet/>
      <dgm:spPr/>
      <dgm:t>
        <a:bodyPr/>
        <a:lstStyle/>
        <a:p>
          <a:endParaRPr lang="pt-BR"/>
        </a:p>
      </dgm:t>
    </dgm:pt>
    <dgm:pt modelId="{0F621802-7770-449A-821B-71E2859B7981}" type="sibTrans" cxnId="{B07F774F-9309-423A-8F6C-A397E0BBCA06}">
      <dgm:prSet/>
      <dgm:spPr/>
      <dgm:t>
        <a:bodyPr/>
        <a:lstStyle/>
        <a:p>
          <a:endParaRPr lang="pt-BR"/>
        </a:p>
      </dgm:t>
    </dgm:pt>
    <dgm:pt modelId="{CF68A55F-F57E-4C74-8905-6BB0FB3E542F}">
      <dgm:prSet phldrT="[Texto]"/>
      <dgm:spPr/>
      <dgm:t>
        <a:bodyPr/>
        <a:lstStyle/>
        <a:p>
          <a:r>
            <a:rPr lang="pt-BR" dirty="0" smtClean="0"/>
            <a:t>Quarta parte</a:t>
          </a:r>
          <a:endParaRPr lang="pt-BR" dirty="0"/>
        </a:p>
      </dgm:t>
    </dgm:pt>
    <dgm:pt modelId="{5F161C61-2A29-494B-A896-260B52A2BC92}" type="parTrans" cxnId="{8A12AEB9-F084-4BDE-A493-923D9F1D172D}">
      <dgm:prSet/>
      <dgm:spPr/>
      <dgm:t>
        <a:bodyPr/>
        <a:lstStyle/>
        <a:p>
          <a:endParaRPr lang="pt-BR"/>
        </a:p>
      </dgm:t>
    </dgm:pt>
    <dgm:pt modelId="{590576C6-3959-417E-9210-F03D959074D3}" type="sibTrans" cxnId="{8A12AEB9-F084-4BDE-A493-923D9F1D172D}">
      <dgm:prSet/>
      <dgm:spPr/>
      <dgm:t>
        <a:bodyPr/>
        <a:lstStyle/>
        <a:p>
          <a:endParaRPr lang="pt-BR"/>
        </a:p>
      </dgm:t>
    </dgm:pt>
    <dgm:pt modelId="{24D80EC1-969A-4A1C-8FF2-67CB3F438626}">
      <dgm:prSet phldrT="[Texto]"/>
      <dgm:spPr/>
      <dgm:t>
        <a:bodyPr/>
        <a:lstStyle/>
        <a:p>
          <a:r>
            <a:rPr lang="pt-BR" dirty="0" smtClean="0"/>
            <a:t>Quinta parte</a:t>
          </a:r>
          <a:endParaRPr lang="pt-BR" dirty="0"/>
        </a:p>
      </dgm:t>
    </dgm:pt>
    <dgm:pt modelId="{AFCC8602-F175-421F-A165-ECA96BE61005}" type="parTrans" cxnId="{17799646-B684-416D-94A4-508B0BAF4937}">
      <dgm:prSet/>
      <dgm:spPr/>
      <dgm:t>
        <a:bodyPr/>
        <a:lstStyle/>
        <a:p>
          <a:endParaRPr lang="pt-BR"/>
        </a:p>
      </dgm:t>
    </dgm:pt>
    <dgm:pt modelId="{B4FFDE15-F2E3-415E-8335-54D9E3266BBB}" type="sibTrans" cxnId="{17799646-B684-416D-94A4-508B0BAF4937}">
      <dgm:prSet/>
      <dgm:spPr/>
      <dgm:t>
        <a:bodyPr/>
        <a:lstStyle/>
        <a:p>
          <a:endParaRPr lang="pt-BR"/>
        </a:p>
      </dgm:t>
    </dgm:pt>
    <dgm:pt modelId="{F8795BA5-81C1-4F60-BA1E-8F5891FB18E1}">
      <dgm:prSet phldrT="[Texto]"/>
      <dgm:spPr/>
      <dgm:t>
        <a:bodyPr/>
        <a:lstStyle/>
        <a:p>
          <a:r>
            <a:rPr lang="pt-PT" dirty="0" smtClean="0"/>
            <a:t>Avaliação dos resultados da intervenção</a:t>
          </a:r>
          <a:endParaRPr lang="pt-BR" dirty="0"/>
        </a:p>
      </dgm:t>
    </dgm:pt>
    <dgm:pt modelId="{045F36F5-7FCA-4930-A2BC-746A5C44DBFD}" type="parTrans" cxnId="{99A69E49-6577-41A3-8289-8D78BBAE6AE7}">
      <dgm:prSet/>
      <dgm:spPr/>
      <dgm:t>
        <a:bodyPr/>
        <a:lstStyle/>
        <a:p>
          <a:endParaRPr lang="pt-BR"/>
        </a:p>
      </dgm:t>
    </dgm:pt>
    <dgm:pt modelId="{244E66B2-BD6A-4F7F-B331-034E51B4E36E}" type="sibTrans" cxnId="{99A69E49-6577-41A3-8289-8D78BBAE6AE7}">
      <dgm:prSet/>
      <dgm:spPr/>
      <dgm:t>
        <a:bodyPr/>
        <a:lstStyle/>
        <a:p>
          <a:endParaRPr lang="pt-BR"/>
        </a:p>
      </dgm:t>
    </dgm:pt>
    <dgm:pt modelId="{52C9D4DC-1DC2-40BF-BA88-C6AD80353E41}">
      <dgm:prSet phldrT="[Texto]"/>
      <dgm:spPr/>
      <dgm:t>
        <a:bodyPr/>
        <a:lstStyle/>
        <a:p>
          <a:r>
            <a:rPr lang="pt-PT" dirty="0" smtClean="0"/>
            <a:t>reflexão crítica sobre o processo pessoal de aprendizagem no decorrer do curso e da implementação da intervenção</a:t>
          </a:r>
          <a:endParaRPr lang="pt-BR" dirty="0"/>
        </a:p>
      </dgm:t>
    </dgm:pt>
    <dgm:pt modelId="{69E54BC1-991D-4911-A62D-042E2CEAECE6}" type="parTrans" cxnId="{4B2B239A-E1BA-4D47-B478-FFF7D924803F}">
      <dgm:prSet/>
      <dgm:spPr/>
      <dgm:t>
        <a:bodyPr/>
        <a:lstStyle/>
        <a:p>
          <a:endParaRPr lang="pt-BR"/>
        </a:p>
      </dgm:t>
    </dgm:pt>
    <dgm:pt modelId="{3490B256-1DD5-4776-81AC-03E85708B8DE}" type="sibTrans" cxnId="{4B2B239A-E1BA-4D47-B478-FFF7D924803F}">
      <dgm:prSet/>
      <dgm:spPr/>
      <dgm:t>
        <a:bodyPr/>
        <a:lstStyle/>
        <a:p>
          <a:endParaRPr lang="pt-BR"/>
        </a:p>
      </dgm:t>
    </dgm:pt>
    <dgm:pt modelId="{2C84D1C0-6667-45BA-A588-ADE0FC6B8159}" type="pres">
      <dgm:prSet presAssocID="{C2C6F47F-92C9-4A3F-AFF7-4A419A33AA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A9C0B3-1ED8-4D50-A445-4C49058F54A0}" type="pres">
      <dgm:prSet presAssocID="{9AEE5E63-898D-47D4-B811-F896209BE2D8}" presName="composite" presStyleCnt="0"/>
      <dgm:spPr/>
    </dgm:pt>
    <dgm:pt modelId="{3E7DB545-3E74-4DB7-9659-AEC7362D344A}" type="pres">
      <dgm:prSet presAssocID="{9AEE5E63-898D-47D4-B811-F896209BE2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230192-7168-43AC-AB35-15F37D20200A}" type="pres">
      <dgm:prSet presAssocID="{9AEE5E63-898D-47D4-B811-F896209BE2D8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18D021-E9C1-4730-991A-43B6D8987332}" type="pres">
      <dgm:prSet presAssocID="{B56EDEB1-075B-4053-82DD-BE8FD9E0D69C}" presName="sp" presStyleCnt="0"/>
      <dgm:spPr/>
    </dgm:pt>
    <dgm:pt modelId="{B4A89A8B-0F6F-4560-9A52-1FACBD7248E5}" type="pres">
      <dgm:prSet presAssocID="{B128D2F4-0CC6-4758-A764-886FDBBD719D}" presName="composite" presStyleCnt="0"/>
      <dgm:spPr/>
    </dgm:pt>
    <dgm:pt modelId="{FB86322E-D06C-4904-836F-21EB9283EA79}" type="pres">
      <dgm:prSet presAssocID="{B128D2F4-0CC6-4758-A764-886FDBBD71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3E8355-DDB9-43A8-834B-FE1125935DF2}" type="pres">
      <dgm:prSet presAssocID="{B128D2F4-0CC6-4758-A764-886FDBBD71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D9C46E-F503-4D73-A0E5-A7E8E179060F}" type="pres">
      <dgm:prSet presAssocID="{8ACBC28F-8241-471D-BE36-723E37D69986}" presName="sp" presStyleCnt="0"/>
      <dgm:spPr/>
    </dgm:pt>
    <dgm:pt modelId="{AD114B34-1BD1-4A64-8420-1C0594774872}" type="pres">
      <dgm:prSet presAssocID="{C3A392E2-947A-4FAD-8502-E24CD0CDE3C5}" presName="composite" presStyleCnt="0"/>
      <dgm:spPr/>
    </dgm:pt>
    <dgm:pt modelId="{1BC16496-23C4-4FD6-AFB9-12BBC282B876}" type="pres">
      <dgm:prSet presAssocID="{C3A392E2-947A-4FAD-8502-E24CD0CDE3C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66DD7C-7BE6-4FDD-9580-D8996D005784}" type="pres">
      <dgm:prSet presAssocID="{C3A392E2-947A-4FAD-8502-E24CD0CDE3C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BC08C-579A-4D02-9418-D0EA6205695F}" type="pres">
      <dgm:prSet presAssocID="{2533EEA8-BA29-4BE1-AA1F-F24727A7A8CC}" presName="sp" presStyleCnt="0"/>
      <dgm:spPr/>
    </dgm:pt>
    <dgm:pt modelId="{9905400B-9291-4A0C-82C5-7B5FD2A39740}" type="pres">
      <dgm:prSet presAssocID="{CF68A55F-F57E-4C74-8905-6BB0FB3E542F}" presName="composite" presStyleCnt="0"/>
      <dgm:spPr/>
    </dgm:pt>
    <dgm:pt modelId="{808316A0-5950-4C4F-867C-21A1E3A47FE0}" type="pres">
      <dgm:prSet presAssocID="{CF68A55F-F57E-4C74-8905-6BB0FB3E542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54541B-458E-45C3-A6DB-759385F56193}" type="pres">
      <dgm:prSet presAssocID="{CF68A55F-F57E-4C74-8905-6BB0FB3E542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8D224D-1916-495A-B642-2ACB7BE0EDEB}" type="pres">
      <dgm:prSet presAssocID="{590576C6-3959-417E-9210-F03D959074D3}" presName="sp" presStyleCnt="0"/>
      <dgm:spPr/>
    </dgm:pt>
    <dgm:pt modelId="{5419427B-33A5-4E2D-8889-1270A97F3544}" type="pres">
      <dgm:prSet presAssocID="{24D80EC1-969A-4A1C-8FF2-67CB3F438626}" presName="composite" presStyleCnt="0"/>
      <dgm:spPr/>
    </dgm:pt>
    <dgm:pt modelId="{71FE2C75-7AC1-44DE-914E-5C3B2154CF58}" type="pres">
      <dgm:prSet presAssocID="{24D80EC1-969A-4A1C-8FF2-67CB3F43862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0A5EFC-9575-4002-B484-D8FA497863CF}" type="pres">
      <dgm:prSet presAssocID="{24D80EC1-969A-4A1C-8FF2-67CB3F43862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F2391C-A82A-4762-9D4E-9CEFE8E3D66C}" srcId="{9AEE5E63-898D-47D4-B811-F896209BE2D8}" destId="{45E95719-5418-44AD-9FED-23639BFC7D17}" srcOrd="0" destOrd="0" parTransId="{431E9592-1D6B-48F9-AE6E-C37D59FBA370}" sibTransId="{F18131A5-4F19-4B5C-9C6E-30F09A573DF9}"/>
    <dgm:cxn modelId="{FF2755B6-E0B2-4C0D-9AB2-5A8D61F3519E}" type="presOf" srcId="{24D80EC1-969A-4A1C-8FF2-67CB3F438626}" destId="{71FE2C75-7AC1-44DE-914E-5C3B2154CF58}" srcOrd="0" destOrd="0" presId="urn:microsoft.com/office/officeart/2005/8/layout/chevron2"/>
    <dgm:cxn modelId="{29B521CD-7CF9-4DA4-B719-D55E8B865FA2}" type="presOf" srcId="{45E95719-5418-44AD-9FED-23639BFC7D17}" destId="{B9230192-7168-43AC-AB35-15F37D20200A}" srcOrd="0" destOrd="0" presId="urn:microsoft.com/office/officeart/2005/8/layout/chevron2"/>
    <dgm:cxn modelId="{A430B717-8CDE-492A-958B-0B8B8BF93AA8}" srcId="{C2C6F47F-92C9-4A3F-AFF7-4A419A33AA97}" destId="{C3A392E2-947A-4FAD-8502-E24CD0CDE3C5}" srcOrd="2" destOrd="0" parTransId="{8559920F-A692-42E9-98BE-D52C18D0E467}" sibTransId="{2533EEA8-BA29-4BE1-AA1F-F24727A7A8CC}"/>
    <dgm:cxn modelId="{9BDC12EE-F2E0-4151-9133-6FE5F8AA4CED}" srcId="{C2C6F47F-92C9-4A3F-AFF7-4A419A33AA97}" destId="{B128D2F4-0CC6-4758-A764-886FDBBD719D}" srcOrd="1" destOrd="0" parTransId="{D7FC7E1E-EFEE-4872-9340-9016D2A4246E}" sibTransId="{8ACBC28F-8241-471D-BE36-723E37D69986}"/>
    <dgm:cxn modelId="{B523F185-4606-414C-9239-967210EDEAC7}" srcId="{B128D2F4-0CC6-4758-A764-886FDBBD719D}" destId="{A88FEB4F-EE3F-48A7-9596-598B1E69CF30}" srcOrd="0" destOrd="0" parTransId="{7889FFC7-C157-4C1C-9C06-B8DCC7E95809}" sibTransId="{FC96F3AE-1B81-44B0-B61B-3E9237AE2D7D}"/>
    <dgm:cxn modelId="{3E368EA3-E409-4341-8BF9-FF9510B717C3}" type="presOf" srcId="{9AEE5E63-898D-47D4-B811-F896209BE2D8}" destId="{3E7DB545-3E74-4DB7-9659-AEC7362D344A}" srcOrd="0" destOrd="0" presId="urn:microsoft.com/office/officeart/2005/8/layout/chevron2"/>
    <dgm:cxn modelId="{9175A6EC-E357-48E8-BC96-AA36BB7DC846}" type="presOf" srcId="{B128D2F4-0CC6-4758-A764-886FDBBD719D}" destId="{FB86322E-D06C-4904-836F-21EB9283EA79}" srcOrd="0" destOrd="0" presId="urn:microsoft.com/office/officeart/2005/8/layout/chevron2"/>
    <dgm:cxn modelId="{B07F774F-9309-423A-8F6C-A397E0BBCA06}" srcId="{C3A392E2-947A-4FAD-8502-E24CD0CDE3C5}" destId="{44C60A9F-7F6B-4B80-B6D9-1A9C3968014A}" srcOrd="0" destOrd="0" parTransId="{835AD15F-2D64-44C4-B65E-22ABDDE784D7}" sibTransId="{0F621802-7770-449A-821B-71E2859B7981}"/>
    <dgm:cxn modelId="{575DA521-3BF6-4F87-BFAF-C70E57ADFE8F}" type="presOf" srcId="{52C9D4DC-1DC2-40BF-BA88-C6AD80353E41}" destId="{600A5EFC-9575-4002-B484-D8FA497863CF}" srcOrd="0" destOrd="0" presId="urn:microsoft.com/office/officeart/2005/8/layout/chevron2"/>
    <dgm:cxn modelId="{4B2B239A-E1BA-4D47-B478-FFF7D924803F}" srcId="{24D80EC1-969A-4A1C-8FF2-67CB3F438626}" destId="{52C9D4DC-1DC2-40BF-BA88-C6AD80353E41}" srcOrd="0" destOrd="0" parTransId="{69E54BC1-991D-4911-A62D-042E2CEAECE6}" sibTransId="{3490B256-1DD5-4776-81AC-03E85708B8DE}"/>
    <dgm:cxn modelId="{8A12AEB9-F084-4BDE-A493-923D9F1D172D}" srcId="{C2C6F47F-92C9-4A3F-AFF7-4A419A33AA97}" destId="{CF68A55F-F57E-4C74-8905-6BB0FB3E542F}" srcOrd="3" destOrd="0" parTransId="{5F161C61-2A29-494B-A896-260B52A2BC92}" sibTransId="{590576C6-3959-417E-9210-F03D959074D3}"/>
    <dgm:cxn modelId="{A916AAB7-F406-4025-9563-933CEFF306A1}" type="presOf" srcId="{A88FEB4F-EE3F-48A7-9596-598B1E69CF30}" destId="{EC3E8355-DDB9-43A8-834B-FE1125935DF2}" srcOrd="0" destOrd="0" presId="urn:microsoft.com/office/officeart/2005/8/layout/chevron2"/>
    <dgm:cxn modelId="{21FE43E8-E79F-41E2-B049-F56C4D81CFAD}" type="presOf" srcId="{C2C6F47F-92C9-4A3F-AFF7-4A419A33AA97}" destId="{2C84D1C0-6667-45BA-A588-ADE0FC6B8159}" srcOrd="0" destOrd="0" presId="urn:microsoft.com/office/officeart/2005/8/layout/chevron2"/>
    <dgm:cxn modelId="{938318F4-3993-423C-ADCC-6D0A7427D1F9}" type="presOf" srcId="{C3A392E2-947A-4FAD-8502-E24CD0CDE3C5}" destId="{1BC16496-23C4-4FD6-AFB9-12BBC282B876}" srcOrd="0" destOrd="0" presId="urn:microsoft.com/office/officeart/2005/8/layout/chevron2"/>
    <dgm:cxn modelId="{658AD43D-99E1-40C1-BE29-5504850369AF}" type="presOf" srcId="{F8795BA5-81C1-4F60-BA1E-8F5891FB18E1}" destId="{E954541B-458E-45C3-A6DB-759385F56193}" srcOrd="0" destOrd="0" presId="urn:microsoft.com/office/officeart/2005/8/layout/chevron2"/>
    <dgm:cxn modelId="{68D85859-BB64-4C0C-AD69-D43EA1D975CD}" srcId="{C2C6F47F-92C9-4A3F-AFF7-4A419A33AA97}" destId="{9AEE5E63-898D-47D4-B811-F896209BE2D8}" srcOrd="0" destOrd="0" parTransId="{B1A27729-99E9-4565-B887-A63E3490D5CB}" sibTransId="{B56EDEB1-075B-4053-82DD-BE8FD9E0D69C}"/>
    <dgm:cxn modelId="{6B181C17-8374-4875-8B8F-A994814F94B0}" type="presOf" srcId="{44C60A9F-7F6B-4B80-B6D9-1A9C3968014A}" destId="{7E66DD7C-7BE6-4FDD-9580-D8996D005784}" srcOrd="0" destOrd="0" presId="urn:microsoft.com/office/officeart/2005/8/layout/chevron2"/>
    <dgm:cxn modelId="{99A69E49-6577-41A3-8289-8D78BBAE6AE7}" srcId="{CF68A55F-F57E-4C74-8905-6BB0FB3E542F}" destId="{F8795BA5-81C1-4F60-BA1E-8F5891FB18E1}" srcOrd="0" destOrd="0" parTransId="{045F36F5-7FCA-4930-A2BC-746A5C44DBFD}" sibTransId="{244E66B2-BD6A-4F7F-B331-034E51B4E36E}"/>
    <dgm:cxn modelId="{17799646-B684-416D-94A4-508B0BAF4937}" srcId="{C2C6F47F-92C9-4A3F-AFF7-4A419A33AA97}" destId="{24D80EC1-969A-4A1C-8FF2-67CB3F438626}" srcOrd="4" destOrd="0" parTransId="{AFCC8602-F175-421F-A165-ECA96BE61005}" sibTransId="{B4FFDE15-F2E3-415E-8335-54D9E3266BBB}"/>
    <dgm:cxn modelId="{C83064C8-DBC0-4DA9-9067-547E623E4161}" type="presOf" srcId="{CF68A55F-F57E-4C74-8905-6BB0FB3E542F}" destId="{808316A0-5950-4C4F-867C-21A1E3A47FE0}" srcOrd="0" destOrd="0" presId="urn:microsoft.com/office/officeart/2005/8/layout/chevron2"/>
    <dgm:cxn modelId="{575FB978-BA6E-4FAC-A39F-C0D5D81FE1AA}" type="presParOf" srcId="{2C84D1C0-6667-45BA-A588-ADE0FC6B8159}" destId="{44A9C0B3-1ED8-4D50-A445-4C49058F54A0}" srcOrd="0" destOrd="0" presId="urn:microsoft.com/office/officeart/2005/8/layout/chevron2"/>
    <dgm:cxn modelId="{6A4CDAF8-E7AB-404B-9590-9FB457BBDD56}" type="presParOf" srcId="{44A9C0B3-1ED8-4D50-A445-4C49058F54A0}" destId="{3E7DB545-3E74-4DB7-9659-AEC7362D344A}" srcOrd="0" destOrd="0" presId="urn:microsoft.com/office/officeart/2005/8/layout/chevron2"/>
    <dgm:cxn modelId="{170265DF-1600-4E44-9F0E-326AC0AA14F6}" type="presParOf" srcId="{44A9C0B3-1ED8-4D50-A445-4C49058F54A0}" destId="{B9230192-7168-43AC-AB35-15F37D20200A}" srcOrd="1" destOrd="0" presId="urn:microsoft.com/office/officeart/2005/8/layout/chevron2"/>
    <dgm:cxn modelId="{D0D51F11-7FA8-485C-8787-CE087A35862D}" type="presParOf" srcId="{2C84D1C0-6667-45BA-A588-ADE0FC6B8159}" destId="{C018D021-E9C1-4730-991A-43B6D8987332}" srcOrd="1" destOrd="0" presId="urn:microsoft.com/office/officeart/2005/8/layout/chevron2"/>
    <dgm:cxn modelId="{8FFEDADE-A614-4E36-B750-B9E53E2C32BF}" type="presParOf" srcId="{2C84D1C0-6667-45BA-A588-ADE0FC6B8159}" destId="{B4A89A8B-0F6F-4560-9A52-1FACBD7248E5}" srcOrd="2" destOrd="0" presId="urn:microsoft.com/office/officeart/2005/8/layout/chevron2"/>
    <dgm:cxn modelId="{FD359D7A-BCE6-4A2F-B771-06CC84D7C73A}" type="presParOf" srcId="{B4A89A8B-0F6F-4560-9A52-1FACBD7248E5}" destId="{FB86322E-D06C-4904-836F-21EB9283EA79}" srcOrd="0" destOrd="0" presId="urn:microsoft.com/office/officeart/2005/8/layout/chevron2"/>
    <dgm:cxn modelId="{8976FDEB-64A5-44F2-AD18-4D78F1544F8F}" type="presParOf" srcId="{B4A89A8B-0F6F-4560-9A52-1FACBD7248E5}" destId="{EC3E8355-DDB9-43A8-834B-FE1125935DF2}" srcOrd="1" destOrd="0" presId="urn:microsoft.com/office/officeart/2005/8/layout/chevron2"/>
    <dgm:cxn modelId="{98FF9BA8-83C4-4780-B3AE-BDBCCA682688}" type="presParOf" srcId="{2C84D1C0-6667-45BA-A588-ADE0FC6B8159}" destId="{71D9C46E-F503-4D73-A0E5-A7E8E179060F}" srcOrd="3" destOrd="0" presId="urn:microsoft.com/office/officeart/2005/8/layout/chevron2"/>
    <dgm:cxn modelId="{B6825DB2-C1C7-48C2-8FF3-A4EA10A0AA50}" type="presParOf" srcId="{2C84D1C0-6667-45BA-A588-ADE0FC6B8159}" destId="{AD114B34-1BD1-4A64-8420-1C0594774872}" srcOrd="4" destOrd="0" presId="urn:microsoft.com/office/officeart/2005/8/layout/chevron2"/>
    <dgm:cxn modelId="{74A362FE-9D6A-4972-8F29-63DEBDCF517E}" type="presParOf" srcId="{AD114B34-1BD1-4A64-8420-1C0594774872}" destId="{1BC16496-23C4-4FD6-AFB9-12BBC282B876}" srcOrd="0" destOrd="0" presId="urn:microsoft.com/office/officeart/2005/8/layout/chevron2"/>
    <dgm:cxn modelId="{2B4143DE-8285-4C33-9471-6B2A676DCBA1}" type="presParOf" srcId="{AD114B34-1BD1-4A64-8420-1C0594774872}" destId="{7E66DD7C-7BE6-4FDD-9580-D8996D005784}" srcOrd="1" destOrd="0" presId="urn:microsoft.com/office/officeart/2005/8/layout/chevron2"/>
    <dgm:cxn modelId="{2039A6E7-7E23-4613-B1B1-686C8DAEC107}" type="presParOf" srcId="{2C84D1C0-6667-45BA-A588-ADE0FC6B8159}" destId="{752BC08C-579A-4D02-9418-D0EA6205695F}" srcOrd="5" destOrd="0" presId="urn:microsoft.com/office/officeart/2005/8/layout/chevron2"/>
    <dgm:cxn modelId="{CA6F4536-EE77-447D-8F6F-C24BAEFFD554}" type="presParOf" srcId="{2C84D1C0-6667-45BA-A588-ADE0FC6B8159}" destId="{9905400B-9291-4A0C-82C5-7B5FD2A39740}" srcOrd="6" destOrd="0" presId="urn:microsoft.com/office/officeart/2005/8/layout/chevron2"/>
    <dgm:cxn modelId="{299892D2-49EC-4E34-B2C5-4455BFC4202E}" type="presParOf" srcId="{9905400B-9291-4A0C-82C5-7B5FD2A39740}" destId="{808316A0-5950-4C4F-867C-21A1E3A47FE0}" srcOrd="0" destOrd="0" presId="urn:microsoft.com/office/officeart/2005/8/layout/chevron2"/>
    <dgm:cxn modelId="{831137E5-9994-477E-B613-C507570EEAE4}" type="presParOf" srcId="{9905400B-9291-4A0C-82C5-7B5FD2A39740}" destId="{E954541B-458E-45C3-A6DB-759385F56193}" srcOrd="1" destOrd="0" presId="urn:microsoft.com/office/officeart/2005/8/layout/chevron2"/>
    <dgm:cxn modelId="{95341E36-7AD2-4B4D-9F7C-5D377467C9C6}" type="presParOf" srcId="{2C84D1C0-6667-45BA-A588-ADE0FC6B8159}" destId="{BC8D224D-1916-495A-B642-2ACB7BE0EDEB}" srcOrd="7" destOrd="0" presId="urn:microsoft.com/office/officeart/2005/8/layout/chevron2"/>
    <dgm:cxn modelId="{BDDA46E5-95D3-49C0-9E32-59A1A9C62613}" type="presParOf" srcId="{2C84D1C0-6667-45BA-A588-ADE0FC6B8159}" destId="{5419427B-33A5-4E2D-8889-1270A97F3544}" srcOrd="8" destOrd="0" presId="urn:microsoft.com/office/officeart/2005/8/layout/chevron2"/>
    <dgm:cxn modelId="{46530541-BEFE-4B12-BF64-925F68725B1B}" type="presParOf" srcId="{5419427B-33A5-4E2D-8889-1270A97F3544}" destId="{71FE2C75-7AC1-44DE-914E-5C3B2154CF58}" srcOrd="0" destOrd="0" presId="urn:microsoft.com/office/officeart/2005/8/layout/chevron2"/>
    <dgm:cxn modelId="{4A4B990C-ADEB-4E86-B0C0-AAE20A110C12}" type="presParOf" srcId="{5419427B-33A5-4E2D-8889-1270A97F3544}" destId="{600A5EFC-9575-4002-B484-D8FA497863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B7A3-0223-42C9-B018-1380CA5E88EF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08AEF-5E2E-4422-B651-7BAE0B8F63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29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dispomos de sala de curativo, laboratório, consultório odontológico, sala de terapia de reidratação oral, sala de nebulização ou sala de expurgos.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08AEF-5E2E-4422-B651-7BAE0B8F63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21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87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4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13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16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85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3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99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02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2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03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9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8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8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CF9E-698D-4234-A810-49C9607899ED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8C96B8-B7DB-478C-9403-40441D3A1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4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2603" y="2790645"/>
            <a:ext cx="8977072" cy="2262781"/>
          </a:xfrm>
        </p:spPr>
        <p:txBody>
          <a:bodyPr>
            <a:normAutofit fontScale="90000"/>
          </a:bodyPr>
          <a:lstStyle/>
          <a:p>
            <a:pPr algn="just"/>
            <a:r>
              <a:rPr lang="pt-PT" b="1" dirty="0"/>
              <a:t>Melhoria da atenção ao pré-natal e puerpério da UBS Cinturão Verde do município de Boa Vista- RR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3440" y="5234579"/>
            <a:ext cx="8915399" cy="1126283"/>
          </a:xfrm>
        </p:spPr>
        <p:txBody>
          <a:bodyPr>
            <a:normAutofit/>
          </a:bodyPr>
          <a:lstStyle/>
          <a:p>
            <a:r>
              <a:rPr lang="pt-PT" sz="2800" b="1" dirty="0"/>
              <a:t> </a:t>
            </a:r>
            <a:r>
              <a:rPr lang="pt-PT" sz="2800" b="1" dirty="0" smtClean="0"/>
              <a:t>Aluna: Priscilla </a:t>
            </a:r>
            <a:r>
              <a:rPr lang="pt-PT" sz="2800" b="1" dirty="0"/>
              <a:t>Ribeiro </a:t>
            </a:r>
            <a:r>
              <a:rPr lang="pt-PT" sz="2800" b="1" dirty="0" smtClean="0"/>
              <a:t>Marques</a:t>
            </a:r>
          </a:p>
          <a:p>
            <a:r>
              <a:rPr lang="pt-PT" sz="2800" b="1" dirty="0" smtClean="0"/>
              <a:t>Orientadora: </a:t>
            </a:r>
            <a:r>
              <a:rPr lang="pt-PT" sz="2800" b="1" dirty="0"/>
              <a:t>Rogeane da Silva Borges</a:t>
            </a:r>
            <a:endParaRPr lang="pt-BR" sz="2800" b="1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34262" t="34238" r="34735" b="40403"/>
          <a:stretch/>
        </p:blipFill>
        <p:spPr bwMode="auto">
          <a:xfrm>
            <a:off x="4520241" y="467899"/>
            <a:ext cx="2976113" cy="1317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6892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Engajamento público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melhorar o engajamento publico eram realizadas palestras sobre a importância do pré-natal e puerpério semanalmente na UBS e abordado o assunto durante visitas domiciliares</a:t>
            </a:r>
          </a:p>
          <a:p>
            <a:endParaRPr lang="pt-BR" dirty="0"/>
          </a:p>
          <a:p>
            <a:r>
              <a:rPr lang="pt-BR" dirty="0" smtClean="0"/>
              <a:t>Foi realizado um evento envolvendo a comunidade e as gestantes cadastradas da UBS para troca de experiências e aproximar ainda mais esse grupo da ESF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7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Qualificação da prática 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543927"/>
          </a:xfrm>
        </p:spPr>
        <p:txBody>
          <a:bodyPr>
            <a:normAutofit/>
          </a:bodyPr>
          <a:lstStyle/>
          <a:p>
            <a:r>
              <a:rPr lang="pt-BR" dirty="0" smtClean="0"/>
              <a:t>Durante as reuniões quinzenais da ESF foi apresentado a todos o manual do ministério da saúde para ampliar o conhecimento sobre o programa de humanização ao pré-natal e puerpério</a:t>
            </a:r>
          </a:p>
          <a:p>
            <a:endParaRPr lang="pt-BR" dirty="0"/>
          </a:p>
          <a:p>
            <a:r>
              <a:rPr lang="pt-BR" dirty="0" smtClean="0"/>
              <a:t>Foi introduzido a ficha-espelho e explicado como ela passaria a ter função central na intervenção e na padronização do atendimento</a:t>
            </a:r>
          </a:p>
          <a:p>
            <a:endParaRPr lang="pt-BR" dirty="0"/>
          </a:p>
          <a:p>
            <a:r>
              <a:rPr lang="pt-BR" dirty="0" smtClean="0"/>
              <a:t>Foram capacitados a cadastrar as pacientes e também a realizarem palestras de temas importante do período gravídico e puerperal</a:t>
            </a:r>
          </a:p>
          <a:p>
            <a:endParaRPr lang="pt-BR" dirty="0"/>
          </a:p>
          <a:p>
            <a:r>
              <a:rPr lang="pt-BR" dirty="0" smtClean="0"/>
              <a:t>Eram apresentados folders de temas variados para </a:t>
            </a:r>
            <a:r>
              <a:rPr lang="pt-BR" smtClean="0"/>
              <a:t>serem distribuídos a </a:t>
            </a:r>
            <a:r>
              <a:rPr lang="pt-BR" dirty="0" smtClean="0"/>
              <a:t>população em visitas domiciliares.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7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– Cadastro</a:t>
            </a:r>
            <a:endParaRPr lang="pt-BR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07537"/>
              </p:ext>
            </p:extLst>
          </p:nvPr>
        </p:nvGraphicFramePr>
        <p:xfrm>
          <a:off x="4867780" y="3268451"/>
          <a:ext cx="6636832" cy="321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090661" y="2134468"/>
            <a:ext cx="517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+mj-lt"/>
                <a:ea typeface="MS Mincho" panose="02020609040205080304" pitchFamily="49" charset="-128"/>
              </a:rPr>
              <a:t>Proporção de gestantes cadastradas no Programa de Pré-natal.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61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– Captação precoce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570708" y="4788021"/>
            <a:ext cx="517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Proporção de gestantes captadas no primeiro trimestre</a:t>
            </a:r>
            <a:endParaRPr lang="pt-BR" sz="2800" dirty="0"/>
          </a:p>
        </p:txBody>
      </p:sp>
      <p:graphicFrame>
        <p:nvGraphicFramePr>
          <p:cNvPr id="10" name="Chart 32"/>
          <p:cNvGraphicFramePr/>
          <p:nvPr>
            <p:extLst>
              <p:ext uri="{D42A27DB-BD31-4B8C-83A1-F6EECF244321}">
                <p14:modId xmlns:p14="http://schemas.microsoft.com/office/powerpoint/2010/main" val="4238969891"/>
              </p:ext>
            </p:extLst>
          </p:nvPr>
        </p:nvGraphicFramePr>
        <p:xfrm>
          <a:off x="329984" y="1423686"/>
          <a:ext cx="5769874" cy="266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6549751" y="1905000"/>
            <a:ext cx="517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+mj-lt"/>
                <a:ea typeface="MS Mincho" panose="02020609040205080304" pitchFamily="49" charset="-128"/>
              </a:rPr>
              <a:t>Proporção de Puérperas com consulta até 42 dias pós parto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7" name="Chart 9"/>
          <p:cNvGraphicFramePr/>
          <p:nvPr>
            <p:extLst>
              <p:ext uri="{D42A27DB-BD31-4B8C-83A1-F6EECF244321}">
                <p14:modId xmlns:p14="http://schemas.microsoft.com/office/powerpoint/2010/main" val="1280085199"/>
              </p:ext>
            </p:extLst>
          </p:nvPr>
        </p:nvGraphicFramePr>
        <p:xfrm>
          <a:off x="6060141" y="4052047"/>
          <a:ext cx="5974268" cy="273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93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48063" cy="1280890"/>
          </a:xfrm>
        </p:spPr>
        <p:txBody>
          <a:bodyPr/>
          <a:lstStyle/>
          <a:p>
            <a:r>
              <a:rPr lang="pt-BR" dirty="0" smtClean="0"/>
              <a:t>Resultados – Qualidade de atendimento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0642" y="2125667"/>
            <a:ext cx="4614699" cy="978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dirty="0"/>
              <a:t>Proporção de gestantes com pelo menos um exame ginecológico por trimestre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82219" y="4913071"/>
            <a:ext cx="4614699" cy="978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2400" dirty="0" smtClean="0"/>
              <a:t>Proporção de gestantes com pelo menos um exame de mamas na gestação</a:t>
            </a:r>
          </a:p>
          <a:p>
            <a:pPr marL="0" indent="0">
              <a:buFont typeface="Wingdings 3" charset="2"/>
              <a:buNone/>
            </a:pPr>
            <a:endParaRPr lang="pt-BR" sz="2800" dirty="0"/>
          </a:p>
        </p:txBody>
      </p:sp>
      <p:graphicFrame>
        <p:nvGraphicFramePr>
          <p:cNvPr id="7" name="Chart 10"/>
          <p:cNvGraphicFramePr/>
          <p:nvPr>
            <p:extLst>
              <p:ext uri="{D42A27DB-BD31-4B8C-83A1-F6EECF244321}">
                <p14:modId xmlns:p14="http://schemas.microsoft.com/office/powerpoint/2010/main" val="3002731388"/>
              </p:ext>
            </p:extLst>
          </p:nvPr>
        </p:nvGraphicFramePr>
        <p:xfrm>
          <a:off x="5755341" y="1480671"/>
          <a:ext cx="54864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1"/>
          <p:cNvGraphicFramePr/>
          <p:nvPr>
            <p:extLst>
              <p:ext uri="{D42A27DB-BD31-4B8C-83A1-F6EECF244321}">
                <p14:modId xmlns:p14="http://schemas.microsoft.com/office/powerpoint/2010/main" val="718539039"/>
              </p:ext>
            </p:extLst>
          </p:nvPr>
        </p:nvGraphicFramePr>
        <p:xfrm>
          <a:off x="755591" y="4100605"/>
          <a:ext cx="538480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48063" cy="1280890"/>
          </a:xfrm>
        </p:spPr>
        <p:txBody>
          <a:bodyPr/>
          <a:lstStyle/>
          <a:p>
            <a:r>
              <a:rPr lang="pt-BR" dirty="0" smtClean="0"/>
              <a:t>Resultados – Qualidade de atendimento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0642" y="2125667"/>
            <a:ext cx="4901570" cy="978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/>
              <a:t>Proporção </a:t>
            </a:r>
            <a:r>
              <a:rPr lang="pt-BR" sz="2400" dirty="0" smtClean="0"/>
              <a:t>de puérperas que receberam </a:t>
            </a:r>
            <a:r>
              <a:rPr lang="pt-BR" sz="2400" dirty="0"/>
              <a:t>exame ginecológico 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82219" y="4913071"/>
            <a:ext cx="4614699" cy="978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2400" dirty="0" smtClean="0"/>
              <a:t>Proporção de puérperas que tiveram as mamas examinadas</a:t>
            </a:r>
          </a:p>
          <a:p>
            <a:pPr marL="0" indent="0">
              <a:buFont typeface="Wingdings 3" charset="2"/>
              <a:buNone/>
            </a:pPr>
            <a:endParaRPr lang="pt-BR" sz="2800" dirty="0"/>
          </a:p>
        </p:txBody>
      </p:sp>
      <p:graphicFrame>
        <p:nvGraphicFramePr>
          <p:cNvPr id="9" name="Chart 35"/>
          <p:cNvGraphicFramePr/>
          <p:nvPr>
            <p:extLst>
              <p:ext uri="{D42A27DB-BD31-4B8C-83A1-F6EECF244321}">
                <p14:modId xmlns:p14="http://schemas.microsoft.com/office/powerpoint/2010/main" val="1409016734"/>
              </p:ext>
            </p:extLst>
          </p:nvPr>
        </p:nvGraphicFramePr>
        <p:xfrm>
          <a:off x="6203576" y="1264555"/>
          <a:ext cx="5737412" cy="284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33"/>
          <p:cNvGraphicFramePr/>
          <p:nvPr>
            <p:extLst>
              <p:ext uri="{D42A27DB-BD31-4B8C-83A1-F6EECF244321}">
                <p14:modId xmlns:p14="http://schemas.microsoft.com/office/powerpoint/2010/main" val="3206631013"/>
              </p:ext>
            </p:extLst>
          </p:nvPr>
        </p:nvGraphicFramePr>
        <p:xfrm>
          <a:off x="753035" y="3935282"/>
          <a:ext cx="5658107" cy="278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48063" cy="1280890"/>
          </a:xfrm>
        </p:spPr>
        <p:txBody>
          <a:bodyPr/>
          <a:lstStyle/>
          <a:p>
            <a:r>
              <a:rPr lang="pt-BR" dirty="0" smtClean="0"/>
              <a:t>Resultados – Qualidade de atendimento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0642" y="2125667"/>
            <a:ext cx="4901570" cy="97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Proporção </a:t>
            </a:r>
            <a:r>
              <a:rPr lang="pt-BR" sz="2400" dirty="0" smtClean="0"/>
              <a:t>de puérperas com avaliação do estado psíquico</a:t>
            </a:r>
            <a:endParaRPr lang="pt-BR" sz="24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82219" y="4913071"/>
            <a:ext cx="4614699" cy="978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2400" dirty="0" smtClean="0"/>
              <a:t>Proporção de puérperas que tiveram o abdome examinado</a:t>
            </a:r>
          </a:p>
          <a:p>
            <a:pPr marL="0" indent="0">
              <a:buFont typeface="Wingdings 3" charset="2"/>
              <a:buNone/>
            </a:pPr>
            <a:endParaRPr lang="pt-BR" sz="2800" dirty="0"/>
          </a:p>
        </p:txBody>
      </p:sp>
      <p:graphicFrame>
        <p:nvGraphicFramePr>
          <p:cNvPr id="10" name="Chart 33"/>
          <p:cNvGraphicFramePr/>
          <p:nvPr>
            <p:extLst>
              <p:ext uri="{D42A27DB-BD31-4B8C-83A1-F6EECF244321}">
                <p14:modId xmlns:p14="http://schemas.microsoft.com/office/powerpoint/2010/main" val="3206631013"/>
              </p:ext>
            </p:extLst>
          </p:nvPr>
        </p:nvGraphicFramePr>
        <p:xfrm>
          <a:off x="753035" y="3935282"/>
          <a:ext cx="5658107" cy="278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36"/>
          <p:cNvGraphicFramePr/>
          <p:nvPr>
            <p:extLst>
              <p:ext uri="{D42A27DB-BD31-4B8C-83A1-F6EECF244321}">
                <p14:modId xmlns:p14="http://schemas.microsoft.com/office/powerpoint/2010/main" val="3189912599"/>
              </p:ext>
            </p:extLst>
          </p:nvPr>
        </p:nvGraphicFramePr>
        <p:xfrm>
          <a:off x="6042212" y="1359556"/>
          <a:ext cx="5898776" cy="253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5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– Orientações importantes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570708" y="4788021"/>
            <a:ext cx="517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Proporção de puérperas com orientação sobre aleitamento materno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6549751" y="1905000"/>
            <a:ext cx="517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  <a:latin typeface="+mj-lt"/>
                <a:ea typeface="MS Mincho" panose="02020609040205080304" pitchFamily="49" charset="-128"/>
              </a:rPr>
              <a:t>Proporção de Puérperas orientadas sobre cuidados com recém nascidos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8" name="Chart 41"/>
          <p:cNvGraphicFramePr/>
          <p:nvPr>
            <p:extLst>
              <p:ext uri="{D42A27DB-BD31-4B8C-83A1-F6EECF244321}">
                <p14:modId xmlns:p14="http://schemas.microsoft.com/office/powerpoint/2010/main" val="339176457"/>
              </p:ext>
            </p:extLst>
          </p:nvPr>
        </p:nvGraphicFramePr>
        <p:xfrm>
          <a:off x="502397" y="1487935"/>
          <a:ext cx="5503956" cy="247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42"/>
          <p:cNvGraphicFramePr/>
          <p:nvPr>
            <p:extLst>
              <p:ext uri="{D42A27DB-BD31-4B8C-83A1-F6EECF244321}">
                <p14:modId xmlns:p14="http://schemas.microsoft.com/office/powerpoint/2010/main" val="1979306039"/>
              </p:ext>
            </p:extLst>
          </p:nvPr>
        </p:nvGraphicFramePr>
        <p:xfrm>
          <a:off x="5970867" y="3930706"/>
          <a:ext cx="6059768" cy="277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87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7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2703738"/>
              </p:ext>
            </p:extLst>
          </p:nvPr>
        </p:nvGraphicFramePr>
        <p:xfrm>
          <a:off x="232075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588168"/>
            <a:ext cx="8915400" cy="4323054"/>
          </a:xfrm>
        </p:spPr>
        <p:txBody>
          <a:bodyPr/>
          <a:lstStyle/>
          <a:p>
            <a:r>
              <a:rPr lang="pt-BR" dirty="0" smtClean="0"/>
              <a:t>Após a padronização do atendimento com fichas-espelho servindo de guia, a melhora da qualidade foi nítida.</a:t>
            </a:r>
          </a:p>
          <a:p>
            <a:endParaRPr lang="pt-BR" dirty="0" smtClean="0"/>
          </a:p>
          <a:p>
            <a:r>
              <a:rPr lang="pt-BR" dirty="0" smtClean="0"/>
              <a:t>Uma errada percepção pelos funcionários da UBS mudou com a intervenção: O atendimento da gestante e puérpera são de responsabilidade exclusiva do médico e da enfermeira.</a:t>
            </a:r>
          </a:p>
          <a:p>
            <a:endParaRPr lang="pt-BR" dirty="0" smtClean="0"/>
          </a:p>
          <a:p>
            <a:r>
              <a:rPr lang="pt-BR" dirty="0" smtClean="0"/>
              <a:t>Houve satisfação com a implementação do projeto de intervenção tanto por parte dos funcionários quanto por parte das pacientes.</a:t>
            </a:r>
          </a:p>
          <a:p>
            <a:endParaRPr lang="pt-BR" dirty="0" smtClean="0"/>
          </a:p>
          <a:p>
            <a:r>
              <a:rPr lang="pt-BR" dirty="0" smtClean="0"/>
              <a:t>A população percebeu e admitiu que as ações como palestras que não eram realizadas anteriormente melhoraram o serviço na UBS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7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Encontro de Grávidas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73" y="1905000"/>
            <a:ext cx="2835000" cy="378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62" y="1905000"/>
            <a:ext cx="2835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Encontro de Grávidas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8" y="1905000"/>
            <a:ext cx="2833687" cy="3778250"/>
          </a:xfrm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70" y="1905000"/>
            <a:ext cx="283499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- Dificuldades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588167"/>
            <a:ext cx="8915400" cy="506930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Durante todo período do projeto houve dificuldade para que alguns membros da equipe aderissem a implementação</a:t>
            </a:r>
          </a:p>
          <a:p>
            <a:endParaRPr lang="pt-BR" dirty="0"/>
          </a:p>
          <a:p>
            <a:r>
              <a:rPr lang="pt-BR" dirty="0" smtClean="0"/>
              <a:t>Durante o segundo mês da intervenção a qualidade do preenchimento e do atendimento piorou devido a sobrecarga de atendimentos do médico estrangeiro da unidade</a:t>
            </a:r>
          </a:p>
          <a:p>
            <a:endParaRPr lang="pt-BR" dirty="0" smtClean="0"/>
          </a:p>
          <a:p>
            <a:r>
              <a:rPr lang="pt-BR" dirty="0" smtClean="0"/>
              <a:t>O atendimento odontológico foi uma dificuldade importante na intervenção já que não contamos com um centro de referência para esse atendimento e o posto não conta com esses tipo de profissional.</a:t>
            </a:r>
          </a:p>
          <a:p>
            <a:endParaRPr lang="pt-BR" dirty="0"/>
          </a:p>
          <a:p>
            <a:r>
              <a:rPr lang="pt-BR" dirty="0" smtClean="0"/>
              <a:t>Nosso quadro de funcionários de Agentes comunitários foi reduzido este ano, o que acarretou em uma busca ativa de faltosas prejudicada.</a:t>
            </a:r>
          </a:p>
          <a:p>
            <a:endParaRPr lang="pt-BR" dirty="0"/>
          </a:p>
          <a:p>
            <a:r>
              <a:rPr lang="pt-BR" dirty="0" smtClean="0"/>
              <a:t>Políticas eleitoreiras durante o ano também prejudicaram o processo da intervenção por um período.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1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588168"/>
            <a:ext cx="8915400" cy="4323054"/>
          </a:xfrm>
        </p:spPr>
        <p:txBody>
          <a:bodyPr>
            <a:normAutofit/>
          </a:bodyPr>
          <a:lstStyle/>
          <a:p>
            <a:r>
              <a:rPr lang="pt-BR" dirty="0" smtClean="0"/>
              <a:t>A rotina do projeto foi incorporada ao serviço sem muitas dificuldades.</a:t>
            </a:r>
          </a:p>
          <a:p>
            <a:endParaRPr lang="pt-BR" dirty="0" smtClean="0"/>
          </a:p>
          <a:p>
            <a:r>
              <a:rPr lang="pt-BR" dirty="0" smtClean="0"/>
              <a:t>A partir desse mês haverá um agendamento odontológico especial para gestantes em uma UBS próxima até que haja nosso próprio consultório para atendimento</a:t>
            </a:r>
          </a:p>
          <a:p>
            <a:endParaRPr lang="pt-BR" dirty="0"/>
          </a:p>
          <a:p>
            <a:r>
              <a:rPr lang="pt-BR" dirty="0" smtClean="0"/>
              <a:t>Foi solicitado junto ao gestor aumento do quadro de ACS na unidade para a melhora do atendimento</a:t>
            </a:r>
          </a:p>
          <a:p>
            <a:endParaRPr lang="pt-BR" dirty="0"/>
          </a:p>
          <a:p>
            <a:r>
              <a:rPr lang="pt-BR" dirty="0" smtClean="0"/>
              <a:t>O calendário de ações com gestantes continuará a ser seguido mesmo após o término da intervenção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16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curso me rendeu uma nova visão sobre a prática clinica na atenção </a:t>
            </a:r>
            <a:r>
              <a:rPr lang="pt-PT" dirty="0" smtClean="0"/>
              <a:t>básica</a:t>
            </a:r>
          </a:p>
          <a:p>
            <a:endParaRPr lang="pt-PT" dirty="0"/>
          </a:p>
          <a:p>
            <a:r>
              <a:rPr lang="pt-PT" dirty="0" smtClean="0"/>
              <a:t>Um fator regional dificultou o envio de tarefas várias vezes: A internet</a:t>
            </a:r>
          </a:p>
          <a:p>
            <a:endParaRPr lang="pt-PT" dirty="0"/>
          </a:p>
          <a:p>
            <a:r>
              <a:rPr lang="pt-BR" dirty="0" smtClean="0"/>
              <a:t>O Apoio da orientadora é peça fundamental durante todo o processo.</a:t>
            </a:r>
          </a:p>
          <a:p>
            <a:endParaRPr lang="pt-BR" dirty="0"/>
          </a:p>
          <a:p>
            <a:r>
              <a:rPr lang="pt-BR" dirty="0" smtClean="0"/>
              <a:t>O resultado final foi positivo para a UBS, funcionários, pacientes e para </a:t>
            </a:r>
            <a:r>
              <a:rPr lang="pt-BR" smtClean="0"/>
              <a:t>mim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0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3388" y="319310"/>
            <a:ext cx="8911687" cy="1280890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r="6741"/>
          <a:stretch/>
        </p:blipFill>
        <p:spPr>
          <a:xfrm>
            <a:off x="2823417" y="1254102"/>
            <a:ext cx="6398323" cy="442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451178" y="584811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Equipe Cinturão Verde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8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Situacional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68638" y="1296366"/>
            <a:ext cx="9798739" cy="570631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Boa vista possui uma população estimada de 408.072 </a:t>
            </a:r>
            <a:r>
              <a:rPr lang="pt-BR" dirty="0" smtClean="0"/>
              <a:t>habitantes.</a:t>
            </a:r>
          </a:p>
          <a:p>
            <a:endParaRPr lang="pt-BR" dirty="0" smtClean="0"/>
          </a:p>
          <a:p>
            <a:r>
              <a:rPr lang="pt-BR" dirty="0" smtClean="0"/>
              <a:t>Existem </a:t>
            </a:r>
            <a:r>
              <a:rPr lang="pt-BR" dirty="0"/>
              <a:t>32 UBS na cidade, todas com </a:t>
            </a:r>
            <a:r>
              <a:rPr lang="pt-BR" dirty="0" smtClean="0"/>
              <a:t>ESF.</a:t>
            </a:r>
          </a:p>
          <a:p>
            <a:endParaRPr lang="pt-BR" dirty="0" smtClean="0"/>
          </a:p>
          <a:p>
            <a:r>
              <a:rPr lang="pt-BR" dirty="0">
                <a:solidFill>
                  <a:schemeClr val="tx1"/>
                </a:solidFill>
              </a:rPr>
              <a:t>Não </a:t>
            </a:r>
            <a:r>
              <a:rPr lang="pt-BR" dirty="0" smtClean="0">
                <a:solidFill>
                  <a:schemeClr val="tx1"/>
                </a:solidFill>
              </a:rPr>
              <a:t>dispomos de Centro </a:t>
            </a:r>
            <a:r>
              <a:rPr lang="pt-BR" dirty="0">
                <a:solidFill>
                  <a:schemeClr val="tx1"/>
                </a:solidFill>
              </a:rPr>
              <a:t>de Especialidades Odontológicas (CEO) no município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Como não existem </a:t>
            </a:r>
            <a:r>
              <a:rPr lang="pt-BR" dirty="0" err="1" smtClean="0">
                <a:solidFill>
                  <a:schemeClr val="tx1"/>
                </a:solidFill>
              </a:rPr>
              <a:t>UPAs</a:t>
            </a:r>
            <a:r>
              <a:rPr lang="pt-BR" dirty="0" smtClean="0">
                <a:solidFill>
                  <a:schemeClr val="tx1"/>
                </a:solidFill>
              </a:rPr>
              <a:t>, o atendimento de urgência e emergência é realizado em dois hospitais da redes estadual de saúde.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Existe uma única maternidade no Estado onde funciona também um centro de referencia a saúde da mulher.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 Atendimento referenciado para outras especialidades ocorre em um outro hospital também da rede estadual de saúde.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Existe um único hospital infantil que é de administração municipal.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9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51033" y="2053389"/>
            <a:ext cx="4636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UBS Cinturão Verde</a:t>
            </a:r>
          </a:p>
          <a:p>
            <a:endParaRPr lang="pt-BR" dirty="0"/>
          </a:p>
          <a:p>
            <a:r>
              <a:rPr lang="pt-BR" dirty="0" smtClean="0"/>
              <a:t>Possui 944 famílias cadastradas</a:t>
            </a:r>
          </a:p>
          <a:p>
            <a:endParaRPr lang="pt-BR" dirty="0" smtClean="0"/>
          </a:p>
          <a:p>
            <a:r>
              <a:rPr lang="pt-BR" dirty="0" smtClean="0"/>
              <a:t>Uma população coberta de 3804 pessoas em sua maioria entre 20 e 39 anos</a:t>
            </a:r>
          </a:p>
          <a:p>
            <a:endParaRPr lang="pt-BR" dirty="0"/>
          </a:p>
          <a:p>
            <a:r>
              <a:rPr lang="pt-BR" dirty="0" smtClean="0"/>
              <a:t>1 Recepção/arquivo de prontuários</a:t>
            </a:r>
          </a:p>
          <a:p>
            <a:r>
              <a:rPr lang="pt-BR" dirty="0" smtClean="0"/>
              <a:t>2 </a:t>
            </a:r>
            <a:r>
              <a:rPr lang="pt-BR" dirty="0"/>
              <a:t>C</a:t>
            </a:r>
            <a:r>
              <a:rPr lang="pt-BR" dirty="0" smtClean="0"/>
              <a:t>onsultórios </a:t>
            </a:r>
          </a:p>
          <a:p>
            <a:r>
              <a:rPr lang="pt-BR" dirty="0" smtClean="0"/>
              <a:t>1 Sala de triagem</a:t>
            </a:r>
          </a:p>
          <a:p>
            <a:r>
              <a:rPr lang="pt-BR" dirty="0" smtClean="0"/>
              <a:t>1 Sala de imunizações</a:t>
            </a:r>
          </a:p>
          <a:p>
            <a:r>
              <a:rPr lang="pt-BR" dirty="0" smtClean="0"/>
              <a:t>1 Farmácia</a:t>
            </a:r>
          </a:p>
          <a:p>
            <a:r>
              <a:rPr lang="pt-BR" dirty="0" smtClean="0"/>
              <a:t>1 Sala da direção/Almoxarifado</a:t>
            </a:r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31417"/>
          <a:stretch/>
        </p:blipFill>
        <p:spPr>
          <a:xfrm rot="5400000">
            <a:off x="3255689" y="2010993"/>
            <a:ext cx="2818013" cy="4143541"/>
          </a:xfrm>
        </p:spPr>
      </p:pic>
    </p:spTree>
    <p:extLst>
      <p:ext uri="{BB962C8B-B14F-4D97-AF65-F5344CB8AC3E}">
        <p14:creationId xmlns:p14="http://schemas.microsoft.com/office/powerpoint/2010/main" val="39750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intervenção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2800515" cy="30278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042965"/>
            <a:ext cx="4123908" cy="27519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95018" y="5440101"/>
            <a:ext cx="341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972 mulheres em idade Fértil</a:t>
            </a:r>
          </a:p>
          <a:p>
            <a:endParaRPr lang="pt-BR" dirty="0" smtClean="0"/>
          </a:p>
          <a:p>
            <a:r>
              <a:rPr lang="pt-BR" dirty="0" smtClean="0"/>
              <a:t>25 gestantes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68901" y="5440101"/>
            <a:ext cx="356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10 Puérperas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 geral - </a:t>
            </a:r>
            <a:r>
              <a:rPr lang="pt-PT" dirty="0"/>
              <a:t>Melhorar a atenção as gestantes e as </a:t>
            </a:r>
            <a:r>
              <a:rPr lang="pt-PT" dirty="0" smtClean="0"/>
              <a:t>puérperas na UBS Cinturão Verde</a:t>
            </a:r>
          </a:p>
          <a:p>
            <a:endParaRPr lang="pt-PT" dirty="0"/>
          </a:p>
          <a:p>
            <a:r>
              <a:rPr lang="pt-PT" dirty="0" smtClean="0"/>
              <a:t>Objetivos específicos</a:t>
            </a:r>
          </a:p>
          <a:p>
            <a:pPr lvl="1"/>
            <a:r>
              <a:rPr lang="pt-PT" dirty="0" smtClean="0"/>
              <a:t>Ampliar cobertura</a:t>
            </a:r>
          </a:p>
          <a:p>
            <a:pPr lvl="1"/>
            <a:r>
              <a:rPr lang="pt-PT" dirty="0" smtClean="0"/>
              <a:t>Melhorar qualidade do atendimento</a:t>
            </a:r>
          </a:p>
          <a:p>
            <a:pPr lvl="1"/>
            <a:r>
              <a:rPr lang="pt-PT" dirty="0" smtClean="0"/>
              <a:t>Melhora adesão</a:t>
            </a:r>
          </a:p>
          <a:p>
            <a:pPr lvl="1"/>
            <a:r>
              <a:rPr lang="pt-PT" dirty="0" smtClean="0"/>
              <a:t>Melhorar registro</a:t>
            </a:r>
          </a:p>
          <a:p>
            <a:pPr lvl="1"/>
            <a:r>
              <a:rPr lang="pt-PT" dirty="0" smtClean="0"/>
              <a:t>Realizar avaliação de risco</a:t>
            </a:r>
          </a:p>
          <a:p>
            <a:pPr lvl="1"/>
            <a:r>
              <a:rPr lang="pt-PT" dirty="0" smtClean="0"/>
              <a:t>Promoção da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7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620253"/>
            <a:ext cx="8915400" cy="4924926"/>
          </a:xfrm>
        </p:spPr>
        <p:txBody>
          <a:bodyPr>
            <a:normAutofit/>
          </a:bodyPr>
          <a:lstStyle/>
          <a:p>
            <a:r>
              <a:rPr lang="pt-BR" dirty="0" smtClean="0"/>
              <a:t>Para alcançar os objetivos foram desenvolvidas ações em quatro eixos:</a:t>
            </a:r>
          </a:p>
          <a:p>
            <a:pPr lvl="1"/>
            <a:r>
              <a:rPr lang="pt-BR" dirty="0" smtClean="0"/>
              <a:t>Monitoramento e Avaliação</a:t>
            </a:r>
          </a:p>
          <a:p>
            <a:pPr lvl="1"/>
            <a:r>
              <a:rPr lang="pt-BR" dirty="0" smtClean="0"/>
              <a:t>Organização e gestão de serviço</a:t>
            </a:r>
          </a:p>
          <a:p>
            <a:pPr lvl="1"/>
            <a:r>
              <a:rPr lang="pt-BR" dirty="0" smtClean="0"/>
              <a:t>Engajamento público</a:t>
            </a:r>
          </a:p>
          <a:p>
            <a:pPr lvl="1"/>
            <a:r>
              <a:rPr lang="pt-BR" dirty="0" smtClean="0"/>
              <a:t>Qualificação da prática clínica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Foram tomadas como base dessas ações o Manual de pré-natal e puerpério do ministério da saúde</a:t>
            </a:r>
          </a:p>
          <a:p>
            <a:endParaRPr lang="pt-BR" dirty="0"/>
          </a:p>
          <a:p>
            <a:r>
              <a:rPr lang="pt-BR" dirty="0" smtClean="0"/>
              <a:t>Foram utilizados fichas-espelho e planilhas de coleta de dados durante 12 semanas como instrumentos de obtenção de informações, acompanhamento e avaliação de impacto da intervenção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0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 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Utilizando a ficha espelho foi criado um registro específico para gestantes e puérperas com sistema de alerta facilitado no caso de faltas.</a:t>
            </a:r>
          </a:p>
          <a:p>
            <a:endParaRPr lang="pt-BR" dirty="0" smtClean="0"/>
          </a:p>
          <a:p>
            <a:r>
              <a:rPr lang="pt-BR" dirty="0" smtClean="0"/>
              <a:t>Ao atingir o terceiro trimestre de gestação, a ficha da paciente era separada em uma outra pasta afim de diminuir o intervalo entre o parto e a primeira consulta de puerpério</a:t>
            </a:r>
          </a:p>
          <a:p>
            <a:endParaRPr lang="pt-BR" dirty="0" smtClean="0"/>
          </a:p>
          <a:p>
            <a:r>
              <a:rPr lang="pt-BR" dirty="0" smtClean="0"/>
              <a:t>Quinzenalmente as ações eram reavaliadas para realização de possíveis ajustes ao longo da intervenção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e gestão do serviço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Foi realizado o cadastro de todas as gestantes na área de cobertura</a:t>
            </a:r>
          </a:p>
          <a:p>
            <a:endParaRPr lang="pt-BR" dirty="0"/>
          </a:p>
          <a:p>
            <a:r>
              <a:rPr lang="pt-BR" dirty="0" smtClean="0"/>
              <a:t>Eram programadas visitas domiciliares dos ACS a gestantes no terceiro trimestre de gravidez, assim como a de pacientes faltosas das consultas de rotina</a:t>
            </a:r>
          </a:p>
          <a:p>
            <a:endParaRPr lang="pt-BR" dirty="0"/>
          </a:p>
          <a:p>
            <a:r>
              <a:rPr lang="pt-BR" dirty="0" smtClean="0"/>
              <a:t>Facilitar ao máximo a remarcação de pacientes que faltaram as consultas de pré-natal e puerpério</a:t>
            </a:r>
          </a:p>
        </p:txBody>
      </p:sp>
    </p:spTree>
    <p:extLst>
      <p:ext uri="{BB962C8B-B14F-4D97-AF65-F5344CB8AC3E}">
        <p14:creationId xmlns:p14="http://schemas.microsoft.com/office/powerpoint/2010/main" val="19451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531</TotalTime>
  <Words>1096</Words>
  <Application>Microsoft Office PowerPoint</Application>
  <PresentationFormat>Widescreen</PresentationFormat>
  <Paragraphs>149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MS Mincho</vt:lpstr>
      <vt:lpstr>Arial</vt:lpstr>
      <vt:lpstr>Calibri</vt:lpstr>
      <vt:lpstr>Century Gothic</vt:lpstr>
      <vt:lpstr>Wingdings 3</vt:lpstr>
      <vt:lpstr>Cacho</vt:lpstr>
      <vt:lpstr>Melhoria da atenção ao pré-natal e puerpério da UBS Cinturão Verde do município de Boa Vista- RR</vt:lpstr>
      <vt:lpstr>Apresentação</vt:lpstr>
      <vt:lpstr>Análise Situacional</vt:lpstr>
      <vt:lpstr>Análise Situacional</vt:lpstr>
      <vt:lpstr>Projeto de intervenção</vt:lpstr>
      <vt:lpstr>Objetivos</vt:lpstr>
      <vt:lpstr>Metodologia</vt:lpstr>
      <vt:lpstr>Monitoramento e Avaliação</vt:lpstr>
      <vt:lpstr>Organização e gestão do serviço</vt:lpstr>
      <vt:lpstr>Engajamento público</vt:lpstr>
      <vt:lpstr>Qualificação da prática clínica</vt:lpstr>
      <vt:lpstr>Resultados</vt:lpstr>
      <vt:lpstr>Resultados – Cadastro</vt:lpstr>
      <vt:lpstr>Resultados – Captação precoce</vt:lpstr>
      <vt:lpstr>Resultados – Qualidade de atendimento</vt:lpstr>
      <vt:lpstr>Resultados – Qualidade de atendimento</vt:lpstr>
      <vt:lpstr>Resultados – Qualidade de atendimento</vt:lpstr>
      <vt:lpstr>Resultados – Orientações importantes</vt:lpstr>
      <vt:lpstr>Discussão</vt:lpstr>
      <vt:lpstr>Discussão</vt:lpstr>
      <vt:lpstr>Encontro de Grávidas</vt:lpstr>
      <vt:lpstr>Encontro de Grávidas</vt:lpstr>
      <vt:lpstr>Discussão - Dificuldades</vt:lpstr>
      <vt:lpstr>Discussão</vt:lpstr>
      <vt:lpstr>Reflexão crítica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pré-natal e puerpério da UBS Cinturão Verde do município de Boa Vista- RR</dc:title>
  <dc:creator>thiago monteiro carvalho</dc:creator>
  <cp:lastModifiedBy>thiago monteiro carvalho</cp:lastModifiedBy>
  <cp:revision>35</cp:revision>
  <dcterms:created xsi:type="dcterms:W3CDTF">2015-01-21T22:49:07Z</dcterms:created>
  <dcterms:modified xsi:type="dcterms:W3CDTF">2015-01-29T02:17:41Z</dcterms:modified>
</cp:coreProperties>
</file>